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3" r:id="rId1"/>
  </p:sldMasterIdLst>
  <p:notesMasterIdLst>
    <p:notesMasterId r:id="rId121"/>
  </p:notesMasterIdLst>
  <p:sldIdLst>
    <p:sldId id="314" r:id="rId2"/>
    <p:sldId id="535" r:id="rId3"/>
    <p:sldId id="363" r:id="rId4"/>
    <p:sldId id="364" r:id="rId5"/>
    <p:sldId id="365" r:id="rId6"/>
    <p:sldId id="315" r:id="rId7"/>
    <p:sldId id="366" r:id="rId8"/>
    <p:sldId id="317" r:id="rId9"/>
    <p:sldId id="337" r:id="rId10"/>
    <p:sldId id="370" r:id="rId11"/>
    <p:sldId id="371" r:id="rId12"/>
    <p:sldId id="372" r:id="rId13"/>
    <p:sldId id="378" r:id="rId14"/>
    <p:sldId id="379" r:id="rId15"/>
    <p:sldId id="256" r:id="rId16"/>
    <p:sldId id="380" r:id="rId17"/>
    <p:sldId id="344" r:id="rId18"/>
    <p:sldId id="319" r:id="rId19"/>
    <p:sldId id="259" r:id="rId20"/>
    <p:sldId id="261" r:id="rId21"/>
    <p:sldId id="328" r:id="rId22"/>
    <p:sldId id="320" r:id="rId23"/>
    <p:sldId id="321" r:id="rId24"/>
    <p:sldId id="325" r:id="rId25"/>
    <p:sldId id="327" r:id="rId26"/>
    <p:sldId id="262" r:id="rId27"/>
    <p:sldId id="330" r:id="rId28"/>
    <p:sldId id="329" r:id="rId29"/>
    <p:sldId id="267" r:id="rId30"/>
    <p:sldId id="270" r:id="rId31"/>
    <p:sldId id="271" r:id="rId32"/>
    <p:sldId id="550" r:id="rId33"/>
    <p:sldId id="551" r:id="rId34"/>
    <p:sldId id="331" r:id="rId35"/>
    <p:sldId id="333" r:id="rId36"/>
    <p:sldId id="334" r:id="rId37"/>
    <p:sldId id="552" r:id="rId38"/>
    <p:sldId id="553" r:id="rId39"/>
    <p:sldId id="554" r:id="rId40"/>
    <p:sldId id="441" r:id="rId41"/>
    <p:sldId id="555" r:id="rId42"/>
    <p:sldId id="556" r:id="rId43"/>
    <p:sldId id="389" r:id="rId44"/>
    <p:sldId id="390" r:id="rId45"/>
    <p:sldId id="391" r:id="rId46"/>
    <p:sldId id="442" r:id="rId47"/>
    <p:sldId id="392" r:id="rId48"/>
    <p:sldId id="278" r:id="rId49"/>
    <p:sldId id="280" r:id="rId50"/>
    <p:sldId id="557" r:id="rId51"/>
    <p:sldId id="273" r:id="rId52"/>
    <p:sldId id="274" r:id="rId53"/>
    <p:sldId id="558" r:id="rId54"/>
    <p:sldId id="559" r:id="rId55"/>
    <p:sldId id="560" r:id="rId56"/>
    <p:sldId id="393" r:id="rId57"/>
    <p:sldId id="561" r:id="rId58"/>
    <p:sldId id="562" r:id="rId59"/>
    <p:sldId id="563" r:id="rId60"/>
    <p:sldId id="564" r:id="rId61"/>
    <p:sldId id="565" r:id="rId62"/>
    <p:sldId id="566" r:id="rId63"/>
    <p:sldId id="567" r:id="rId64"/>
    <p:sldId id="568" r:id="rId65"/>
    <p:sldId id="569" r:id="rId66"/>
    <p:sldId id="570" r:id="rId67"/>
    <p:sldId id="536" r:id="rId68"/>
    <p:sldId id="339" r:id="rId69"/>
    <p:sldId id="342" r:id="rId70"/>
    <p:sldId id="343" r:id="rId71"/>
    <p:sldId id="537" r:id="rId72"/>
    <p:sldId id="345" r:id="rId73"/>
    <p:sldId id="346" r:id="rId74"/>
    <p:sldId id="347" r:id="rId75"/>
    <p:sldId id="348" r:id="rId76"/>
    <p:sldId id="349" r:id="rId77"/>
    <p:sldId id="350" r:id="rId78"/>
    <p:sldId id="351" r:id="rId79"/>
    <p:sldId id="353" r:id="rId80"/>
    <p:sldId id="352" r:id="rId81"/>
    <p:sldId id="404" r:id="rId82"/>
    <p:sldId id="356" r:id="rId83"/>
    <p:sldId id="357" r:id="rId84"/>
    <p:sldId id="358" r:id="rId85"/>
    <p:sldId id="359" r:id="rId86"/>
    <p:sldId id="360" r:id="rId87"/>
    <p:sldId id="361" r:id="rId88"/>
    <p:sldId id="354" r:id="rId89"/>
    <p:sldId id="355" r:id="rId90"/>
    <p:sldId id="362" r:id="rId91"/>
    <p:sldId id="538" r:id="rId92"/>
    <p:sldId id="539" r:id="rId93"/>
    <p:sldId id="540" r:id="rId94"/>
    <p:sldId id="541" r:id="rId95"/>
    <p:sldId id="367" r:id="rId96"/>
    <p:sldId id="368" r:id="rId97"/>
    <p:sldId id="369" r:id="rId98"/>
    <p:sldId id="542" r:id="rId99"/>
    <p:sldId id="543" r:id="rId100"/>
    <p:sldId id="544" r:id="rId101"/>
    <p:sldId id="373" r:id="rId102"/>
    <p:sldId id="374" r:id="rId103"/>
    <p:sldId id="376" r:id="rId104"/>
    <p:sldId id="377" r:id="rId105"/>
    <p:sldId id="545" r:id="rId106"/>
    <p:sldId id="548" r:id="rId107"/>
    <p:sldId id="546" r:id="rId108"/>
    <p:sldId id="387" r:id="rId109"/>
    <p:sldId id="388" r:id="rId110"/>
    <p:sldId id="549" r:id="rId111"/>
    <p:sldId id="547" r:id="rId112"/>
    <p:sldId id="381" r:id="rId113"/>
    <p:sldId id="401" r:id="rId114"/>
    <p:sldId id="402" r:id="rId115"/>
    <p:sldId id="384" r:id="rId116"/>
    <p:sldId id="385" r:id="rId117"/>
    <p:sldId id="386" r:id="rId118"/>
    <p:sldId id="382" r:id="rId119"/>
    <p:sldId id="534" r:id="rId1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2"/>
    <p:restoredTop sz="86531"/>
  </p:normalViewPr>
  <p:slideViewPr>
    <p:cSldViewPr snapToGrid="0" snapToObjects="1">
      <p:cViewPr varScale="1">
        <p:scale>
          <a:sx n="110" d="100"/>
          <a:sy n="110" d="100"/>
        </p:scale>
        <p:origin x="252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4468E3F-8FAF-994D-9A0E-AD0E454365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E0541C-A7EF-D142-A97C-1C3DFFD859E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67E882F-A953-0F40-A5F7-59E7C2FB79D2}" type="datetimeFigureOut">
              <a:rPr lang="en-US" altLang="en-US"/>
              <a:pPr>
                <a:defRPr/>
              </a:pPr>
              <a:t>9/2/26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698975E-4D6C-4E49-A032-C7954D7F90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140D563-9B5A-CD44-90B3-695FE925EA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2F9E5-819A-8346-A863-F34313CFCA4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9A4DC-9116-904F-A299-2BADB087BC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B3406E8-99CB-7646-9FF4-ACE6439F09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31">
            <a:extLst>
              <a:ext uri="{FF2B5EF4-FFF2-40B4-BE49-F238E27FC236}">
                <a16:creationId xmlns:a16="http://schemas.microsoft.com/office/drawing/2014/main" id="{E6006932-4CD2-BC46-8C86-7EBB652F80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F46832D-CBB4-C244-9A58-6B0AE198B340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06B0AC67-BD73-9248-A673-C18D034073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90C55027-8AC3-534D-87B4-B21C5611AF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D55A4926-9757-A548-9FE9-39DC342F7A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F794CB56-2A64-6B4C-9E2B-7573A1B229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DA94A6B8-B02A-0F48-B287-DEF9C5B0ED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2B249F8-F709-024D-A9D5-2052A0D62659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12D17BCB-1730-5A4C-AB15-D9D8D02C5C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B7641775-8B30-C349-831A-9470624FC0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306D9D58-EA76-1E4D-B792-8B095FB5B6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4EC67D5B-1F99-C744-9EA6-54D498FEB734}" type="slidenum">
              <a:rPr lang="en-US" altLang="en-US" smtClean="0">
                <a:solidFill>
                  <a:srgbClr val="000000"/>
                </a:solidFill>
              </a:rPr>
              <a:pPr/>
              <a:t>19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62D5EB23-2E02-784C-AF98-D39775852E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7F98CF13-330E-AB42-8227-C3674581B6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35D43DBC-E1BB-8143-9B33-85BC70C4BB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66A3896C-C97F-B146-9255-E00D09E96E68}" type="slidenum">
              <a:rPr lang="en-US" altLang="en-US" smtClean="0">
                <a:solidFill>
                  <a:srgbClr val="000000"/>
                </a:solidFill>
              </a:rPr>
              <a:pPr/>
              <a:t>20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700E2F66-3870-A144-BFE6-5872EF3DFC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257B1AE4-3F6B-8D4A-9DF8-D0CA6A3DEB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C310ED81-D86C-FF4B-96B9-D552AF4B01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64033D77-48BC-2044-854F-5E9CB24AE703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C08020EF-1640-164D-8618-1E59F3E61A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16D162D5-48FF-D14C-8184-8AE3EA0CD2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4D1F44E1-D35A-2440-B8F9-2B3A6CBB5B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D223EAB0-00F9-3640-9101-864E7EBAF766}" type="slidenum">
              <a:rPr lang="en-US" altLang="en-US" smtClean="0">
                <a:solidFill>
                  <a:srgbClr val="000000"/>
                </a:solidFill>
              </a:rPr>
              <a:pPr/>
              <a:t>26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1A12D897-0F6D-D548-ABE0-1CF1A0B9C8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24D3E22D-8027-BB48-8DE6-137D3B883A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NameNode and DataNode each run an internal web server in order to display basic information about the current status of the cluster</a:t>
            </a:r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F492F92B-63B7-7045-A519-3B3FDF5987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AD4DB3C2-95B8-AE4C-B246-55A73D3DCFD2}" type="slidenum">
              <a:rPr lang="en-US" altLang="en-US" smtClean="0">
                <a:solidFill>
                  <a:srgbClr val="000000"/>
                </a:solidFill>
              </a:rPr>
              <a:pPr/>
              <a:t>29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>
            <a:extLst>
              <a:ext uri="{FF2B5EF4-FFF2-40B4-BE49-F238E27FC236}">
                <a16:creationId xmlns:a16="http://schemas.microsoft.com/office/drawing/2014/main" id="{C8A4955C-994A-E940-93CD-53620015798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>
            <a:extLst>
              <a:ext uri="{FF2B5EF4-FFF2-40B4-BE49-F238E27FC236}">
                <a16:creationId xmlns:a16="http://schemas.microsoft.com/office/drawing/2014/main" id="{8E153BC8-52B7-A449-BA09-068B595951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8612" name="Slide Number Placeholder 3">
            <a:extLst>
              <a:ext uri="{FF2B5EF4-FFF2-40B4-BE49-F238E27FC236}">
                <a16:creationId xmlns:a16="http://schemas.microsoft.com/office/drawing/2014/main" id="{97EEA4D4-E421-CD47-926C-457B4A3DE6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4D7B184C-A19A-5C41-A1BB-2E9BCBAE19B8}" type="slidenum">
              <a:rPr lang="en-US" altLang="en-US" smtClean="0">
                <a:latin typeface="Tahoma" panose="020B0604030504040204" pitchFamily="34" charset="0"/>
              </a:rPr>
              <a:pPr/>
              <a:t>48</a:t>
            </a:fld>
            <a:endParaRPr lang="en-US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05F5933B-C008-3D41-BA95-6EF4211678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B1D4577-59E6-6747-8D7B-64509D634ED5}" type="slidenum">
              <a:rPr lang="en-US" altLang="en-US" smtClean="0"/>
              <a:pPr>
                <a:spcBef>
                  <a:spcPct val="0"/>
                </a:spcBef>
              </a:pPr>
              <a:t>62</a:t>
            </a:fld>
            <a:endParaRPr lang="en-US" altLang="en-US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BB58FD43-FE42-F84E-854E-249DC6129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D692278C-2FE2-C649-9F64-4B3793513B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05C8E177-D79E-BE41-942F-EE94B3E251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B1C243A4-3B20-264F-8A78-2182C2F2D1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Also applies to Dryad, SQL, etc</a:t>
            </a:r>
          </a:p>
          <a:p>
            <a:r>
              <a:rPr lang="en-US" altLang="en-US"/>
              <a:t>Benefits: easy to do fault tolerance and </a:t>
            </a: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2675DAD6-041A-A04A-B453-73D6AB035C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48E5673-BA35-9448-9081-469AA0243104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B2D2AE8D-A4DC-2A40-841B-8556F65A4EB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B29F211B-6098-7F43-B729-DB685D19AB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Also applies to Dryad, SQL, etc</a:t>
            </a:r>
          </a:p>
          <a:p>
            <a:r>
              <a:rPr lang="en-US" altLang="en-US"/>
              <a:t>Benefits: easy to do fault tolerance and </a:t>
            </a: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F26DEC4-4C0E-EB40-92BE-AB8FE2B919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99F6EE1-EEF9-9B43-B1BB-8D901DF8E957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70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EF2467A8-5104-4246-B64C-1ADEA9FDB71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6B0F47E1-9D6B-6242-BD9F-8C793EF44D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RDDs = first-class way to manipulate and persist intermediate datasets</a:t>
            </a: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D55B6024-A5C1-7445-A0D4-AC2EADF9AD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AE5FDD8-4A79-FD4C-8B07-B2E5064BE3AF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EDC596D6-9033-4045-BB28-B8B63AD4D69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C0E1E5E5-6A21-8743-9B67-EFB7EDCC48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508DB37F-6357-714D-A6DD-121AB7EF55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2C5321E-979B-6443-9989-94BA4DC02511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A6CFD452-DADA-7F4F-9E9F-EF7A0B3AE9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189524DE-3925-DB4A-8539-F5526C7446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4B906837-B887-B847-B65E-8975655CA1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3E57ED1-0DFB-EE45-9CFC-5AF0FB014E5E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540F968E-AB75-3047-84A4-126723590D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389237A2-F13E-CE4A-B628-FB876F29F6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16CE2954-8B3E-CE41-8319-8EAE138209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968CFC0-FFF0-F948-90AF-91CA13DCD536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80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A5AF823B-B24B-E346-BA63-851C33A595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4124A562-B59F-9B4E-9786-CA913AEC54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78091395-67F5-CA48-984E-969A77AA44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3454C50-24C8-E94E-B71E-9BE4DFE882F5}" type="slidenum">
              <a:rPr lang="en-US" altLang="en-US" smtClean="0"/>
              <a:pPr>
                <a:spcBef>
                  <a:spcPct val="0"/>
                </a:spcBef>
              </a:pPr>
              <a:t>93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>
            <a:extLst>
              <a:ext uri="{FF2B5EF4-FFF2-40B4-BE49-F238E27FC236}">
                <a16:creationId xmlns:a16="http://schemas.microsoft.com/office/drawing/2014/main" id="{196D4B40-D284-E744-80DB-F70E2D1118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>
            <a:extLst>
              <a:ext uri="{FF2B5EF4-FFF2-40B4-BE49-F238E27FC236}">
                <a16:creationId xmlns:a16="http://schemas.microsoft.com/office/drawing/2014/main" id="{549CB0F9-CE6F-E043-BC52-CB970AC8B5D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Key idea: add “variables” to the “functions” in functional programming</a:t>
            </a:r>
          </a:p>
          <a:p>
            <a:endParaRPr lang="en-US" altLang="en-US"/>
          </a:p>
        </p:txBody>
      </p:sp>
      <p:sp>
        <p:nvSpPr>
          <p:cNvPr id="72708" name="Slide Number Placeholder 3">
            <a:extLst>
              <a:ext uri="{FF2B5EF4-FFF2-40B4-BE49-F238E27FC236}">
                <a16:creationId xmlns:a16="http://schemas.microsoft.com/office/drawing/2014/main" id="{3737CD12-831F-F640-B2FD-71EF7F1F58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8FFEA0E-4F4E-F849-827A-6E21F120E6D2}" type="slidenum">
              <a:rPr lang="en-US" altLang="en-US" smtClean="0"/>
              <a:pPr>
                <a:spcBef>
                  <a:spcPct val="0"/>
                </a:spcBef>
              </a:pPr>
              <a:t>105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>
            <a:extLst>
              <a:ext uri="{FF2B5EF4-FFF2-40B4-BE49-F238E27FC236}">
                <a16:creationId xmlns:a16="http://schemas.microsoft.com/office/drawing/2014/main" id="{3AF99675-5ACC-DB43-A417-EEA203CC38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>
            <a:extLst>
              <a:ext uri="{FF2B5EF4-FFF2-40B4-BE49-F238E27FC236}">
                <a16:creationId xmlns:a16="http://schemas.microsoft.com/office/drawing/2014/main" id="{BC74C2EB-38A2-CE40-9A7B-F8069BD8E7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NOT a modified version of Hadoop</a:t>
            </a:r>
          </a:p>
        </p:txBody>
      </p:sp>
      <p:sp>
        <p:nvSpPr>
          <p:cNvPr id="74756" name="Slide Number Placeholder 3">
            <a:extLst>
              <a:ext uri="{FF2B5EF4-FFF2-40B4-BE49-F238E27FC236}">
                <a16:creationId xmlns:a16="http://schemas.microsoft.com/office/drawing/2014/main" id="{13A8521C-B169-1646-A7C1-8CFE0C5066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2D5738-AB9E-0B4C-913B-6E2D9C3915A6}" type="slidenum">
              <a:rPr lang="en-US" altLang="en-US" smtClean="0"/>
              <a:pPr>
                <a:spcBef>
                  <a:spcPct val="0"/>
                </a:spcBef>
              </a:pPr>
              <a:t>107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17A13DD0-DDD9-2A76-2733-22B3E71587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34278" cy="104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188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28659"/>
            <a:ext cx="6571343" cy="104923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240800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52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610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29031"/>
            <a:ext cx="6571343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230864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201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320314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207816"/>
            <a:ext cx="6571344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13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39982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88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948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B028807-974B-7040-83C5-1E5B1A9430BD}" type="datetimeFigureOut">
              <a:rPr lang="en-US" altLang="en-US" smtClean="0"/>
              <a:pPr>
                <a:defRPr/>
              </a:pPr>
              <a:t>9/2/26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101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7429841-F843-9B46-8A14-CE285AED234A}" type="datetimeFigureOut">
              <a:rPr lang="en-US" altLang="en-US" smtClean="0"/>
              <a:pPr>
                <a:defRPr/>
              </a:pPr>
              <a:t>9/2/26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027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B319BA-007C-154D-B3EC-BB55B1479CD4}" type="datetimeFigureOut">
              <a:rPr lang="en-US" altLang="en-US" smtClean="0"/>
              <a:pPr>
                <a:defRPr/>
              </a:pPr>
              <a:t>9/2/26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64A2ACB-F374-384B-AD95-54440C9FD0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9608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99946CF-4CE3-E74A-A81B-F7CD3229AF47}" type="datetimeFigureOut">
              <a:rPr lang="en-US" altLang="en-US" smtClean="0"/>
              <a:pPr>
                <a:defRPr/>
              </a:pPr>
              <a:t>9/2/26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6DCE106-6C4F-D743-9DC0-93A45F24A50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261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B0A09AB-1690-5C42-A357-A3C14C883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91438" tIns="45719" rIns="91438" bIns="45719"/>
          <a:lstStyle>
            <a:lvl1pPr>
              <a:defRPr>
                <a:latin typeface="Calibri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4B79CA8-C893-424E-ADA6-23F8D4AB1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91438" tIns="45719" rIns="91438" bIns="45719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47F1507-F126-F44E-B79B-1DB72D88C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91438" tIns="45719" rIns="91438" bIns="45719"/>
          <a:lstStyle>
            <a:lvl1pPr>
              <a:defRPr/>
            </a:lvl1pPr>
          </a:lstStyle>
          <a:p>
            <a:pPr>
              <a:defRPr/>
            </a:pPr>
            <a:fld id="{851B74AC-DC63-0847-B8BD-E23E96FCB7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8894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29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24301"/>
            <a:ext cx="8229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F49894-AB83-9E4E-B222-0489625DAB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D25F74-4170-134B-B160-3489CA3D3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DFD3DF-BFD3-B041-8B1A-D7119D69A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77D40-330C-1544-A541-FB20B6B879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909606"/>
      </p:ext>
    </p:extLst>
  </p:cSld>
  <p:clrMapOvr>
    <a:masterClrMapping/>
  </p:clrMapOvr>
  <p:transition advTm="67788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1553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307565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7" name="Picture 2" descr="undefined">
            <a:extLst>
              <a:ext uri="{FF2B5EF4-FFF2-40B4-BE49-F238E27FC236}">
                <a16:creationId xmlns:a16="http://schemas.microsoft.com/office/drawing/2014/main" id="{6FAEB910-5835-443F-54C5-10FBA3327A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34278" cy="104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578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ourangshu@cse.iitkgp.ac.in" TargetMode="External"/><Relationship Id="rId2" Type="http://schemas.openxmlformats.org/officeDocument/2006/relationships/hyperlink" Target="https://cse.iitkgp.ac.in/~sourangsh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oleObject" Target="../embeddings/oleObject2.bin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4.bin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mds.org/" TargetMode="External"/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hyperlink" Target="mailto:sourangshu@cse.iitkgp.ac.in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199C72B0-F236-7F46-AFD5-27DBF5585D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1" y="802299"/>
            <a:ext cx="6643234" cy="2541431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Big data </a:t>
            </a:r>
            <a:r>
              <a:rPr lang="en-US" altLang="en-US">
                <a:ea typeface="ＭＳ Ｐゴシック" panose="020B0600070205080204" pitchFamily="34" charset="-128"/>
              </a:rPr>
              <a:t>processing with spark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60D6FB-1E48-A44C-8E3C-30C65E7552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064584"/>
            <a:ext cx="6400800" cy="17526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>
                <a:cs typeface="+mn-cs"/>
              </a:rPr>
              <a:t>Sourangshu Bhattacharya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dirty="0"/>
              <a:t>CSE, IIT Kharagpur</a:t>
            </a:r>
            <a:endParaRPr lang="en-US" dirty="0">
              <a:cs typeface="+mn-cs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US" dirty="0"/>
              <a:t>Web: </a:t>
            </a:r>
            <a:r>
              <a:rPr lang="en-US" dirty="0">
                <a:hlinkClick r:id="rId2"/>
              </a:rPr>
              <a:t>https://cse.iitkgp.ac.in/~sourangshu/</a:t>
            </a:r>
            <a:r>
              <a:rPr lang="en-US" dirty="0"/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dirty="0">
                <a:cs typeface="+mn-cs"/>
              </a:rPr>
              <a:t>Email: </a:t>
            </a:r>
            <a:r>
              <a:rPr lang="en-US" dirty="0">
                <a:cs typeface="+mn-cs"/>
                <a:hlinkClick r:id="rId3"/>
              </a:rPr>
              <a:t>Sourangshu@cse.iitkgp.ac.in</a:t>
            </a: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FB4E5-FA9C-F085-5499-2B96C986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processing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7566C-6696-08D9-C884-3045013D7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748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4FC96B38-135A-D44D-A7E4-40C2D6EF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652" y="695323"/>
            <a:ext cx="6172200" cy="415925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1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Motivation: Google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47175-30A4-AC47-8722-1358ACEAE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241" y="1434762"/>
            <a:ext cx="7864306" cy="4568996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>
                <a:ea typeface="ＭＳ Ｐゴシック" charset="0"/>
              </a:rPr>
              <a:t>20+ billion web pages x 20KB = 400+ TB</a:t>
            </a:r>
            <a:br>
              <a:rPr lang="en-US" dirty="0">
                <a:ea typeface="ＭＳ Ｐゴシック" charset="0"/>
              </a:rPr>
            </a:br>
            <a:endParaRPr lang="en-US" dirty="0">
              <a:ea typeface="ＭＳ Ｐゴシック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n-US" dirty="0">
                <a:ea typeface="ＭＳ Ｐゴシック" charset="0"/>
              </a:rPr>
              <a:t>A computer reads 30-35 MB/sec from disk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>
                <a:ea typeface="ＭＳ Ｐゴシック" charset="0"/>
              </a:rPr>
              <a:t>~4 months to read the data</a:t>
            </a:r>
            <a:br>
              <a:rPr lang="en-US" dirty="0">
                <a:ea typeface="ＭＳ Ｐゴシック" charset="0"/>
              </a:rPr>
            </a:br>
            <a:endParaRPr lang="en-US" dirty="0">
              <a:ea typeface="ＭＳ Ｐゴシック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n-US" dirty="0">
                <a:ea typeface="ＭＳ Ｐゴシック" charset="0"/>
              </a:rPr>
              <a:t>~ 400 hard drives to store the data</a:t>
            </a:r>
            <a:br>
              <a:rPr lang="en-US" dirty="0">
                <a:ea typeface="ＭＳ Ｐゴシック" charset="0"/>
              </a:rPr>
            </a:br>
            <a:endParaRPr lang="en-US" dirty="0">
              <a:ea typeface="ＭＳ Ｐゴシック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n-US" dirty="0">
                <a:solidFill>
                  <a:srgbClr val="D60093"/>
                </a:solidFill>
                <a:ea typeface="ＭＳ Ｐゴシック" charset="0"/>
              </a:rPr>
              <a:t>Takes even more to </a:t>
            </a:r>
            <a:r>
              <a:rPr lang="en-US" b="1" dirty="0">
                <a:solidFill>
                  <a:srgbClr val="D60093"/>
                </a:solidFill>
                <a:ea typeface="ＭＳ Ｐゴシック" charset="0"/>
              </a:rPr>
              <a:t>do</a:t>
            </a:r>
            <a:r>
              <a:rPr lang="en-US" dirty="0">
                <a:solidFill>
                  <a:srgbClr val="D60093"/>
                </a:solidFill>
                <a:ea typeface="ＭＳ Ｐゴシック" charset="0"/>
              </a:rPr>
              <a:t> something useful with the data!</a:t>
            </a:r>
            <a:br>
              <a:rPr lang="en-US" dirty="0">
                <a:solidFill>
                  <a:srgbClr val="D60093"/>
                </a:solidFill>
                <a:ea typeface="ＭＳ Ｐゴシック" charset="0"/>
              </a:rPr>
            </a:br>
            <a:endParaRPr lang="en-US" dirty="0">
              <a:solidFill>
                <a:srgbClr val="D60093"/>
              </a:solidFill>
              <a:ea typeface="ＭＳ Ｐゴシック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n-US" b="1" dirty="0">
                <a:solidFill>
                  <a:srgbClr val="008000"/>
                </a:solidFill>
                <a:ea typeface="ＭＳ Ｐゴシック" charset="0"/>
              </a:rPr>
              <a:t>Today, a standard architecture for such problems is used: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>
                <a:ea typeface="ＭＳ Ｐゴシック" charset="0"/>
              </a:rPr>
              <a:t>Cluster of commodity Linux nodes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>
                <a:ea typeface="ＭＳ Ｐゴシック" charset="0"/>
              </a:rPr>
              <a:t>Commodity network (</a:t>
            </a:r>
            <a:r>
              <a:rPr lang="en-US" dirty="0" err="1">
                <a:ea typeface="ＭＳ Ｐゴシック" charset="0"/>
              </a:rPr>
              <a:t>ethernet</a:t>
            </a:r>
            <a:r>
              <a:rPr lang="en-US" dirty="0">
                <a:ea typeface="ＭＳ Ｐゴシック" charset="0"/>
              </a:rPr>
              <a:t>) to connect them</a:t>
            </a:r>
            <a:endParaRPr lang="en-US" sz="1400" dirty="0">
              <a:solidFill>
                <a:schemeClr val="accent3"/>
              </a:solidFill>
              <a:ea typeface="ＭＳ Ｐゴシック" charset="0"/>
            </a:endParaRPr>
          </a:p>
          <a:p>
            <a:pPr>
              <a:buFont typeface="Arial" charset="0"/>
              <a:buChar char="•"/>
              <a:defRPr/>
            </a:pPr>
            <a:endParaRPr lang="en-US" sz="1800" dirty="0">
              <a:solidFill>
                <a:schemeClr val="accent3"/>
              </a:solidFill>
              <a:ea typeface="ＭＳ Ｐゴシック" charset="0"/>
            </a:endParaRPr>
          </a:p>
        </p:txBody>
      </p:sp>
      <p:sp>
        <p:nvSpPr>
          <p:cNvPr id="17411" name="Slide Number Placeholder 5">
            <a:extLst>
              <a:ext uri="{FF2B5EF4-FFF2-40B4-BE49-F238E27FC236}">
                <a16:creationId xmlns:a16="http://schemas.microsoft.com/office/drawing/2014/main" id="{5465CAA6-096C-414F-8205-B2FA55C85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defRPr/>
              </a:pPr>
              <a:t>3</a:t>
            </a:fld>
            <a:endParaRPr lang="en-US" altLang="en-US" sz="675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2EAF6856-029F-554D-B4BD-253A3C4604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94184" y="691647"/>
            <a:ext cx="6172200" cy="414338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1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Cluster Architecture</a:t>
            </a:r>
          </a:p>
        </p:txBody>
      </p:sp>
      <p:grpSp>
        <p:nvGrpSpPr>
          <p:cNvPr id="7171" name="Group 1">
            <a:extLst>
              <a:ext uri="{FF2B5EF4-FFF2-40B4-BE49-F238E27FC236}">
                <a16:creationId xmlns:a16="http://schemas.microsoft.com/office/drawing/2014/main" id="{0CBC61EC-DBD4-B341-9C74-BBB04268791C}"/>
              </a:ext>
            </a:extLst>
          </p:cNvPr>
          <p:cNvGrpSpPr>
            <a:grpSpLocks/>
          </p:cNvGrpSpPr>
          <p:nvPr/>
        </p:nvGrpSpPr>
        <p:grpSpPr bwMode="auto">
          <a:xfrm>
            <a:off x="665163" y="1382713"/>
            <a:ext cx="7023016" cy="4506912"/>
            <a:chOff x="1965724" y="2228850"/>
            <a:chExt cx="4500561" cy="2648509"/>
          </a:xfrm>
        </p:grpSpPr>
        <p:grpSp>
          <p:nvGrpSpPr>
            <p:cNvPr id="7173" name="Group 8">
              <a:extLst>
                <a:ext uri="{FF2B5EF4-FFF2-40B4-BE49-F238E27FC236}">
                  <a16:creationId xmlns:a16="http://schemas.microsoft.com/office/drawing/2014/main" id="{2C21C302-F289-AD44-9BC1-D25BFEFB03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22897" y="3514725"/>
              <a:ext cx="728663" cy="1028700"/>
              <a:chOff x="912" y="1536"/>
              <a:chExt cx="1488" cy="2160"/>
            </a:xfrm>
          </p:grpSpPr>
          <p:sp>
            <p:nvSpPr>
              <p:cNvPr id="16419" name="Rectangle 4">
                <a:extLst>
                  <a:ext uri="{FF2B5EF4-FFF2-40B4-BE49-F238E27FC236}">
                    <a16:creationId xmlns:a16="http://schemas.microsoft.com/office/drawing/2014/main" id="{F6036D4A-173D-5A44-B072-26522FD50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" y="2208"/>
                <a:ext cx="912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1013" b="1"/>
                  <a:t>Mem</a:t>
                </a:r>
              </a:p>
            </p:txBody>
          </p:sp>
          <p:sp>
            <p:nvSpPr>
              <p:cNvPr id="16420" name="AutoShape 5">
                <a:extLst>
                  <a:ext uri="{FF2B5EF4-FFF2-40B4-BE49-F238E27FC236}">
                    <a16:creationId xmlns:a16="http://schemas.microsoft.com/office/drawing/2014/main" id="{CA9ED775-60A0-A54C-B626-B514B09A7C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" y="2928"/>
                <a:ext cx="960" cy="574"/>
              </a:xfrm>
              <a:prstGeom prst="can">
                <a:avLst>
                  <a:gd name="adj" fmla="val 25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1013" b="1"/>
                  <a:t>Disk</a:t>
                </a:r>
              </a:p>
            </p:txBody>
          </p:sp>
          <p:sp>
            <p:nvSpPr>
              <p:cNvPr id="16421" name="Rectangle 6">
                <a:extLst>
                  <a:ext uri="{FF2B5EF4-FFF2-40B4-BE49-F238E27FC236}">
                    <a16:creationId xmlns:a16="http://schemas.microsoft.com/office/drawing/2014/main" id="{F266AC2C-6647-0045-9E67-8FAB5F2E41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" y="1729"/>
                <a:ext cx="912" cy="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1013" b="1"/>
                  <a:t>CPU</a:t>
                </a:r>
              </a:p>
            </p:txBody>
          </p:sp>
          <p:sp>
            <p:nvSpPr>
              <p:cNvPr id="16422" name="Rectangle 7">
                <a:extLst>
                  <a:ext uri="{FF2B5EF4-FFF2-40B4-BE49-F238E27FC236}">
                    <a16:creationId xmlns:a16="http://schemas.microsoft.com/office/drawing/2014/main" id="{8718767D-466C-044C-9810-6C590AE6A6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1536"/>
                <a:ext cx="1488" cy="215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013"/>
              </a:p>
            </p:txBody>
          </p:sp>
        </p:grpSp>
        <p:grpSp>
          <p:nvGrpSpPr>
            <p:cNvPr id="7174" name="Group 14">
              <a:extLst>
                <a:ext uri="{FF2B5EF4-FFF2-40B4-BE49-F238E27FC236}">
                  <a16:creationId xmlns:a16="http://schemas.microsoft.com/office/drawing/2014/main" id="{2AD4CE45-7048-3E45-9EFE-A346AC0DE4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8772" y="3514725"/>
              <a:ext cx="728663" cy="1028700"/>
              <a:chOff x="912" y="1536"/>
              <a:chExt cx="1488" cy="2160"/>
            </a:xfrm>
          </p:grpSpPr>
          <p:sp>
            <p:nvSpPr>
              <p:cNvPr id="16415" name="Rectangle 15">
                <a:extLst>
                  <a:ext uri="{FF2B5EF4-FFF2-40B4-BE49-F238E27FC236}">
                    <a16:creationId xmlns:a16="http://schemas.microsoft.com/office/drawing/2014/main" id="{08C6494D-4005-354C-8367-FF14D3C19B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" y="2208"/>
                <a:ext cx="912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1013" b="1"/>
                  <a:t>Mem</a:t>
                </a:r>
              </a:p>
            </p:txBody>
          </p:sp>
          <p:sp>
            <p:nvSpPr>
              <p:cNvPr id="16416" name="AutoShape 16">
                <a:extLst>
                  <a:ext uri="{FF2B5EF4-FFF2-40B4-BE49-F238E27FC236}">
                    <a16:creationId xmlns:a16="http://schemas.microsoft.com/office/drawing/2014/main" id="{2B1B362F-10E1-484D-8CB4-2A80AD4850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" y="2928"/>
                <a:ext cx="960" cy="574"/>
              </a:xfrm>
              <a:prstGeom prst="can">
                <a:avLst>
                  <a:gd name="adj" fmla="val 25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1013" b="1"/>
                  <a:t>Disk</a:t>
                </a:r>
              </a:p>
            </p:txBody>
          </p:sp>
          <p:sp>
            <p:nvSpPr>
              <p:cNvPr id="16417" name="Rectangle 17">
                <a:extLst>
                  <a:ext uri="{FF2B5EF4-FFF2-40B4-BE49-F238E27FC236}">
                    <a16:creationId xmlns:a16="http://schemas.microsoft.com/office/drawing/2014/main" id="{2077E80F-34D5-3049-A56A-BCFA50796B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" y="1729"/>
                <a:ext cx="912" cy="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1013" b="1"/>
                  <a:t>CPU</a:t>
                </a:r>
              </a:p>
            </p:txBody>
          </p:sp>
          <p:sp>
            <p:nvSpPr>
              <p:cNvPr id="16418" name="Rectangle 18">
                <a:extLst>
                  <a:ext uri="{FF2B5EF4-FFF2-40B4-BE49-F238E27FC236}">
                    <a16:creationId xmlns:a16="http://schemas.microsoft.com/office/drawing/2014/main" id="{0E47DB4A-4C15-2E4D-AF89-4E271FDEA1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1536"/>
                <a:ext cx="1488" cy="215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013"/>
              </a:p>
            </p:txBody>
          </p:sp>
        </p:grpSp>
        <p:sp>
          <p:nvSpPr>
            <p:cNvPr id="18436" name="Text Box 24">
              <a:extLst>
                <a:ext uri="{FF2B5EF4-FFF2-40B4-BE49-F238E27FC236}">
                  <a16:creationId xmlns:a16="http://schemas.microsoft.com/office/drawing/2014/main" id="{D864DE94-AD01-B34B-AC86-998155B7E0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7678" y="3814857"/>
              <a:ext cx="329109" cy="33424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1575" b="1"/>
                <a:t>…</a:t>
              </a:r>
            </a:p>
          </p:txBody>
        </p:sp>
        <p:sp>
          <p:nvSpPr>
            <p:cNvPr id="16389" name="Rectangle 32">
              <a:extLst>
                <a:ext uri="{FF2B5EF4-FFF2-40B4-BE49-F238E27FC236}">
                  <a16:creationId xmlns:a16="http://schemas.microsoft.com/office/drawing/2014/main" id="{4647D980-C49E-CA4F-B5E3-114383DB7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0268" y="3000271"/>
              <a:ext cx="856858" cy="17155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013"/>
                <a:t>Switch</a:t>
              </a:r>
            </a:p>
          </p:txBody>
        </p:sp>
        <p:sp>
          <p:nvSpPr>
            <p:cNvPr id="16390" name="Line 34">
              <a:extLst>
                <a:ext uri="{FF2B5EF4-FFF2-40B4-BE49-F238E27FC236}">
                  <a16:creationId xmlns:a16="http://schemas.microsoft.com/office/drawing/2014/main" id="{B73E9FBC-C109-F349-ABC5-822480E89E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66347" y="3171821"/>
              <a:ext cx="385527" cy="343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013">
                <a:ea typeface="ＭＳ Ｐゴシック" panose="020B0600070205080204" pitchFamily="34" charset="-128"/>
              </a:endParaRPr>
            </a:p>
          </p:txBody>
        </p:sp>
        <p:sp>
          <p:nvSpPr>
            <p:cNvPr id="16391" name="Line 36">
              <a:extLst>
                <a:ext uri="{FF2B5EF4-FFF2-40B4-BE49-F238E27FC236}">
                  <a16:creationId xmlns:a16="http://schemas.microsoft.com/office/drawing/2014/main" id="{8D4DF06C-5462-FE42-AA34-8D030E404B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9716" y="3171821"/>
              <a:ext cx="429017" cy="343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013">
                <a:ea typeface="ＭＳ Ｐゴシック" panose="020B0600070205080204" pitchFamily="34" charset="-128"/>
              </a:endParaRPr>
            </a:p>
          </p:txBody>
        </p:sp>
        <p:sp>
          <p:nvSpPr>
            <p:cNvPr id="16392" name="Text Box 37">
              <a:extLst>
                <a:ext uri="{FF2B5EF4-FFF2-40B4-BE49-F238E27FC236}">
                  <a16:creationId xmlns:a16="http://schemas.microsoft.com/office/drawing/2014/main" id="{B5592E42-334C-6A48-B81D-04D0571F6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79645" y="4629442"/>
              <a:ext cx="1845359" cy="24791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013"/>
                <a:t>Each rack contains 16-64 nodes</a:t>
              </a:r>
            </a:p>
          </p:txBody>
        </p:sp>
        <p:grpSp>
          <p:nvGrpSpPr>
            <p:cNvPr id="7180" name="Group 38">
              <a:extLst>
                <a:ext uri="{FF2B5EF4-FFF2-40B4-BE49-F238E27FC236}">
                  <a16:creationId xmlns:a16="http://schemas.microsoft.com/office/drawing/2014/main" id="{F91128B5-1AF5-434D-BE85-2E88DA171A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51747" y="3514725"/>
              <a:ext cx="728663" cy="1028700"/>
              <a:chOff x="912" y="1536"/>
              <a:chExt cx="1488" cy="2160"/>
            </a:xfrm>
          </p:grpSpPr>
          <p:sp>
            <p:nvSpPr>
              <p:cNvPr id="16411" name="Rectangle 39">
                <a:extLst>
                  <a:ext uri="{FF2B5EF4-FFF2-40B4-BE49-F238E27FC236}">
                    <a16:creationId xmlns:a16="http://schemas.microsoft.com/office/drawing/2014/main" id="{432BEE07-7111-3E46-B91D-4C45503312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2208"/>
                <a:ext cx="912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1013" b="1"/>
                  <a:t>Mem</a:t>
                </a:r>
              </a:p>
            </p:txBody>
          </p:sp>
          <p:sp>
            <p:nvSpPr>
              <p:cNvPr id="16412" name="AutoShape 40">
                <a:extLst>
                  <a:ext uri="{FF2B5EF4-FFF2-40B4-BE49-F238E27FC236}">
                    <a16:creationId xmlns:a16="http://schemas.microsoft.com/office/drawing/2014/main" id="{5D01C5C7-C699-D145-A68F-CC47F2E87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2928"/>
                <a:ext cx="960" cy="574"/>
              </a:xfrm>
              <a:prstGeom prst="can">
                <a:avLst>
                  <a:gd name="adj" fmla="val 25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1013" b="1"/>
                  <a:t>Disk</a:t>
                </a:r>
              </a:p>
            </p:txBody>
          </p:sp>
          <p:sp>
            <p:nvSpPr>
              <p:cNvPr id="16413" name="Rectangle 41">
                <a:extLst>
                  <a:ext uri="{FF2B5EF4-FFF2-40B4-BE49-F238E27FC236}">
                    <a16:creationId xmlns:a16="http://schemas.microsoft.com/office/drawing/2014/main" id="{71B569E6-B70A-7440-87BF-FB256E49FD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1729"/>
                <a:ext cx="912" cy="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1013" b="1"/>
                  <a:t>CPU</a:t>
                </a:r>
              </a:p>
            </p:txBody>
          </p:sp>
          <p:sp>
            <p:nvSpPr>
              <p:cNvPr id="16414" name="Rectangle 42">
                <a:extLst>
                  <a:ext uri="{FF2B5EF4-FFF2-40B4-BE49-F238E27FC236}">
                    <a16:creationId xmlns:a16="http://schemas.microsoft.com/office/drawing/2014/main" id="{58CE6F7B-7DCC-E149-BF88-D6620987E7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1536"/>
                <a:ext cx="1488" cy="215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013"/>
              </a:p>
            </p:txBody>
          </p:sp>
        </p:grpSp>
        <p:grpSp>
          <p:nvGrpSpPr>
            <p:cNvPr id="7181" name="Group 43">
              <a:extLst>
                <a:ext uri="{FF2B5EF4-FFF2-40B4-BE49-F238E27FC236}">
                  <a16:creationId xmlns:a16="http://schemas.microsoft.com/office/drawing/2014/main" id="{BDE482F8-71E1-BF4B-A77E-F4633A0A99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37622" y="3514725"/>
              <a:ext cx="728663" cy="1028700"/>
              <a:chOff x="912" y="1536"/>
              <a:chExt cx="1488" cy="2160"/>
            </a:xfrm>
          </p:grpSpPr>
          <p:sp>
            <p:nvSpPr>
              <p:cNvPr id="16407" name="Rectangle 44">
                <a:extLst>
                  <a:ext uri="{FF2B5EF4-FFF2-40B4-BE49-F238E27FC236}">
                    <a16:creationId xmlns:a16="http://schemas.microsoft.com/office/drawing/2014/main" id="{148D9E89-64FB-394A-8E0E-D7A4A415B2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2208"/>
                <a:ext cx="912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1013" b="1"/>
                  <a:t>Mem</a:t>
                </a:r>
              </a:p>
            </p:txBody>
          </p:sp>
          <p:sp>
            <p:nvSpPr>
              <p:cNvPr id="16408" name="AutoShape 45">
                <a:extLst>
                  <a:ext uri="{FF2B5EF4-FFF2-40B4-BE49-F238E27FC236}">
                    <a16:creationId xmlns:a16="http://schemas.microsoft.com/office/drawing/2014/main" id="{44DF3487-0300-5C46-8257-0E58935911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2928"/>
                <a:ext cx="960" cy="574"/>
              </a:xfrm>
              <a:prstGeom prst="can">
                <a:avLst>
                  <a:gd name="adj" fmla="val 25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1013" b="1"/>
                  <a:t>Disk</a:t>
                </a:r>
              </a:p>
            </p:txBody>
          </p:sp>
          <p:sp>
            <p:nvSpPr>
              <p:cNvPr id="16409" name="Rectangle 46">
                <a:extLst>
                  <a:ext uri="{FF2B5EF4-FFF2-40B4-BE49-F238E27FC236}">
                    <a16:creationId xmlns:a16="http://schemas.microsoft.com/office/drawing/2014/main" id="{E12FCBA2-142A-4B4C-988C-8B2E7665FF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1729"/>
                <a:ext cx="912" cy="38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1013" b="1"/>
                  <a:t>CPU</a:t>
                </a:r>
              </a:p>
            </p:txBody>
          </p:sp>
          <p:sp>
            <p:nvSpPr>
              <p:cNvPr id="16410" name="Rectangle 47">
                <a:extLst>
                  <a:ext uri="{FF2B5EF4-FFF2-40B4-BE49-F238E27FC236}">
                    <a16:creationId xmlns:a16="http://schemas.microsoft.com/office/drawing/2014/main" id="{BE6386ED-835F-3640-821F-6BC9923187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1536"/>
                <a:ext cx="1488" cy="215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013"/>
              </a:p>
            </p:txBody>
          </p:sp>
        </p:grpSp>
        <p:sp>
          <p:nvSpPr>
            <p:cNvPr id="52272" name="Text Box 48">
              <a:extLst>
                <a:ext uri="{FF2B5EF4-FFF2-40B4-BE49-F238E27FC236}">
                  <a16:creationId xmlns:a16="http://schemas.microsoft.com/office/drawing/2014/main" id="{3B1A81DF-85EC-BF46-99F0-B5B1978674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6214" y="3814857"/>
              <a:ext cx="329109" cy="33424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1575" b="1"/>
                <a:t>…</a:t>
              </a:r>
            </a:p>
          </p:txBody>
        </p:sp>
        <p:sp>
          <p:nvSpPr>
            <p:cNvPr id="52273" name="Rectangle 49">
              <a:extLst>
                <a:ext uri="{FF2B5EF4-FFF2-40B4-BE49-F238E27FC236}">
                  <a16:creationId xmlns:a16="http://schemas.microsoft.com/office/drawing/2014/main" id="{E569B659-B3CB-E649-94D3-CBD8AC705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8804" y="3000271"/>
              <a:ext cx="856858" cy="17155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013" dirty="0"/>
                <a:t>Switch</a:t>
              </a:r>
            </a:p>
          </p:txBody>
        </p:sp>
        <p:sp>
          <p:nvSpPr>
            <p:cNvPr id="52274" name="Line 50">
              <a:extLst>
                <a:ext uri="{FF2B5EF4-FFF2-40B4-BE49-F238E27FC236}">
                  <a16:creationId xmlns:a16="http://schemas.microsoft.com/office/drawing/2014/main" id="{BCB39BB7-1EBE-2748-848C-2E20F62837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94883" y="3171821"/>
              <a:ext cx="385527" cy="343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013">
                <a:ea typeface="ＭＳ Ｐゴシック" panose="020B0600070205080204" pitchFamily="34" charset="-128"/>
              </a:endParaRPr>
            </a:p>
          </p:txBody>
        </p:sp>
        <p:sp>
          <p:nvSpPr>
            <p:cNvPr id="52275" name="Line 51">
              <a:extLst>
                <a:ext uri="{FF2B5EF4-FFF2-40B4-BE49-F238E27FC236}">
                  <a16:creationId xmlns:a16="http://schemas.microsoft.com/office/drawing/2014/main" id="{AF74F180-F590-2747-A256-16316D1CF5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09427" y="3171821"/>
              <a:ext cx="427841" cy="343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013">
                <a:ea typeface="ＭＳ Ｐゴシック" panose="020B0600070205080204" pitchFamily="34" charset="-128"/>
              </a:endParaRPr>
            </a:p>
          </p:txBody>
        </p:sp>
        <p:sp>
          <p:nvSpPr>
            <p:cNvPr id="52276" name="Rectangle 52">
              <a:extLst>
                <a:ext uri="{FF2B5EF4-FFF2-40B4-BE49-F238E27FC236}">
                  <a16:creationId xmlns:a16="http://schemas.microsoft.com/office/drawing/2014/main" id="{D4F3BA72-70E9-424A-AAA0-F1AAD0F05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222" y="2485621"/>
              <a:ext cx="856858" cy="17155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013"/>
                <a:t>Switch</a:t>
              </a:r>
            </a:p>
          </p:txBody>
        </p:sp>
        <p:sp>
          <p:nvSpPr>
            <p:cNvPr id="52277" name="Line 53">
              <a:extLst>
                <a:ext uri="{FF2B5EF4-FFF2-40B4-BE49-F238E27FC236}">
                  <a16:creationId xmlns:a16="http://schemas.microsoft.com/office/drawing/2014/main" id="{4554986A-52C7-E047-9E91-9D4C3CB9ED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5795" y="2657172"/>
              <a:ext cx="771055" cy="343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013">
                <a:ea typeface="ＭＳ Ｐゴシック" panose="020B0600070205080204" pitchFamily="34" charset="-128"/>
              </a:endParaRPr>
            </a:p>
          </p:txBody>
        </p:sp>
        <p:sp>
          <p:nvSpPr>
            <p:cNvPr id="52278" name="Line 54">
              <a:extLst>
                <a:ext uri="{FF2B5EF4-FFF2-40B4-BE49-F238E27FC236}">
                  <a16:creationId xmlns:a16="http://schemas.microsoft.com/office/drawing/2014/main" id="{DD4471C0-D5AF-3646-ADC8-E0B710BCFF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37473" y="2657172"/>
              <a:ext cx="814544" cy="343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013">
                <a:ea typeface="ＭＳ Ｐゴシック" panose="020B0600070205080204" pitchFamily="34" charset="-128"/>
              </a:endParaRPr>
            </a:p>
          </p:txBody>
        </p:sp>
        <p:sp>
          <p:nvSpPr>
            <p:cNvPr id="16402" name="Text Box 55">
              <a:extLst>
                <a:ext uri="{FF2B5EF4-FFF2-40B4-BE49-F238E27FC236}">
                  <a16:creationId xmlns:a16="http://schemas.microsoft.com/office/drawing/2014/main" id="{27D85093-CBF9-A547-AC71-F1F006E29F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5724" y="2443564"/>
              <a:ext cx="1100163" cy="56002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013" dirty="0"/>
                <a:t>1 Gbps between </a:t>
              </a:r>
            </a:p>
            <a:p>
              <a:pPr eaLnBrk="1" hangingPunct="1">
                <a:defRPr/>
              </a:pPr>
              <a:r>
                <a:rPr lang="en-US" altLang="en-US" sz="1013" dirty="0"/>
                <a:t>any pair of nodes</a:t>
              </a:r>
            </a:p>
            <a:p>
              <a:pPr eaLnBrk="1" hangingPunct="1">
                <a:defRPr/>
              </a:pPr>
              <a:r>
                <a:rPr lang="en-US" altLang="en-US" sz="1013" dirty="0"/>
                <a:t>in a rack</a:t>
              </a:r>
            </a:p>
          </p:txBody>
        </p:sp>
        <p:sp>
          <p:nvSpPr>
            <p:cNvPr id="52280" name="Text Box 56">
              <a:extLst>
                <a:ext uri="{FF2B5EF4-FFF2-40B4-BE49-F238E27FC236}">
                  <a16:creationId xmlns:a16="http://schemas.microsoft.com/office/drawing/2014/main" id="{65D636A2-4766-0D41-9010-F4C3009E23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93913" y="2228850"/>
              <a:ext cx="2063982" cy="24791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013"/>
                <a:t>2-10 Gbps backbone between racks</a:t>
              </a:r>
            </a:p>
          </p:txBody>
        </p:sp>
      </p:grpSp>
      <p:sp>
        <p:nvSpPr>
          <p:cNvPr id="18452" name="Slide Number Placeholder 10">
            <a:extLst>
              <a:ext uri="{FF2B5EF4-FFF2-40B4-BE49-F238E27FC236}">
                <a16:creationId xmlns:a16="http://schemas.microsoft.com/office/drawing/2014/main" id="{E8BFD72E-7437-4541-B69B-9F860BC40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defRPr/>
              </a:pPr>
              <a:t>4</a:t>
            </a:fld>
            <a:endParaRPr lang="en-US" altLang="en-US" sz="675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B84D49D4-B038-A84A-AC7F-88FC25550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083" y="699920"/>
            <a:ext cx="6172200" cy="415925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1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Large-scale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CD656-3078-AE4A-B4DE-3509F9D17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100" y="1347538"/>
            <a:ext cx="7200900" cy="4276976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1800" b="1" dirty="0">
                <a:solidFill>
                  <a:srgbClr val="008000"/>
                </a:solidFill>
                <a:ea typeface="ＭＳ Ｐゴシック" charset="0"/>
              </a:rPr>
              <a:t>Large-scale computing</a:t>
            </a:r>
            <a:r>
              <a:rPr lang="en-US" sz="1800" dirty="0">
                <a:solidFill>
                  <a:srgbClr val="008000"/>
                </a:solidFill>
                <a:ea typeface="ＭＳ Ｐゴシック" charset="0"/>
              </a:rPr>
              <a:t> for </a:t>
            </a:r>
            <a:r>
              <a:rPr lang="en-US" sz="1800" b="1" dirty="0">
                <a:solidFill>
                  <a:srgbClr val="008000"/>
                </a:solidFill>
                <a:ea typeface="ＭＳ Ｐゴシック" charset="0"/>
              </a:rPr>
              <a:t>data mining </a:t>
            </a:r>
            <a:r>
              <a:rPr lang="en-US" sz="1800" dirty="0">
                <a:solidFill>
                  <a:srgbClr val="008000"/>
                </a:solidFill>
                <a:ea typeface="ＭＳ Ｐゴシック" charset="0"/>
              </a:rPr>
              <a:t>problems on </a:t>
            </a:r>
            <a:r>
              <a:rPr lang="en-US" sz="1800" b="1" dirty="0">
                <a:solidFill>
                  <a:srgbClr val="008000"/>
                </a:solidFill>
                <a:ea typeface="ＭＳ Ｐゴシック" charset="0"/>
              </a:rPr>
              <a:t>commodity hardware</a:t>
            </a:r>
            <a:br>
              <a:rPr lang="en-US" sz="1800" b="1" dirty="0">
                <a:solidFill>
                  <a:srgbClr val="008000"/>
                </a:solidFill>
                <a:ea typeface="ＭＳ Ｐゴシック" charset="0"/>
              </a:rPr>
            </a:br>
            <a:endParaRPr lang="en-US" sz="1800" b="1" dirty="0">
              <a:solidFill>
                <a:srgbClr val="008000"/>
              </a:solidFill>
              <a:ea typeface="ＭＳ Ｐゴシック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n-US" sz="1800" b="1" dirty="0">
                <a:ea typeface="ＭＳ Ｐゴシック" charset="0"/>
              </a:rPr>
              <a:t>Challenges: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1500" b="1" dirty="0">
                <a:solidFill>
                  <a:schemeClr val="accent3"/>
                </a:solidFill>
                <a:ea typeface="ＭＳ Ｐゴシック" charset="0"/>
              </a:rPr>
              <a:t>How do you distribute computation?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1500" b="1" dirty="0">
                <a:solidFill>
                  <a:schemeClr val="accent2"/>
                </a:solidFill>
                <a:ea typeface="ＭＳ Ｐゴシック" charset="0"/>
              </a:rPr>
              <a:t>How can we make it easy to write distributed programs?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1500" b="1" dirty="0">
                <a:solidFill>
                  <a:schemeClr val="accent3"/>
                </a:solidFill>
                <a:ea typeface="ＭＳ Ｐゴシック" charset="0"/>
              </a:rPr>
              <a:t>Machines fail:</a:t>
            </a:r>
          </a:p>
          <a:p>
            <a:pPr lvl="2">
              <a:buFont typeface="Arial" charset="0"/>
              <a:buChar char="•"/>
              <a:defRPr/>
            </a:pPr>
            <a:r>
              <a:rPr lang="en-US" sz="1350" dirty="0">
                <a:ea typeface="ＭＳ Ｐゴシック" charset="0"/>
              </a:rPr>
              <a:t>One server may stay up 3 years (1,000 days)</a:t>
            </a:r>
          </a:p>
          <a:p>
            <a:pPr lvl="2">
              <a:buFont typeface="Arial" charset="0"/>
              <a:buChar char="•"/>
              <a:defRPr/>
            </a:pPr>
            <a:r>
              <a:rPr lang="en-US" sz="1350" dirty="0">
                <a:ea typeface="ＭＳ Ｐゴシック" charset="0"/>
              </a:rPr>
              <a:t>If you have 1,000 servers, expect to loose 1/day</a:t>
            </a:r>
          </a:p>
          <a:p>
            <a:pPr lvl="2">
              <a:buFont typeface="Arial" charset="0"/>
              <a:buChar char="•"/>
              <a:defRPr/>
            </a:pPr>
            <a:r>
              <a:rPr lang="en-US" sz="1350" dirty="0">
                <a:ea typeface="ＭＳ Ｐゴシック" charset="0"/>
              </a:rPr>
              <a:t>People estimated Google has ~1M machines</a:t>
            </a:r>
          </a:p>
          <a:p>
            <a:pPr lvl="3">
              <a:buFont typeface="Arial" charset="0"/>
              <a:buChar char="–"/>
              <a:defRPr/>
            </a:pPr>
            <a:r>
              <a:rPr lang="en-US" sz="1200" dirty="0">
                <a:ea typeface="ＭＳ Ｐゴシック" charset="0"/>
              </a:rPr>
              <a:t>1,000 machines fail every day!</a:t>
            </a:r>
          </a:p>
        </p:txBody>
      </p:sp>
      <p:sp>
        <p:nvSpPr>
          <p:cNvPr id="20483" name="Slide Number Placeholder 5">
            <a:extLst>
              <a:ext uri="{FF2B5EF4-FFF2-40B4-BE49-F238E27FC236}">
                <a16:creationId xmlns:a16="http://schemas.microsoft.com/office/drawing/2014/main" id="{C0374979-950B-4546-B5EA-CD725BB2D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defRPr/>
              </a:pPr>
              <a:t>5</a:t>
            </a:fld>
            <a:endParaRPr lang="en-US" altLang="en-US" sz="675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1E3B57A8-0FF9-E64C-BC31-29011ADC6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601" y="741944"/>
            <a:ext cx="6172200" cy="415925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1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Big Data Challenges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EFBB4B82-0EFB-DA46-86A1-3CE35A571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547" y="1359569"/>
            <a:ext cx="8025064" cy="4656220"/>
          </a:xfrm>
        </p:spPr>
        <p:txBody>
          <a:bodyPr>
            <a:normAutofit/>
          </a:bodyPr>
          <a:lstStyle/>
          <a:p>
            <a:r>
              <a:rPr lang="en-US" altLang="en-US" dirty="0">
                <a:solidFill>
                  <a:srgbClr val="00B050"/>
                </a:solidFill>
              </a:rPr>
              <a:t>Scalability</a:t>
            </a:r>
            <a:r>
              <a:rPr lang="en-US" altLang="en-US" dirty="0"/>
              <a:t>: processing should scale with increase in data.</a:t>
            </a:r>
          </a:p>
          <a:p>
            <a:r>
              <a:rPr lang="en-US" altLang="en-US" dirty="0">
                <a:solidFill>
                  <a:srgbClr val="00B050"/>
                </a:solidFill>
              </a:rPr>
              <a:t>Fault Tolerance</a:t>
            </a:r>
            <a:r>
              <a:rPr lang="en-US" altLang="en-US" dirty="0"/>
              <a:t>: function in presence of hardware failure</a:t>
            </a:r>
          </a:p>
          <a:p>
            <a:r>
              <a:rPr lang="en-US" altLang="en-US" dirty="0">
                <a:solidFill>
                  <a:srgbClr val="00B050"/>
                </a:solidFill>
              </a:rPr>
              <a:t>Cost Effective</a:t>
            </a:r>
            <a:r>
              <a:rPr lang="en-US" altLang="en-US" dirty="0"/>
              <a:t>: should run on commodity hardware</a:t>
            </a:r>
          </a:p>
          <a:p>
            <a:r>
              <a:rPr lang="en-US" altLang="en-US" dirty="0">
                <a:solidFill>
                  <a:srgbClr val="0070C0"/>
                </a:solidFill>
              </a:rPr>
              <a:t>Ease of use</a:t>
            </a:r>
            <a:r>
              <a:rPr lang="en-US" altLang="en-US" dirty="0"/>
              <a:t>: programmers do not write additional code for communication, fault tolerance, etc.</a:t>
            </a:r>
          </a:p>
          <a:p>
            <a:r>
              <a:rPr lang="en-US" altLang="en-US" dirty="0">
                <a:solidFill>
                  <a:srgbClr val="0070C0"/>
                </a:solidFill>
              </a:rPr>
              <a:t>Flexibility</a:t>
            </a:r>
            <a:r>
              <a:rPr lang="en-US" altLang="en-US" dirty="0"/>
              <a:t>: able to process unstructured data</a:t>
            </a:r>
          </a:p>
          <a:p>
            <a:endParaRPr lang="en-US" altLang="en-US" dirty="0"/>
          </a:p>
          <a:p>
            <a:r>
              <a:rPr lang="en-US" altLang="en-US" sz="2800" dirty="0">
                <a:solidFill>
                  <a:srgbClr val="FF0000"/>
                </a:solidFill>
              </a:rPr>
              <a:t>Solution: Map Reduce 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F10AC75C-1D51-BB40-9CA6-B839565E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210" y="615447"/>
            <a:ext cx="6172200" cy="415925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1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Idea and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38591-AF25-6B4C-B24F-C785951FF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562" y="1323474"/>
            <a:ext cx="7996238" cy="4403558"/>
          </a:xfrm>
        </p:spPr>
        <p:txBody>
          <a:bodyPr>
            <a:noAutofit/>
          </a:bodyPr>
          <a:lstStyle/>
          <a:p>
            <a:r>
              <a:rPr lang="en-US" altLang="en-US" b="1" dirty="0">
                <a:solidFill>
                  <a:srgbClr val="008000"/>
                </a:solidFill>
              </a:rPr>
              <a:t>Issue:</a:t>
            </a:r>
            <a:r>
              <a:rPr lang="en-US" altLang="en-US" b="1" dirty="0"/>
              <a:t> Copying data over a network takes time</a:t>
            </a:r>
          </a:p>
          <a:p>
            <a:r>
              <a:rPr lang="en-US" altLang="en-US" b="1" dirty="0">
                <a:solidFill>
                  <a:srgbClr val="008000"/>
                </a:solidFill>
              </a:rPr>
              <a:t>Ideas:</a:t>
            </a:r>
          </a:p>
          <a:p>
            <a:pPr lvl="1"/>
            <a:r>
              <a:rPr lang="en-US" altLang="en-US" sz="2000" dirty="0"/>
              <a:t>Bring computation close to the data</a:t>
            </a:r>
          </a:p>
          <a:p>
            <a:pPr lvl="1"/>
            <a:r>
              <a:rPr lang="en-US" altLang="en-US" sz="2000" dirty="0"/>
              <a:t>Store files multiple times for reliability</a:t>
            </a:r>
          </a:p>
          <a:p>
            <a:r>
              <a:rPr lang="en-US" altLang="en-US" b="1" dirty="0">
                <a:solidFill>
                  <a:srgbClr val="0000FF"/>
                </a:solidFill>
              </a:rPr>
              <a:t>Map-reduce</a:t>
            </a:r>
            <a:r>
              <a:rPr lang="en-US" altLang="en-US" dirty="0">
                <a:solidFill>
                  <a:srgbClr val="0000FF"/>
                </a:solidFill>
              </a:rPr>
              <a:t> addresses these problems</a:t>
            </a:r>
          </a:p>
          <a:p>
            <a:pPr lvl="1"/>
            <a:r>
              <a:rPr lang="en-US" altLang="en-US" sz="2000" dirty="0"/>
              <a:t>Elegant way to work with big data</a:t>
            </a:r>
          </a:p>
          <a:p>
            <a:pPr lvl="1"/>
            <a:r>
              <a:rPr lang="en-US" altLang="en-US" sz="2000" b="1" dirty="0">
                <a:solidFill>
                  <a:srgbClr val="D60093"/>
                </a:solidFill>
              </a:rPr>
              <a:t>Storage Infrastructure – File system</a:t>
            </a:r>
          </a:p>
          <a:p>
            <a:pPr lvl="2"/>
            <a:r>
              <a:rPr lang="en-US" altLang="en-US" sz="2000" dirty="0"/>
              <a:t>Google: GFS. Hadoop: HDFS</a:t>
            </a:r>
          </a:p>
          <a:p>
            <a:pPr lvl="1"/>
            <a:r>
              <a:rPr lang="en-US" altLang="en-US" sz="2000" b="1" dirty="0">
                <a:solidFill>
                  <a:srgbClr val="D60093"/>
                </a:solidFill>
              </a:rPr>
              <a:t>Programming model</a:t>
            </a:r>
          </a:p>
          <a:p>
            <a:pPr lvl="2"/>
            <a:r>
              <a:rPr lang="en-US" altLang="en-US" sz="2000" dirty="0"/>
              <a:t>Map-Reduce</a:t>
            </a:r>
            <a:endParaRPr lang="en-US" altLang="en-US" sz="1000" dirty="0"/>
          </a:p>
        </p:txBody>
      </p:sp>
      <p:sp>
        <p:nvSpPr>
          <p:cNvPr id="22531" name="Slide Number Placeholder 5">
            <a:extLst>
              <a:ext uri="{FF2B5EF4-FFF2-40B4-BE49-F238E27FC236}">
                <a16:creationId xmlns:a16="http://schemas.microsoft.com/office/drawing/2014/main" id="{78732E86-8B5D-7A4B-94F3-8691C0BD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defRPr/>
              </a:pPr>
              <a:t>7</a:t>
            </a:fld>
            <a:endParaRPr lang="en-US" altLang="en-US" sz="675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E0E83FE0-93B6-B34F-8B34-F6FF536CA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663" y="676358"/>
            <a:ext cx="6172200" cy="414337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1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What is Hadoop  ?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329DBE81-BCB7-FF4C-9339-CF2B357F0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737" y="1383633"/>
            <a:ext cx="7676147" cy="4403556"/>
          </a:xfrm>
        </p:spPr>
        <p:txBody>
          <a:bodyPr>
            <a:normAutofit/>
          </a:bodyPr>
          <a:lstStyle/>
          <a:p>
            <a:r>
              <a:rPr lang="en-US" altLang="en-US" dirty="0"/>
              <a:t>A scalable fault-tolerant distributed system for data storage and processing.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Core Hadoop: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 dirty="0"/>
              <a:t>Hadoop Distributed File System (HDFS)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 dirty="0"/>
              <a:t>Hadoop YARN: Job Scheduling and Cluster Resource Management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 dirty="0"/>
              <a:t>Hadoop Map Reduce: Framework for distributed data processing.</a:t>
            </a:r>
            <a:br>
              <a:rPr lang="en-US" altLang="en-US" sz="1600" dirty="0"/>
            </a:br>
            <a:endParaRPr lang="en-US" altLang="en-US" sz="1600" dirty="0"/>
          </a:p>
          <a:p>
            <a:r>
              <a:rPr lang="en-US" altLang="en-US" dirty="0"/>
              <a:t>Open Source system with large community support.</a:t>
            </a:r>
            <a:br>
              <a:rPr lang="en-US" altLang="en-US" dirty="0"/>
            </a:br>
            <a:r>
              <a:rPr lang="en-US" altLang="en-US" dirty="0"/>
              <a:t>       https://</a:t>
            </a:r>
            <a:r>
              <a:rPr lang="en-US" altLang="en-US" dirty="0" err="1"/>
              <a:t>hadoop.apache.org</a:t>
            </a:r>
            <a:r>
              <a:rPr lang="en-US" altLang="en-US" dirty="0"/>
              <a:t>/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>
            <a:extLst>
              <a:ext uri="{FF2B5EF4-FFF2-40B4-BE49-F238E27FC236}">
                <a16:creationId xmlns:a16="http://schemas.microsoft.com/office/drawing/2014/main" id="{3F96CDCC-63B2-2A4E-A686-19BFCB0C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156" y="714124"/>
            <a:ext cx="6172200" cy="415925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1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What is Map Reduce 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13A7D7BE-9654-B747-BAE4-C86702AA1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6685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en-US" dirty="0"/>
              <a:t>Programming paradigm</a:t>
            </a:r>
            <a:r>
              <a:rPr lang="en-US" altLang="en-US" sz="2000" dirty="0"/>
              <a:t> for </a:t>
            </a:r>
            <a:r>
              <a:rPr lang="en-US" altLang="en-US" sz="2000" dirty="0">
                <a:solidFill>
                  <a:srgbClr val="00B050"/>
                </a:solidFill>
              </a:rPr>
              <a:t>seamlessly distributing</a:t>
            </a:r>
            <a:r>
              <a:rPr lang="en-US" altLang="en-US" sz="2000" dirty="0"/>
              <a:t> a task across multiple servers.</a:t>
            </a:r>
          </a:p>
          <a:p>
            <a:r>
              <a:rPr lang="en-US" altLang="en-US" sz="2000" dirty="0"/>
              <a:t>Proposed by Dean and Ghemawat,  2004.</a:t>
            </a:r>
          </a:p>
          <a:p>
            <a:r>
              <a:rPr lang="en-US" altLang="en-US" sz="2000" dirty="0"/>
              <a:t>Consists of two </a:t>
            </a:r>
            <a:r>
              <a:rPr lang="en-US" altLang="en-US" sz="2000" dirty="0">
                <a:solidFill>
                  <a:srgbClr val="00B050"/>
                </a:solidFill>
              </a:rPr>
              <a:t>developer created</a:t>
            </a:r>
            <a:r>
              <a:rPr lang="en-US" altLang="en-US" sz="2000" dirty="0"/>
              <a:t> phases: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 dirty="0"/>
              <a:t>Map</a:t>
            </a:r>
            <a:endParaRPr lang="en-US" altLang="en-US" sz="1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 dirty="0"/>
              <a:t>Reduce</a:t>
            </a:r>
            <a:endParaRPr lang="en-US" altLang="en-US" sz="1400" dirty="0"/>
          </a:p>
          <a:p>
            <a:r>
              <a:rPr lang="en-US" altLang="en-US" sz="2000" dirty="0"/>
              <a:t>In between Map and Reduce is the </a:t>
            </a:r>
            <a:r>
              <a:rPr lang="en-US" altLang="en-US" sz="2000" dirty="0">
                <a:solidFill>
                  <a:srgbClr val="00B050"/>
                </a:solidFill>
              </a:rPr>
              <a:t>Shuffle and Sort phase</a:t>
            </a:r>
            <a:r>
              <a:rPr lang="en-US" altLang="en-US" sz="2000" dirty="0"/>
              <a:t>.</a:t>
            </a:r>
          </a:p>
          <a:p>
            <a:r>
              <a:rPr lang="en-US" altLang="en-US" sz="2000" dirty="0"/>
              <a:t>User is responsible for casting the </a:t>
            </a:r>
            <a:r>
              <a:rPr lang="en-US" altLang="en-US" dirty="0"/>
              <a:t>algorithm</a:t>
            </a:r>
            <a:r>
              <a:rPr lang="en-US" altLang="en-US" sz="2000" dirty="0"/>
              <a:t> into map – reduce framework.</a:t>
            </a:r>
          </a:p>
          <a:p>
            <a:endParaRPr lang="en-US" alt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A85CAD8A-28CA-1A47-9C75-6CD2383B19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7098" y="559380"/>
            <a:ext cx="5900902" cy="383182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1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Programming Model: MapReduce</a:t>
            </a:r>
          </a:p>
        </p:txBody>
      </p:sp>
      <p:pic>
        <p:nvPicPr>
          <p:cNvPr id="15363" name="Rectangle 3">
            <a:extLst>
              <a:ext uri="{FF2B5EF4-FFF2-40B4-BE49-F238E27FC236}">
                <a16:creationId xmlns:a16="http://schemas.microsoft.com/office/drawing/2014/main" id="{A962E691-9534-1749-A54D-1F22D756A681}"/>
              </a:ext>
            </a:extLst>
          </p:cNvPr>
          <p:cNvPicPr>
            <a:picLocks noGrp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8338" y="1545722"/>
            <a:ext cx="6875462" cy="3071813"/>
          </a:xfrm>
        </p:spPr>
      </p:pic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CAB0C29E-21E3-2349-A6FA-DA5AB9EA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defRPr/>
              </a:pPr>
              <a:t>10</a:t>
            </a:fld>
            <a:endParaRPr lang="en-US" altLang="en-US" sz="675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813C1E42-0AFD-9A46-A851-144EF5CF86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7300" y="665744"/>
            <a:ext cx="6172200" cy="415925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1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Task: Word Count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F96388A3-77B2-E941-AE87-FDDA308AE6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1739" y="1401678"/>
            <a:ext cx="8001000" cy="4469733"/>
          </a:xfrm>
        </p:spPr>
        <p:txBody>
          <a:bodyPr>
            <a:noAutofit/>
          </a:bodyPr>
          <a:lstStyle/>
          <a:p>
            <a:pPr marL="66866" indent="0">
              <a:buFont typeface="Arial" panose="020B0604020202020204" pitchFamily="34" charset="0"/>
              <a:buNone/>
              <a:defRPr/>
            </a:pPr>
            <a:r>
              <a:rPr lang="en-US" sz="2400" b="1" dirty="0">
                <a:solidFill>
                  <a:schemeClr val="accent2"/>
                </a:solidFill>
                <a:ea typeface="ＭＳ Ｐゴシック" charset="0"/>
              </a:rPr>
              <a:t>Case 1:</a:t>
            </a:r>
            <a:r>
              <a:rPr lang="en-US" sz="2400" dirty="0">
                <a:solidFill>
                  <a:schemeClr val="accent2"/>
                </a:solidFill>
                <a:ea typeface="ＭＳ Ｐゴシック" charset="0"/>
              </a:rPr>
              <a:t> </a:t>
            </a:r>
            <a:endParaRPr lang="en-US" sz="2800" dirty="0">
              <a:solidFill>
                <a:schemeClr val="accent2"/>
              </a:solidFill>
              <a:ea typeface="ＭＳ Ｐゴシック" charset="0"/>
            </a:endParaRPr>
          </a:p>
          <a:p>
            <a:pPr lvl="1">
              <a:buFont typeface="Arial" charset="0"/>
              <a:buChar char="–"/>
              <a:defRPr/>
            </a:pPr>
            <a:r>
              <a:rPr lang="en-US" sz="2000" dirty="0">
                <a:ea typeface="ＭＳ Ｐゴシック" charset="0"/>
              </a:rPr>
              <a:t>File too large for memory, but all &lt;word, count&gt; pairs fit in memory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000" dirty="0">
                <a:ea typeface="ＭＳ Ｐゴシック" charset="0"/>
              </a:rPr>
              <a:t>Use a </a:t>
            </a:r>
            <a:r>
              <a:rPr lang="en-US" sz="2000" dirty="0" err="1">
                <a:ea typeface="ＭＳ Ｐゴシック" charset="0"/>
              </a:rPr>
              <a:t>hashmap</a:t>
            </a:r>
            <a:r>
              <a:rPr lang="en-US" sz="2000" dirty="0">
                <a:ea typeface="ＭＳ Ｐゴシック" charset="0"/>
              </a:rPr>
              <a:t>.</a:t>
            </a:r>
          </a:p>
          <a:p>
            <a:pPr marL="66866" indent="0">
              <a:buFont typeface="Arial" panose="020B0604020202020204" pitchFamily="34" charset="0"/>
              <a:buNone/>
              <a:defRPr/>
            </a:pPr>
            <a:r>
              <a:rPr lang="en-US" sz="2400" b="1" dirty="0">
                <a:solidFill>
                  <a:schemeClr val="accent2"/>
                </a:solidFill>
                <a:ea typeface="ＭＳ Ｐゴシック" charset="0"/>
              </a:rPr>
              <a:t>Case 2: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>
                <a:ea typeface="ＭＳ Ｐゴシック" charset="0"/>
              </a:rPr>
              <a:t>Count occurrences of words:</a:t>
            </a:r>
            <a:endParaRPr lang="en-US" sz="2800" dirty="0">
              <a:ea typeface="ＭＳ Ｐゴシック" charset="0"/>
            </a:endParaRPr>
          </a:p>
          <a:p>
            <a:pPr lvl="1">
              <a:buFont typeface="Arial" charset="0"/>
              <a:buChar char="–"/>
              <a:defRPr/>
            </a:pPr>
            <a:r>
              <a:rPr lang="en-US" sz="2400" b="1" dirty="0">
                <a:latin typeface="Courier New" pitchFamily="49" charset="0"/>
                <a:ea typeface="ＭＳ Ｐゴシック" charset="0"/>
              </a:rPr>
              <a:t>words(doc.txt) | sort | </a:t>
            </a:r>
            <a:r>
              <a:rPr lang="en-US" sz="2400" b="1" dirty="0" err="1">
                <a:latin typeface="Courier New" pitchFamily="49" charset="0"/>
                <a:ea typeface="ＭＳ Ｐゴシック" charset="0"/>
              </a:rPr>
              <a:t>uniq</a:t>
            </a:r>
            <a:r>
              <a:rPr lang="en-US" sz="2400" b="1" dirty="0">
                <a:latin typeface="Courier New" pitchFamily="49" charset="0"/>
                <a:ea typeface="ＭＳ Ｐゴシック" charset="0"/>
              </a:rPr>
              <a:t> -c</a:t>
            </a:r>
          </a:p>
          <a:p>
            <a:pPr lvl="2">
              <a:buFont typeface="Arial" charset="0"/>
              <a:buChar char="•"/>
              <a:defRPr/>
            </a:pPr>
            <a:r>
              <a:rPr lang="en-US" sz="2000" dirty="0">
                <a:ea typeface="ＭＳ Ｐゴシック" charset="0"/>
              </a:rPr>
              <a:t>where </a:t>
            </a:r>
            <a:r>
              <a:rPr lang="en-US" sz="2000" b="1" dirty="0">
                <a:latin typeface="Courier New" pitchFamily="49" charset="0"/>
                <a:ea typeface="ＭＳ Ｐゴシック" charset="0"/>
              </a:rPr>
              <a:t>words</a:t>
            </a:r>
            <a:r>
              <a:rPr lang="en-US" sz="2000" dirty="0">
                <a:ea typeface="ＭＳ Ｐゴシック" charset="0"/>
              </a:rPr>
              <a:t> takes a file and outputs the words in it, one per a line</a:t>
            </a:r>
            <a:endParaRPr lang="en-US" sz="1800" dirty="0">
              <a:ea typeface="ＭＳ Ｐゴシック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n-US" sz="2400" dirty="0">
                <a:ea typeface="ＭＳ Ｐゴシック" charset="0"/>
              </a:rPr>
              <a:t>Case 2 captures the essence of </a:t>
            </a:r>
            <a:r>
              <a:rPr lang="en-US" sz="2400" b="1" dirty="0">
                <a:solidFill>
                  <a:schemeClr val="accent2"/>
                </a:solidFill>
                <a:ea typeface="ＭＳ Ｐゴシック" charset="0"/>
              </a:rPr>
              <a:t>MapReduce</a:t>
            </a:r>
            <a:endParaRPr lang="en-US" sz="2000" dirty="0">
              <a:ea typeface="ＭＳ Ｐゴシック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800" dirty="0">
              <a:ea typeface="ＭＳ Ｐゴシック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800" dirty="0">
              <a:ea typeface="ＭＳ Ｐゴシック" charset="0"/>
            </a:endParaRPr>
          </a:p>
        </p:txBody>
      </p:sp>
      <p:sp>
        <p:nvSpPr>
          <p:cNvPr id="27651" name="Slide Number Placeholder 3">
            <a:extLst>
              <a:ext uri="{FF2B5EF4-FFF2-40B4-BE49-F238E27FC236}">
                <a16:creationId xmlns:a16="http://schemas.microsoft.com/office/drawing/2014/main" id="{20E593C7-84CA-D84A-85F3-DED380808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defRPr/>
              </a:pPr>
              <a:t>11</a:t>
            </a:fld>
            <a:endParaRPr lang="en-US" altLang="en-US" sz="675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AF566890-09D4-524C-938E-C8773464C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056" y="624972"/>
            <a:ext cx="6172200" cy="414338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1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MapReduce: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4D727-9482-A844-86D9-F3D6B7768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948" y="1287379"/>
            <a:ext cx="7943266" cy="396306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>
                <a:ea typeface="ＭＳ Ｐゴシック" charset="0"/>
              </a:rPr>
              <a:t>Both </a:t>
            </a:r>
            <a:r>
              <a:rPr lang="en-US" dirty="0">
                <a:solidFill>
                  <a:srgbClr val="00B050"/>
                </a:solidFill>
                <a:ea typeface="ＭＳ Ｐゴシック" charset="0"/>
              </a:rPr>
              <a:t>sequentially</a:t>
            </a:r>
            <a:r>
              <a:rPr lang="en-US" dirty="0">
                <a:ea typeface="ＭＳ Ｐゴシック" charset="0"/>
              </a:rPr>
              <a:t> read and write a lot of data records</a:t>
            </a:r>
          </a:p>
          <a:p>
            <a:pPr>
              <a:buFont typeface="Arial" charset="0"/>
              <a:buChar char="•"/>
              <a:defRPr/>
            </a:pPr>
            <a:r>
              <a:rPr lang="en-US" b="1" dirty="0">
                <a:solidFill>
                  <a:schemeClr val="accent2"/>
                </a:solidFill>
                <a:ea typeface="ＭＳ Ｐゴシック" charset="0"/>
              </a:rPr>
              <a:t>Map: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>
                <a:ea typeface="ＭＳ Ｐゴシック" charset="0"/>
              </a:rPr>
              <a:t>Extract something you care about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>
                <a:ea typeface="ＭＳ Ｐゴシック" charset="0"/>
              </a:rPr>
              <a:t>Output is (key, value) pair</a:t>
            </a:r>
            <a:endParaRPr lang="en-US" sz="1400" dirty="0">
              <a:ea typeface="ＭＳ Ｐゴシック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n-US" b="1" dirty="0">
                <a:ea typeface="ＭＳ Ｐゴシック" charset="0"/>
              </a:rPr>
              <a:t>Group by key:</a:t>
            </a:r>
            <a:r>
              <a:rPr lang="en-US" dirty="0">
                <a:ea typeface="ＭＳ Ｐゴシック" charset="0"/>
              </a:rPr>
              <a:t> Sort and Shuffle</a:t>
            </a:r>
          </a:p>
          <a:p>
            <a:pPr>
              <a:buFont typeface="Arial" charset="0"/>
              <a:buChar char="•"/>
              <a:defRPr/>
            </a:pPr>
            <a:r>
              <a:rPr lang="en-US" b="1" dirty="0">
                <a:solidFill>
                  <a:schemeClr val="accent4"/>
                </a:solidFill>
                <a:ea typeface="ＭＳ Ｐゴシック" charset="0"/>
              </a:rPr>
              <a:t>Reduce: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>
                <a:ea typeface="ＭＳ Ｐゴシック" charset="0"/>
              </a:rPr>
              <a:t>Process records with the same key value: e.g.  Aggregate, summarize, etc.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ea typeface="ＭＳ Ｐゴシック" charset="0"/>
              </a:rPr>
              <a:t>Write the result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CF13F3-D336-AF4C-95CC-BDB33F44B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8734" y="4650372"/>
            <a:ext cx="3702050" cy="600075"/>
          </a:xfrm>
          <a:prstGeom prst="rect">
            <a:avLst/>
          </a:prstGeom>
          <a:gradFill rotWithShape="1">
            <a:gsLst>
              <a:gs pos="0">
                <a:srgbClr val="FFE5E5"/>
              </a:gs>
              <a:gs pos="64999">
                <a:srgbClr val="FFBEBD"/>
              </a:gs>
              <a:gs pos="100000">
                <a:srgbClr val="FFA2A1"/>
              </a:gs>
            </a:gsLst>
            <a:lin ang="54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dk1"/>
                </a:solidFill>
                <a:ea typeface="ＭＳ Ｐゴシック" panose="020B0600070205080204" pitchFamily="34" charset="-128"/>
              </a:rPr>
              <a:t>Outline stays the same, </a:t>
            </a:r>
            <a:r>
              <a:rPr lang="en-US" b="1" dirty="0">
                <a:solidFill>
                  <a:schemeClr val="dk1"/>
                </a:solidFill>
                <a:ea typeface="ＭＳ Ｐゴシック" panose="020B0600070205080204" pitchFamily="34" charset="-128"/>
              </a:rPr>
              <a:t>Map </a:t>
            </a:r>
            <a:r>
              <a:rPr lang="en-US" dirty="0">
                <a:solidFill>
                  <a:schemeClr val="dk1"/>
                </a:solidFill>
                <a:ea typeface="ＭＳ Ｐゴシック" panose="020B0600070205080204" pitchFamily="34" charset="-128"/>
              </a:rPr>
              <a:t>and </a:t>
            </a:r>
            <a:r>
              <a:rPr lang="en-US" b="1" dirty="0">
                <a:solidFill>
                  <a:schemeClr val="dk1"/>
                </a:solidFill>
                <a:ea typeface="ＭＳ Ｐゴシック" panose="020B0600070205080204" pitchFamily="34" charset="-128"/>
              </a:rPr>
              <a:t>Reduce </a:t>
            </a:r>
            <a:r>
              <a:rPr lang="en-US" dirty="0">
                <a:solidFill>
                  <a:schemeClr val="dk1"/>
                </a:solidFill>
                <a:ea typeface="ＭＳ Ｐゴシック" panose="020B0600070205080204" pitchFamily="34" charset="-128"/>
              </a:rPr>
              <a:t>change to fit the problem</a:t>
            </a:r>
          </a:p>
        </p:txBody>
      </p:sp>
      <p:sp>
        <p:nvSpPr>
          <p:cNvPr id="28676" name="Slide Number Placeholder 6">
            <a:extLst>
              <a:ext uri="{FF2B5EF4-FFF2-40B4-BE49-F238E27FC236}">
                <a16:creationId xmlns:a16="http://schemas.microsoft.com/office/drawing/2014/main" id="{E157A633-AFBD-0342-930A-A2A34862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defRPr/>
              </a:pPr>
              <a:t>12</a:t>
            </a:fld>
            <a:endParaRPr lang="en-US" altLang="en-US" sz="675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5BEBC625-ACF4-074D-9D3E-3978FC5BF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032" y="700919"/>
            <a:ext cx="6172200" cy="415925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1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More Specifically</a:t>
            </a:r>
          </a:p>
        </p:txBody>
      </p:sp>
      <p:sp>
        <p:nvSpPr>
          <p:cNvPr id="31746" name="Content Placeholder 2">
            <a:extLst>
              <a:ext uri="{FF2B5EF4-FFF2-40B4-BE49-F238E27FC236}">
                <a16:creationId xmlns:a16="http://schemas.microsoft.com/office/drawing/2014/main" id="{61B0F6E2-A24B-A24D-9598-64A07E0DC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33" y="1359568"/>
            <a:ext cx="8289756" cy="45599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100" b="1" dirty="0">
                <a:solidFill>
                  <a:srgbClr val="0000FF"/>
                </a:solidFill>
              </a:rPr>
              <a:t>Input:</a:t>
            </a:r>
            <a:r>
              <a:rPr lang="en-US" altLang="en-US" sz="2100" dirty="0"/>
              <a:t> a set of key-value pairs</a:t>
            </a:r>
          </a:p>
          <a:p>
            <a:pPr>
              <a:defRPr/>
            </a:pPr>
            <a:r>
              <a:rPr lang="en-US" altLang="en-US" sz="2100" dirty="0"/>
              <a:t>Programmer specifies two methods:</a:t>
            </a:r>
          </a:p>
          <a:p>
            <a:pPr lvl="1">
              <a:defRPr/>
            </a:pPr>
            <a:r>
              <a:rPr lang="en-US" altLang="en-US" sz="1800" b="1" dirty="0">
                <a:solidFill>
                  <a:srgbClr val="806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Map(k, v)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&lt;k’, v’&gt;*</a:t>
            </a:r>
          </a:p>
          <a:p>
            <a:pPr lvl="2">
              <a:defRPr/>
            </a:pPr>
            <a:r>
              <a:rPr lang="en-US" altLang="en-US" sz="2000" dirty="0">
                <a:sym typeface="Wingdings" panose="05000000000000000000" pitchFamily="2" charset="2"/>
              </a:rPr>
              <a:t>Takes a key-value pair and outputs a set of key-value pairs</a:t>
            </a:r>
          </a:p>
          <a:p>
            <a:pPr lvl="3">
              <a:defRPr/>
            </a:pPr>
            <a:r>
              <a:rPr lang="en-US" altLang="en-US" sz="1800" dirty="0">
                <a:sym typeface="Wingdings" panose="05000000000000000000" pitchFamily="2" charset="2"/>
              </a:rPr>
              <a:t>E.g., key is the filename, value is a single line in the file</a:t>
            </a:r>
          </a:p>
          <a:p>
            <a:pPr lvl="2">
              <a:defRPr/>
            </a:pPr>
            <a:r>
              <a:rPr lang="en-US" altLang="en-US" sz="2000" dirty="0">
                <a:sym typeface="Wingdings" panose="05000000000000000000" pitchFamily="2" charset="2"/>
              </a:rPr>
              <a:t>There is one Map call for every </a:t>
            </a:r>
            <a:r>
              <a:rPr lang="en-US" altLang="en-US" sz="2000" i="1" dirty="0">
                <a:sym typeface="Wingdings" panose="05000000000000000000" pitchFamily="2" charset="2"/>
              </a:rPr>
              <a:t>(</a:t>
            </a:r>
            <a:r>
              <a:rPr lang="en-US" altLang="en-US" sz="2000" i="1" dirty="0" err="1">
                <a:sym typeface="Wingdings" panose="05000000000000000000" pitchFamily="2" charset="2"/>
              </a:rPr>
              <a:t>k,v</a:t>
            </a:r>
            <a:r>
              <a:rPr lang="en-US" altLang="en-US" sz="2000" i="1" dirty="0">
                <a:sym typeface="Wingdings" panose="05000000000000000000" pitchFamily="2" charset="2"/>
              </a:rPr>
              <a:t>) </a:t>
            </a:r>
            <a:r>
              <a:rPr lang="en-US" altLang="en-US" sz="2000" dirty="0">
                <a:sym typeface="Wingdings" panose="05000000000000000000" pitchFamily="2" charset="2"/>
              </a:rPr>
              <a:t>pair</a:t>
            </a:r>
            <a:br>
              <a:rPr lang="en-US" altLang="en-US" sz="2000" dirty="0">
                <a:sym typeface="Wingdings" panose="05000000000000000000" pitchFamily="2" charset="2"/>
              </a:rPr>
            </a:br>
            <a:endParaRPr lang="en-US" altLang="en-US" sz="1500" dirty="0">
              <a:sym typeface="Wingdings" panose="05000000000000000000" pitchFamily="2" charset="2"/>
            </a:endParaRPr>
          </a:p>
          <a:p>
            <a:pPr lvl="1">
              <a:defRPr/>
            </a:pPr>
            <a:r>
              <a:rPr lang="en-US" altLang="en-US" sz="1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Reduce(k’, &lt;v’&gt;*)</a:t>
            </a:r>
            <a:r>
              <a:rPr lang="en-US" alt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&lt;k’, v’’&gt;*</a:t>
            </a:r>
          </a:p>
          <a:p>
            <a:pPr lvl="2">
              <a:defRPr/>
            </a:pPr>
            <a:r>
              <a:rPr lang="en-US" altLang="en-US" sz="1800" b="1" dirty="0">
                <a:sym typeface="Wingdings" panose="05000000000000000000" pitchFamily="2" charset="2"/>
              </a:rPr>
              <a:t>All values </a:t>
            </a:r>
            <a:r>
              <a:rPr lang="en-US" altLang="en-US" sz="1800" b="1" i="1" dirty="0">
                <a:sym typeface="Wingdings" panose="05000000000000000000" pitchFamily="2" charset="2"/>
              </a:rPr>
              <a:t>v’</a:t>
            </a:r>
            <a:r>
              <a:rPr lang="en-US" altLang="ja-JP" sz="1800" b="1" dirty="0">
                <a:sym typeface="Wingdings" panose="05000000000000000000" pitchFamily="2" charset="2"/>
              </a:rPr>
              <a:t> with same key </a:t>
            </a:r>
            <a:r>
              <a:rPr lang="en-US" altLang="ja-JP" sz="1800" b="1" i="1" dirty="0">
                <a:sym typeface="Wingdings" panose="05000000000000000000" pitchFamily="2" charset="2"/>
              </a:rPr>
              <a:t>k</a:t>
            </a:r>
            <a:r>
              <a:rPr lang="en-US" altLang="en-US" sz="1800" b="1" i="1" dirty="0">
                <a:sym typeface="Wingdings" panose="05000000000000000000" pitchFamily="2" charset="2"/>
              </a:rPr>
              <a:t>’</a:t>
            </a:r>
            <a:r>
              <a:rPr lang="en-US" altLang="ja-JP" sz="1800" b="1" dirty="0">
                <a:sym typeface="Wingdings" panose="05000000000000000000" pitchFamily="2" charset="2"/>
              </a:rPr>
              <a:t> are reduced together </a:t>
            </a:r>
            <a:br>
              <a:rPr lang="en-US" altLang="ja-JP" sz="1800" b="1" dirty="0">
                <a:sym typeface="Wingdings" panose="05000000000000000000" pitchFamily="2" charset="2"/>
              </a:rPr>
            </a:br>
            <a:r>
              <a:rPr lang="en-US" altLang="ja-JP" sz="1800" b="1" dirty="0">
                <a:sym typeface="Wingdings" panose="05000000000000000000" pitchFamily="2" charset="2"/>
              </a:rPr>
              <a:t>and processed in </a:t>
            </a:r>
            <a:r>
              <a:rPr lang="en-US" altLang="ja-JP" sz="1800" b="1" i="1" dirty="0">
                <a:sym typeface="Wingdings" panose="05000000000000000000" pitchFamily="2" charset="2"/>
              </a:rPr>
              <a:t>v</a:t>
            </a:r>
            <a:r>
              <a:rPr lang="en-US" altLang="en-US" sz="1800" b="1" i="1" dirty="0">
                <a:sym typeface="Wingdings" panose="05000000000000000000" pitchFamily="2" charset="2"/>
              </a:rPr>
              <a:t>’</a:t>
            </a:r>
            <a:r>
              <a:rPr lang="en-US" altLang="ja-JP" sz="1800" b="1" dirty="0">
                <a:sym typeface="Wingdings" panose="05000000000000000000" pitchFamily="2" charset="2"/>
              </a:rPr>
              <a:t> order</a:t>
            </a:r>
          </a:p>
          <a:p>
            <a:pPr lvl="2">
              <a:defRPr/>
            </a:pPr>
            <a:r>
              <a:rPr lang="en-US" altLang="en-US" sz="1800" dirty="0"/>
              <a:t>There is one Reduce function call per unique key </a:t>
            </a:r>
            <a:r>
              <a:rPr lang="en-US" altLang="en-US" sz="1800" i="1" dirty="0"/>
              <a:t>k’</a:t>
            </a:r>
            <a:endParaRPr lang="en-US" altLang="en-US" sz="1500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C2FDC4C9-C8BD-8942-9891-6C56245A8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000" y="473075"/>
            <a:ext cx="6172200" cy="415925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1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MapReduce: Word Counting</a:t>
            </a:r>
          </a:p>
        </p:txBody>
      </p:sp>
      <p:grpSp>
        <p:nvGrpSpPr>
          <p:cNvPr id="21507" name="Group 8">
            <a:extLst>
              <a:ext uri="{FF2B5EF4-FFF2-40B4-BE49-F238E27FC236}">
                <a16:creationId xmlns:a16="http://schemas.microsoft.com/office/drawing/2014/main" id="{E3DA00FD-469F-2B46-B486-79078BF92BCE}"/>
              </a:ext>
            </a:extLst>
          </p:cNvPr>
          <p:cNvGrpSpPr>
            <a:grpSpLocks/>
          </p:cNvGrpSpPr>
          <p:nvPr/>
        </p:nvGrpSpPr>
        <p:grpSpPr bwMode="auto">
          <a:xfrm>
            <a:off x="831850" y="1287463"/>
            <a:ext cx="6705600" cy="4473575"/>
            <a:chOff x="832219" y="1287264"/>
            <a:chExt cx="6704923" cy="447434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5B4D79C-398A-2049-A48B-40EBFB7C8195}"/>
                </a:ext>
              </a:extLst>
            </p:cNvPr>
            <p:cNvSpPr/>
            <p:nvPr/>
          </p:nvSpPr>
          <p:spPr>
            <a:xfrm>
              <a:off x="832219" y="3079860"/>
              <a:ext cx="1257173" cy="2287982"/>
            </a:xfrm>
            <a:prstGeom prst="rect">
              <a:avLst/>
            </a:prstGeom>
            <a:ln cmpd="sng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 eaLnBrk="1" hangingPunct="1">
                <a:defRPr/>
              </a:pPr>
              <a:r>
                <a:rPr lang="en-US" altLang="en-US" sz="619">
                  <a:solidFill>
                    <a:srgbClr val="000000"/>
                  </a:solidFill>
                  <a:latin typeface="Arial Narrow" panose="020B0604020202020204" pitchFamily="34" charset="0"/>
                  <a:cs typeface="Arial" panose="020B0604020202020204" pitchFamily="34" charset="0"/>
                </a:rPr>
                <a:t>The crew of the space shuttle Endeavor recently returned to Earth as ambassadors, harbingers of a new era of space exploration. Scientists at NASA are saying that the recent assembly of the Dextre bot is the first step in a long-term space-based man/mache partnership. '"The work we're doing now -- the robotics we're doing -- is what we're going to need ……………………..</a:t>
              </a:r>
            </a:p>
          </p:txBody>
        </p:sp>
        <p:sp>
          <p:nvSpPr>
            <p:cNvPr id="46083" name="TextBox 37">
              <a:extLst>
                <a:ext uri="{FF2B5EF4-FFF2-40B4-BE49-F238E27FC236}">
                  <a16:creationId xmlns:a16="http://schemas.microsoft.com/office/drawing/2014/main" id="{5E0F3D0B-85F4-3E43-A66F-67C9EF8C68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2538" y="5377369"/>
              <a:ext cx="1474639" cy="384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013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Big document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A1AC3F3-E04C-3244-9EC7-F1C73A318BBE}"/>
                </a:ext>
              </a:extLst>
            </p:cNvPr>
            <p:cNvSpPr/>
            <p:nvPr/>
          </p:nvSpPr>
          <p:spPr>
            <a:xfrm>
              <a:off x="2364002" y="3079860"/>
              <a:ext cx="1257173" cy="2256227"/>
            </a:xfrm>
            <a:prstGeom prst="rect">
              <a:avLst/>
            </a:prstGeom>
            <a:ln cmpd="sng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(The,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(crew,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(of,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(the,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(space,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(shuttle,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(Endeavor,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(recently,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….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6F4FD71-AFEA-B249-B87D-9057A104B2EA}"/>
                </a:ext>
              </a:extLst>
            </p:cNvPr>
            <p:cNvSpPr/>
            <p:nvPr/>
          </p:nvSpPr>
          <p:spPr>
            <a:xfrm>
              <a:off x="3919595" y="3079860"/>
              <a:ext cx="1257173" cy="2256227"/>
            </a:xfrm>
            <a:prstGeom prst="rect">
              <a:avLst/>
            </a:prstGeom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(crew,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(crew,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(space,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(the,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(the,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(the,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(shuttle,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(recently,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…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7428900-44CB-8949-AFC0-58E342AD1FF4}"/>
                </a:ext>
              </a:extLst>
            </p:cNvPr>
            <p:cNvSpPr/>
            <p:nvPr/>
          </p:nvSpPr>
          <p:spPr>
            <a:xfrm>
              <a:off x="5476775" y="3079860"/>
              <a:ext cx="1257173" cy="2256227"/>
            </a:xfrm>
            <a:prstGeom prst="rect">
              <a:avLst/>
            </a:prstGeom>
            <a:ln cmpd="sng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(crew, 2)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(space,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(the, 3)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(shuttle,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(recently, 1)</a:t>
              </a:r>
            </a:p>
            <a:p>
              <a:pPr algn="ctr" eaLnBrk="1" hangingPunct="1">
                <a:defRPr/>
              </a:pPr>
              <a:r>
                <a:rPr lang="en-US" altLang="en-US" sz="1013">
                  <a:solidFill>
                    <a:srgbClr val="FFFFFF"/>
                  </a:solidFill>
                </a:rPr>
                <a:t>…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CC2F6EC-61AA-1A42-A4D9-4FA456813B3B}"/>
                </a:ext>
              </a:extLst>
            </p:cNvPr>
            <p:cNvSpPr/>
            <p:nvPr/>
          </p:nvSpPr>
          <p:spPr>
            <a:xfrm>
              <a:off x="2364002" y="1849336"/>
              <a:ext cx="1257173" cy="995534"/>
            </a:xfrm>
            <a:prstGeom prst="rect">
              <a:avLst/>
            </a:prstGeom>
            <a:ln cmpd="sng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13" b="1" dirty="0"/>
                <a:t>MAP:</a:t>
              </a:r>
            </a:p>
            <a:p>
              <a:pPr algn="ctr">
                <a:defRPr/>
              </a:pPr>
              <a:r>
                <a:rPr lang="en-US" sz="788" dirty="0"/>
                <a:t>Read input and produces a set of key-value pairs</a:t>
              </a:r>
              <a:endParaRPr lang="en-US" sz="1013" b="1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71461E4-0F58-644F-9996-25194DCB887F}"/>
                </a:ext>
              </a:extLst>
            </p:cNvPr>
            <p:cNvSpPr/>
            <p:nvPr/>
          </p:nvSpPr>
          <p:spPr>
            <a:xfrm>
              <a:off x="3919595" y="1849336"/>
              <a:ext cx="1257173" cy="995534"/>
            </a:xfrm>
            <a:prstGeom prst="rect">
              <a:avLst/>
            </a:prstGeom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13" b="1" dirty="0"/>
                <a:t>Group by key:</a:t>
              </a:r>
            </a:p>
            <a:p>
              <a:pPr algn="ctr">
                <a:defRPr/>
              </a:pPr>
              <a:r>
                <a:rPr lang="en-US" sz="788" dirty="0"/>
                <a:t>Collect all pairs with same key</a:t>
              </a:r>
              <a:endParaRPr lang="en-US" sz="1013" b="1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816E2A3-F5B2-254C-BF49-4D3C90B0CA16}"/>
                </a:ext>
              </a:extLst>
            </p:cNvPr>
            <p:cNvSpPr/>
            <p:nvPr/>
          </p:nvSpPr>
          <p:spPr>
            <a:xfrm>
              <a:off x="5476775" y="1849336"/>
              <a:ext cx="1257173" cy="995534"/>
            </a:xfrm>
            <a:prstGeom prst="rect">
              <a:avLst/>
            </a:prstGeom>
            <a:ln cmpd="sng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13" b="1" dirty="0"/>
                <a:t>Reduce:</a:t>
              </a:r>
            </a:p>
            <a:p>
              <a:pPr algn="ctr">
                <a:defRPr/>
              </a:pPr>
              <a:r>
                <a:rPr lang="en-US" sz="788" dirty="0"/>
                <a:t>Collect all values belonging to the key and output</a:t>
              </a:r>
              <a:endParaRPr lang="en-US" sz="1013" b="1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72CFF17-87DA-0849-B1FC-C92DB68B7A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8450" y="5377369"/>
              <a:ext cx="1249237" cy="384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013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(key, value)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0F63132-2C74-7A4D-A5D3-66FE2F9154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3840" y="1287264"/>
              <a:ext cx="1676231" cy="62558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013" b="1">
                  <a:latin typeface="Arial" panose="020B0604020202020204" pitchFamily="34" charset="0"/>
                  <a:cs typeface="Arial" panose="020B0604020202020204" pitchFamily="34" charset="0"/>
                </a:rPr>
                <a:t>Provided by the programmer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8EA72D2-48CB-8545-B26F-A81402F692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81535" y="1287264"/>
              <a:ext cx="1676231" cy="62558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013" b="1">
                  <a:latin typeface="Arial" panose="020B0604020202020204" pitchFamily="34" charset="0"/>
                  <a:cs typeface="Arial" panose="020B0604020202020204" pitchFamily="34" charset="0"/>
                </a:rPr>
                <a:t>Provided by the programmer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4AD3A7B-2CC3-414F-AED3-0ED34FDA77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5666" y="5377369"/>
              <a:ext cx="1249237" cy="384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013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(key, value)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77BB5CF-3D8C-D94A-8B2F-3D2B094149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5631" y="5377369"/>
              <a:ext cx="1249236" cy="384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013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(key, value)</a:t>
              </a:r>
            </a:p>
          </p:txBody>
        </p:sp>
        <p:grpSp>
          <p:nvGrpSpPr>
            <p:cNvPr id="21521" name="Group 68">
              <a:extLst>
                <a:ext uri="{FF2B5EF4-FFF2-40B4-BE49-F238E27FC236}">
                  <a16:creationId xmlns:a16="http://schemas.microsoft.com/office/drawing/2014/main" id="{467E39BD-FBE4-F443-A371-B95489E578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38488" y="2795878"/>
              <a:ext cx="598654" cy="2837632"/>
              <a:chOff x="8001000" y="1694226"/>
              <a:chExt cx="762000" cy="3258774"/>
            </a:xfrm>
          </p:grpSpPr>
          <p:sp>
            <p:nvSpPr>
              <p:cNvPr id="46114" name="TextBox 63">
                <a:extLst>
                  <a:ext uri="{FF2B5EF4-FFF2-40B4-BE49-F238E27FC236}">
                    <a16:creationId xmlns:a16="http://schemas.microsoft.com/office/drawing/2014/main" id="{6BDDC87C-30CA-5949-8B70-3D7BD9EB57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7014184" y="2875031"/>
                <a:ext cx="2802596" cy="44045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1013"/>
                  <a:t>Sequentially read the data</a:t>
                </a:r>
              </a:p>
            </p:txBody>
          </p:sp>
          <p:sp>
            <p:nvSpPr>
              <p:cNvPr id="67" name="Down Arrow 66">
                <a:extLst>
                  <a:ext uri="{FF2B5EF4-FFF2-40B4-BE49-F238E27FC236}">
                    <a16:creationId xmlns:a16="http://schemas.microsoft.com/office/drawing/2014/main" id="{CF1B858F-456B-8B4B-8DFF-B9D766412AAF}"/>
                  </a:ext>
                </a:extLst>
              </p:cNvPr>
              <p:cNvSpPr/>
              <p:nvPr/>
            </p:nvSpPr>
            <p:spPr>
              <a:xfrm>
                <a:off x="8001289" y="1752312"/>
                <a:ext cx="761711" cy="3200102"/>
              </a:xfrm>
              <a:prstGeom prst="downArrow">
                <a:avLst/>
              </a:prstGeom>
              <a:ln cmpd="sng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13" dirty="0"/>
              </a:p>
            </p:txBody>
          </p:sp>
          <p:sp>
            <p:nvSpPr>
              <p:cNvPr id="46116" name="TextBox 67">
                <a:extLst>
                  <a:ext uri="{FF2B5EF4-FFF2-40B4-BE49-F238E27FC236}">
                    <a16:creationId xmlns:a16="http://schemas.microsoft.com/office/drawing/2014/main" id="{3E3F9103-46C0-0947-9A6C-406E8435EB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7048288" y="3024552"/>
                <a:ext cx="2685897" cy="4404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1013" b="1">
                    <a:solidFill>
                      <a:schemeClr val="bg1"/>
                    </a:solidFill>
                  </a:rPr>
                  <a:t>Only  </a:t>
                </a:r>
                <a:r>
                  <a:rPr lang="en-US" altLang="en-US" sz="1013">
                    <a:solidFill>
                      <a:schemeClr val="bg1"/>
                    </a:solidFill>
                  </a:rPr>
                  <a:t>  sequential    reads</a:t>
                </a:r>
              </a:p>
            </p:txBody>
          </p:sp>
        </p:grpSp>
        <p:grpSp>
          <p:nvGrpSpPr>
            <p:cNvPr id="21522" name="Group 97">
              <a:extLst>
                <a:ext uri="{FF2B5EF4-FFF2-40B4-BE49-F238E27FC236}">
                  <a16:creationId xmlns:a16="http://schemas.microsoft.com/office/drawing/2014/main" id="{DB284B98-069B-9F4C-9F0D-D9FE8A07A9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45892" y="3442869"/>
              <a:ext cx="179597" cy="1394044"/>
              <a:chOff x="3810000" y="4114800"/>
              <a:chExt cx="228600" cy="1600200"/>
            </a:xfrm>
          </p:grpSpPr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3C32ADC8-3F8E-D444-B8A2-1884E9DC338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3620765" y="4382357"/>
                <a:ext cx="685290" cy="15153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28B9E39C-72FE-4243-B7DA-B5921CCE596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3505942" y="5182470"/>
                <a:ext cx="914935" cy="15153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D6F6D168-D570-9248-A9DC-B3AB1CD19DE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3658014" y="4953621"/>
                <a:ext cx="534015" cy="22831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E5701842-9EED-004D-BA65-EFDCE83168B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3734563" y="4496153"/>
                <a:ext cx="380920" cy="22831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</p:cxn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053296" y="320040"/>
            <a:ext cx="76335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21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COUNT USING HADOOP STREAMING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68680"/>
            <a:ext cx="8229600" cy="0"/>
          </a:xfrm>
          <a:prstGeom prst="line">
            <a:avLst/>
          </a:prstGeom>
          <a:noFill/>
          <a:ln w="31750">
            <a:solidFill>
              <a:srgbClr val="C2185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05156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mapper.py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4023360" cy="1600200"/>
          </a:xfrm>
          <a:prstGeom prst="rect">
            <a:avLst/>
          </a:prstGeom>
          <a:solidFill>
            <a:srgbClr val="F4F4F4"/>
          </a:solidFill>
          <a:ln/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#!/usr/bin/env python3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sys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line in sys.stdin: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line = line.strip()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words = line.split()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for word in words: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print(f"{word}\t1")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709160" y="105156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reducer.py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4709160" y="1417320"/>
            <a:ext cx="3977640" cy="3566160"/>
          </a:xfrm>
          <a:prstGeom prst="rect">
            <a:avLst/>
          </a:prstGeom>
          <a:solidFill>
            <a:srgbClr val="F4F4F4"/>
          </a:solidFill>
          <a:ln/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#!/usr/bin/env python3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sys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last_word = None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count = 0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line in sys.stdin: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word, c = line.strip().split("\t", 1)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 = int(c)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word == last_word: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count += c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continue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last_word is not None: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print(last_word, count, sep="\t")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last_word = word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count = c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last_word is not None: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print(last_word, count, sep="\t")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324612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Running the job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3611880"/>
            <a:ext cx="4023360" cy="1508760"/>
          </a:xfrm>
          <a:prstGeom prst="rect">
            <a:avLst/>
          </a:prstGeom>
          <a:solidFill>
            <a:srgbClr val="F4F4F4"/>
          </a:solidFill>
          <a:ln/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hadoop jar hadoop-streaming.jar \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-input /input/docs \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-output /output/wordcount \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-mapper mapper.py \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-reducer reducer.py \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-file mapper.py \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-file reducer.py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617861AD-7F1D-A64D-A5A8-1E5DC3D40C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2393" y="696410"/>
            <a:ext cx="6172200" cy="415925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1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Word Count Using MapReduce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7E4AF927-54A5-D44A-8F10-2FBFBFCA8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5975" y="1811338"/>
            <a:ext cx="5227638" cy="15748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map(key, value):</a:t>
            </a:r>
          </a:p>
          <a:p>
            <a:pPr>
              <a:buFont typeface="Wingdings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// key: document name; value: text of the document</a:t>
            </a:r>
          </a:p>
          <a:p>
            <a:pPr>
              <a:buFont typeface="Wingdings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for each word w in value:</a:t>
            </a:r>
          </a:p>
          <a:p>
            <a:pPr>
              <a:buFont typeface="Wingdings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	emit(w, 1)</a:t>
            </a:r>
          </a:p>
          <a:p>
            <a:pPr>
              <a:buFont typeface="Wingdings" pitchFamily="2" charset="2"/>
              <a:buNone/>
            </a:pPr>
            <a:endParaRPr lang="en-US" alt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9092" name="Rectangle 4">
            <a:extLst>
              <a:ext uri="{FF2B5EF4-FFF2-40B4-BE49-F238E27FC236}">
                <a16:creationId xmlns:a16="http://schemas.microsoft.com/office/drawing/2014/main" id="{2CF31FDC-E579-D94A-B4EB-576B87C15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413" y="3386138"/>
            <a:ext cx="50514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reduce(key, values):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// key: a word; value: an iterator over counts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result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for each count v in values: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	result += v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emit(key, result)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/>
      <p:bldP spid="8909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FB3DF595-D98A-B14C-8A20-858399917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655805"/>
            <a:ext cx="6172200" cy="414337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1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Hadoop Map Reduce</a:t>
            </a:r>
          </a:p>
        </p:txBody>
      </p:sp>
      <p:sp>
        <p:nvSpPr>
          <p:cNvPr id="41986" name="Content Placeholder 2">
            <a:extLst>
              <a:ext uri="{FF2B5EF4-FFF2-40B4-BE49-F238E27FC236}">
                <a16:creationId xmlns:a16="http://schemas.microsoft.com/office/drawing/2014/main" id="{02BDE29E-A168-374B-9EFC-CC84CD322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38" y="1479884"/>
            <a:ext cx="8059236" cy="402397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400" dirty="0"/>
              <a:t>Provides:</a:t>
            </a:r>
          </a:p>
          <a:p>
            <a:pPr lvl="1">
              <a:defRPr/>
            </a:pPr>
            <a:r>
              <a:rPr lang="en-US" altLang="en-US" sz="1800" dirty="0"/>
              <a:t>Automatic parallelization and Distribution</a:t>
            </a:r>
          </a:p>
          <a:p>
            <a:pPr lvl="1">
              <a:defRPr/>
            </a:pPr>
            <a:r>
              <a:rPr lang="en-US" altLang="en-US" sz="1800" dirty="0"/>
              <a:t>Fault Tolerance</a:t>
            </a:r>
          </a:p>
          <a:p>
            <a:pPr lvl="1">
              <a:defRPr/>
            </a:pPr>
            <a:r>
              <a:rPr lang="en-US" altLang="en-US" sz="1800" dirty="0"/>
              <a:t>Methods for interfacing with HDFS for colocation of computation and storage of output.</a:t>
            </a:r>
          </a:p>
          <a:p>
            <a:pPr lvl="1">
              <a:defRPr/>
            </a:pPr>
            <a:r>
              <a:rPr lang="en-US" altLang="en-US" sz="1800" dirty="0"/>
              <a:t>Status and Monitoring tools</a:t>
            </a:r>
          </a:p>
          <a:p>
            <a:pPr lvl="1">
              <a:defRPr/>
            </a:pPr>
            <a:r>
              <a:rPr lang="en-US" altLang="en-US" sz="1800" dirty="0"/>
              <a:t>API in Java</a:t>
            </a:r>
          </a:p>
          <a:p>
            <a:pPr lvl="1">
              <a:defRPr/>
            </a:pPr>
            <a:r>
              <a:rPr lang="en-US" altLang="en-US" sz="1800" dirty="0"/>
              <a:t>Ability to define the mapper and reducer in many languages through Hadoop streaming.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15D3D-0B7F-D14A-A54E-F5603C3FA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162425"/>
            <a:ext cx="7772400" cy="1022350"/>
          </a:xfrm>
        </p:spPr>
        <p:txBody>
          <a:bodyPr/>
          <a:lstStyle/>
          <a:p>
            <a:pPr>
              <a:defRPr/>
            </a:pPr>
            <a:endParaRPr lang="en-US" dirty="0">
              <a:ea typeface="ＭＳ Ｐゴシック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7B4BFE-7A95-E84B-B15F-E98351C05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817432"/>
            <a:ext cx="7772400" cy="1125537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  <a:defRPr/>
            </a:pPr>
            <a:r>
              <a:rPr lang="en-US" sz="4400" b="1" dirty="0">
                <a:ea typeface="ＭＳ Ｐゴシック" charset="0"/>
              </a:rPr>
              <a:t>HDFS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33C26-ADEB-0D4C-9F45-E06DEC75E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648" y="544703"/>
            <a:ext cx="7691565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What’s HDFS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88ED4003-DF75-3345-A8F2-896C45EDA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1800"/>
            <a:ext cx="8228013" cy="3649663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tx2"/>
              </a:buClr>
            </a:pPr>
            <a:r>
              <a:rPr lang="de-CH" altLang="en-US" sz="2000">
                <a:solidFill>
                  <a:schemeClr val="tx2"/>
                </a:solidFill>
              </a:rPr>
              <a:t>HDFS is a distributed file system that is fault tolerant, scalable and extremely easy to expand.</a:t>
            </a:r>
          </a:p>
          <a:p>
            <a:pPr>
              <a:buClr>
                <a:schemeClr val="tx2"/>
              </a:buClr>
            </a:pPr>
            <a:endParaRPr lang="de-CH" altLang="en-US" sz="2000">
              <a:solidFill>
                <a:schemeClr val="tx2"/>
              </a:solidFill>
            </a:endParaRPr>
          </a:p>
          <a:p>
            <a:pPr>
              <a:buClr>
                <a:schemeClr val="tx2"/>
              </a:buClr>
            </a:pPr>
            <a:r>
              <a:rPr lang="de-CH" altLang="en-US" sz="2000">
                <a:solidFill>
                  <a:schemeClr val="tx2"/>
                </a:solidFill>
              </a:rPr>
              <a:t>HDFS is the primary distributed storage for Hadoop applications.</a:t>
            </a:r>
          </a:p>
          <a:p>
            <a:pPr>
              <a:buClr>
                <a:schemeClr val="tx2"/>
              </a:buClr>
            </a:pPr>
            <a:endParaRPr lang="de-CH" altLang="en-US" sz="2000">
              <a:solidFill>
                <a:schemeClr val="tx2"/>
              </a:solidFill>
            </a:endParaRPr>
          </a:p>
          <a:p>
            <a:pPr>
              <a:buClr>
                <a:schemeClr val="tx2"/>
              </a:buClr>
            </a:pPr>
            <a:r>
              <a:rPr lang="de-CH" altLang="en-US" sz="2000">
                <a:solidFill>
                  <a:schemeClr val="tx2"/>
                </a:solidFill>
              </a:rPr>
              <a:t>HDFS provides interfaces for applications to move themselves closer to data.</a:t>
            </a:r>
          </a:p>
          <a:p>
            <a:pPr>
              <a:buClr>
                <a:schemeClr val="tx2"/>
              </a:buClr>
            </a:pPr>
            <a:endParaRPr lang="de-CH" altLang="en-US" sz="2000">
              <a:solidFill>
                <a:schemeClr val="tx2"/>
              </a:solidFill>
            </a:endParaRPr>
          </a:p>
          <a:p>
            <a:pPr>
              <a:buClr>
                <a:schemeClr val="tx2"/>
              </a:buClr>
            </a:pPr>
            <a:r>
              <a:rPr lang="de-CH" altLang="en-US" sz="2000">
                <a:solidFill>
                  <a:schemeClr val="tx2"/>
                </a:solidFill>
              </a:rPr>
              <a:t>HDFS is designed to ‘just work’, however a working knowledge helps in diagnostics and improvements.</a:t>
            </a:r>
            <a:endParaRPr lang="en-GB" altLang="en-US" sz="20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DAE51-90E5-A247-AA77-95DECAA51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632" y="715201"/>
            <a:ext cx="7764717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Components of HDFS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95ED7-500F-6C42-A020-23FF7F6A7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47850"/>
            <a:ext cx="8228013" cy="3714750"/>
          </a:xfrm>
        </p:spPr>
        <p:txBody>
          <a:bodyPr>
            <a:normAutofit/>
          </a:bodyPr>
          <a:lstStyle/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en-GB" dirty="0">
                <a:solidFill>
                  <a:schemeClr val="tx2"/>
                </a:solidFill>
                <a:ea typeface="ＭＳ Ｐゴシック" charset="0"/>
              </a:rPr>
              <a:t>There are two (</a:t>
            </a:r>
            <a:r>
              <a:rPr lang="en-GB" i="1" dirty="0">
                <a:solidFill>
                  <a:schemeClr val="tx2"/>
                </a:solidFill>
                <a:ea typeface="ＭＳ Ｐゴシック" charset="0"/>
              </a:rPr>
              <a:t>and a half</a:t>
            </a:r>
            <a:r>
              <a:rPr lang="en-GB" dirty="0">
                <a:solidFill>
                  <a:schemeClr val="tx2"/>
                </a:solidFill>
                <a:ea typeface="ＭＳ Ｐゴシック" charset="0"/>
              </a:rPr>
              <a:t>) types of machines in a HDFS cluster</a:t>
            </a:r>
            <a:br>
              <a:rPr lang="en-GB" dirty="0">
                <a:solidFill>
                  <a:schemeClr val="tx2"/>
                </a:solidFill>
                <a:ea typeface="ＭＳ Ｐゴシック" charset="0"/>
              </a:rPr>
            </a:br>
            <a:endParaRPr lang="en-GB" dirty="0">
              <a:solidFill>
                <a:schemeClr val="tx2"/>
              </a:solidFill>
              <a:ea typeface="ＭＳ Ｐゴシック" charset="0"/>
            </a:endParaRPr>
          </a:p>
          <a:p>
            <a:pPr>
              <a:buClr>
                <a:schemeClr val="tx2"/>
              </a:buClr>
              <a:defRPr/>
            </a:pPr>
            <a:r>
              <a:rPr lang="en-GB" u="sng" dirty="0" err="1">
                <a:solidFill>
                  <a:schemeClr val="tx2"/>
                </a:solidFill>
                <a:ea typeface="ＭＳ Ｐゴシック" charset="0"/>
              </a:rPr>
              <a:t>NameNode</a:t>
            </a:r>
            <a:r>
              <a:rPr lang="en-GB" dirty="0">
                <a:solidFill>
                  <a:schemeClr val="tx2"/>
                </a:solidFill>
                <a:ea typeface="ＭＳ Ｐゴシック" charset="0"/>
              </a:rPr>
              <a:t> :– is the heart of an HDFS </a:t>
            </a:r>
            <a:r>
              <a:rPr lang="en-GB" dirty="0" err="1">
                <a:solidFill>
                  <a:schemeClr val="tx2"/>
                </a:solidFill>
                <a:ea typeface="ＭＳ Ｐゴシック" charset="0"/>
              </a:rPr>
              <a:t>filesystem</a:t>
            </a:r>
            <a:r>
              <a:rPr lang="en-GB" dirty="0">
                <a:solidFill>
                  <a:schemeClr val="tx2"/>
                </a:solidFill>
                <a:ea typeface="ＭＳ Ｐゴシック" charset="0"/>
              </a:rPr>
              <a:t>,  it maintains and manages the file system metadata. </a:t>
            </a:r>
            <a:r>
              <a:rPr lang="en-GB" dirty="0" err="1">
                <a:solidFill>
                  <a:schemeClr val="tx2"/>
                </a:solidFill>
                <a:ea typeface="ＭＳ Ｐゴシック" charset="0"/>
              </a:rPr>
              <a:t>E.g</a:t>
            </a:r>
            <a:r>
              <a:rPr lang="en-GB" dirty="0">
                <a:solidFill>
                  <a:schemeClr val="tx2"/>
                </a:solidFill>
                <a:ea typeface="ＭＳ Ｐゴシック" charset="0"/>
              </a:rPr>
              <a:t>; what blocks make up a file, and on which </a:t>
            </a:r>
            <a:r>
              <a:rPr lang="en-GB" dirty="0" err="1">
                <a:solidFill>
                  <a:schemeClr val="tx2"/>
                </a:solidFill>
                <a:ea typeface="ＭＳ Ｐゴシック" charset="0"/>
              </a:rPr>
              <a:t>datanodes</a:t>
            </a:r>
            <a:r>
              <a:rPr lang="en-GB" dirty="0">
                <a:solidFill>
                  <a:schemeClr val="tx2"/>
                </a:solidFill>
                <a:ea typeface="ＭＳ Ｐゴシック" charset="0"/>
              </a:rPr>
              <a:t> those blocks are stored.</a:t>
            </a:r>
            <a:br>
              <a:rPr lang="en-GB" dirty="0">
                <a:solidFill>
                  <a:schemeClr val="tx2"/>
                </a:solidFill>
                <a:ea typeface="ＭＳ Ｐゴシック" charset="0"/>
              </a:rPr>
            </a:br>
            <a:endParaRPr lang="en-GB" dirty="0">
              <a:solidFill>
                <a:schemeClr val="tx2"/>
              </a:solidFill>
              <a:ea typeface="ＭＳ Ｐゴシック" charset="0"/>
            </a:endParaRPr>
          </a:p>
          <a:p>
            <a:pPr>
              <a:buClr>
                <a:schemeClr val="tx2"/>
              </a:buClr>
              <a:defRPr/>
            </a:pPr>
            <a:r>
              <a:rPr lang="en-GB" u="sng" dirty="0" err="1">
                <a:solidFill>
                  <a:schemeClr val="tx2"/>
                </a:solidFill>
                <a:ea typeface="ＭＳ Ｐゴシック" charset="0"/>
              </a:rPr>
              <a:t>DataNode</a:t>
            </a:r>
            <a:r>
              <a:rPr lang="en-GB" dirty="0">
                <a:solidFill>
                  <a:schemeClr val="tx2"/>
                </a:solidFill>
                <a:ea typeface="ＭＳ Ｐゴシック" charset="0"/>
              </a:rPr>
              <a:t> :- where HDFS stores the actual data, there are usually quite a few of these.</a:t>
            </a:r>
          </a:p>
          <a:p>
            <a:pPr>
              <a:buClr>
                <a:schemeClr val="tx2"/>
              </a:buClr>
              <a:defRPr/>
            </a:pPr>
            <a:endParaRPr lang="en-GB" dirty="0">
              <a:solidFill>
                <a:schemeClr val="tx2"/>
              </a:solidFill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HDFSArchitecture">
            <a:extLst>
              <a:ext uri="{FF2B5EF4-FFF2-40B4-BE49-F238E27FC236}">
                <a16:creationId xmlns:a16="http://schemas.microsoft.com/office/drawing/2014/main" id="{60672168-B73A-0F4F-A011-5626DD180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792" y="1219200"/>
            <a:ext cx="52578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71D1D2-DA4B-2589-857A-B3EEDF403C0E}"/>
              </a:ext>
            </a:extLst>
          </p:cNvPr>
          <p:cNvSpPr txBox="1">
            <a:spLocks/>
          </p:cNvSpPr>
          <p:nvPr/>
        </p:nvSpPr>
        <p:spPr>
          <a:xfrm>
            <a:off x="1024128" y="593281"/>
            <a:ext cx="7764717" cy="480131"/>
          </a:xfrm>
          <a:prstGeom prst="rect">
            <a:avLst/>
          </a:prstGeom>
        </p:spPr>
        <p:txBody>
          <a:bodyPr wrap="square" rtlCol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HDFS Architecture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C76EA10C-652B-1148-9C0C-C17346C4F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472" y="591058"/>
            <a:ext cx="7650480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HDFS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87DCCF8F-9F22-BC4F-A842-10B00877D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50848"/>
            <a:ext cx="8229600" cy="3914775"/>
          </a:xfrm>
        </p:spPr>
        <p:txBody>
          <a:bodyPr>
            <a:normAutofit lnSpcReduction="10000"/>
          </a:bodyPr>
          <a:lstStyle/>
          <a:p>
            <a:r>
              <a:rPr lang="en-US" altLang="en-US" sz="2000" dirty="0"/>
              <a:t>Design Assumptions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 dirty="0"/>
              <a:t>Hardware failure is the norm.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 dirty="0"/>
              <a:t>Streaming data access.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 dirty="0"/>
              <a:t>Write once, read many times.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 dirty="0"/>
              <a:t>High throughput, not low latency.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 dirty="0"/>
              <a:t>Large files.</a:t>
            </a:r>
            <a:br>
              <a:rPr lang="en-US" altLang="en-US" sz="1600" dirty="0"/>
            </a:br>
            <a:endParaRPr lang="en-US" altLang="en-US" sz="1600" dirty="0"/>
          </a:p>
          <a:p>
            <a:r>
              <a:rPr lang="en-US" altLang="en-US" sz="2000" dirty="0"/>
              <a:t>Characteristics: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 dirty="0"/>
              <a:t>Performs best with modest number of large files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 dirty="0"/>
              <a:t>Optimized for streaming reads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 dirty="0"/>
              <a:t>Layer on top of native file system.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DB7CA46A-D581-494A-B477-DBC3411B8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48" y="649351"/>
            <a:ext cx="7485190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HDFS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F8D16DFA-9C58-DB49-90BD-41DD4ACBD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04544"/>
            <a:ext cx="8442960" cy="4620768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2400" dirty="0"/>
              <a:t>Data is organized into file and directories.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Files are divided into blocks and distributed to nodes.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Block placement is known at the time of read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/>
              <a:t>Computation moved to same node.</a:t>
            </a:r>
            <a:br>
              <a:rPr lang="en-US" altLang="en-US" sz="2000" dirty="0"/>
            </a:br>
            <a:endParaRPr lang="en-US" altLang="en-US" sz="2000" dirty="0"/>
          </a:p>
          <a:p>
            <a:r>
              <a:rPr lang="en-US" altLang="en-US" sz="2400" dirty="0"/>
              <a:t>Replication is used for: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/>
              <a:t>Speed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/>
              <a:t>Fault tolerance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dirty="0"/>
              <a:t>Self healing.</a:t>
            </a:r>
          </a:p>
          <a:p>
            <a:endParaRPr lang="en-US" altLang="en-US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84BC9F3C-C257-5841-81ED-A588421079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714375"/>
            <a:ext cx="8077200" cy="522288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Goals of HDFS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2BFD735-ADC1-D04F-BA79-B50E8F8E8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339407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Very Large Distributed File System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	– 10K nodes, 100 million files, 10 PB</a:t>
            </a:r>
            <a:br>
              <a:rPr lang="en-US" altLang="en-US" sz="1800">
                <a:latin typeface="Arial" panose="020B0604020202020204" pitchFamily="34" charset="0"/>
              </a:rPr>
            </a:br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800">
                <a:latin typeface="Arial" panose="020B0604020202020204" pitchFamily="34" charset="0"/>
              </a:rPr>
              <a:t> </a:t>
            </a:r>
            <a:r>
              <a:rPr lang="en-US" altLang="en-US" sz="1800" b="1">
                <a:latin typeface="Arial" panose="020B0604020202020204" pitchFamily="34" charset="0"/>
              </a:rPr>
              <a:t>Assumes Commodity Hardware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	– Files are replicated to handle hardware failure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	– Detect failures and recovers from them</a:t>
            </a:r>
            <a:br>
              <a:rPr lang="en-US" altLang="en-US" sz="1800">
                <a:latin typeface="Arial" panose="020B0604020202020204" pitchFamily="34" charset="0"/>
              </a:rPr>
            </a:br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Optimized for Batch Processing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	– Data locations exposed so that computations can move to where data resides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	– Provides very high aggregate bandwidth</a:t>
            </a:r>
            <a:br>
              <a:rPr lang="en-US" altLang="en-US" sz="1800">
                <a:latin typeface="Arial" panose="020B0604020202020204" pitchFamily="34" charset="0"/>
              </a:rPr>
            </a:br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User Space, runs on heterogeneous OS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1E52FEF3-B6BE-4445-835E-AB0B16BBD2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4050" y="809625"/>
            <a:ext cx="8116888" cy="523875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Distributed File System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E229B6D6-E3A9-604A-8B54-FC11F945B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79563"/>
            <a:ext cx="8229600" cy="371951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Single Namespace for entire cluster</a:t>
            </a:r>
            <a:br>
              <a:rPr lang="en-US" altLang="en-US" sz="1800" b="1">
                <a:latin typeface="Arial" panose="020B0604020202020204" pitchFamily="34" charset="0"/>
              </a:rPr>
            </a:br>
            <a:endParaRPr lang="en-US" altLang="en-US" sz="1800" b="1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Data Coherency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	– Write-once-read-many access model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	– Client can only append to existing files </a:t>
            </a:r>
            <a:br>
              <a:rPr lang="en-US" altLang="en-US" sz="1800">
                <a:latin typeface="Arial" panose="020B0604020202020204" pitchFamily="34" charset="0"/>
              </a:rPr>
            </a:br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Files are broken up into blocks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	– Typically 128 MB block size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	– Each block replicated on multiple DataNodes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Intelligent Client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	– Client can find location of blocks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	– Client accesses data directly from DataNode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48585-6D56-FD4D-AEA0-374FEE453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654241"/>
            <a:ext cx="7167309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HDFS Architecture</a:t>
            </a:r>
          </a:p>
        </p:txBody>
      </p:sp>
      <p:pic>
        <p:nvPicPr>
          <p:cNvPr id="44035" name="Content Placeholder 100">
            <a:extLst>
              <a:ext uri="{FF2B5EF4-FFF2-40B4-BE49-F238E27FC236}">
                <a16:creationId xmlns:a16="http://schemas.microsoft.com/office/drawing/2014/main" id="{5872132B-ACE1-C24E-951D-04E77B3B12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9338" y="1426464"/>
            <a:ext cx="7399717" cy="4504339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34BC6B2F-B4C2-664E-A6C1-823CC4AFE1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94816" y="661353"/>
            <a:ext cx="7176072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DataNode</a:t>
            </a:r>
            <a:endParaRPr lang="en-US" altLang="en-US" sz="2800" b="1" dirty="0">
              <a:solidFill>
                <a:schemeClr val="accent2">
                  <a:lumMod val="75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24AFE81F-E469-E140-9A80-89384C1404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65275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1800" b="1" dirty="0">
                <a:latin typeface="Arial" panose="020B0604020202020204" pitchFamily="34" charset="0"/>
              </a:rPr>
              <a:t>A Block Server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– Stores data in the local file system (e.g. ext3)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– Stores meta-data of a block (e.g. CRC)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– Serves data and meta-data to Clients</a:t>
            </a:r>
            <a:br>
              <a:rPr lang="en-US" altLang="en-US" sz="1800" dirty="0">
                <a:latin typeface="Arial" panose="020B0604020202020204" pitchFamily="34" charset="0"/>
              </a:rPr>
            </a:b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800" b="1" dirty="0">
                <a:latin typeface="Arial" panose="020B0604020202020204" pitchFamily="34" charset="0"/>
              </a:rPr>
              <a:t>Block Report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– Periodically sends a report of all existing blocks to the </a:t>
            </a:r>
            <a:r>
              <a:rPr lang="en-US" altLang="en-US" sz="1800" dirty="0" err="1">
                <a:latin typeface="Arial" panose="020B0604020202020204" pitchFamily="34" charset="0"/>
              </a:rPr>
              <a:t>NameNode</a:t>
            </a:r>
            <a:br>
              <a:rPr lang="en-US" altLang="en-US" sz="1800" dirty="0">
                <a:latin typeface="Arial" panose="020B0604020202020204" pitchFamily="34" charset="0"/>
              </a:rPr>
            </a:b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800" b="1" dirty="0">
                <a:latin typeface="Arial" panose="020B0604020202020204" pitchFamily="34" charset="0"/>
              </a:rPr>
              <a:t>Facilitates Pipelining of Data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– Forwards data to other specified </a:t>
            </a:r>
            <a:r>
              <a:rPr lang="en-US" altLang="en-US" sz="1800" dirty="0" err="1">
                <a:latin typeface="Arial" panose="020B0604020202020204" pitchFamily="34" charset="0"/>
              </a:rPr>
              <a:t>DataNodes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8743891B-6BA5-5A4C-BE07-16F51F69A0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5360" y="638112"/>
            <a:ext cx="7711440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NameNode</a:t>
            </a: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 Metadata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1089BABA-0E90-F145-9D23-B7D183043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29969"/>
            <a:ext cx="8229600" cy="43767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1800" b="1" dirty="0">
                <a:latin typeface="Arial" panose="020B0604020202020204" pitchFamily="34" charset="0"/>
              </a:rPr>
              <a:t>Meta-data in Memory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– The entire metadata is in main memory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– No demand paging of meta-data</a:t>
            </a:r>
            <a:br>
              <a:rPr lang="en-US" altLang="en-US" sz="1800" dirty="0">
                <a:latin typeface="Arial" panose="020B0604020202020204" pitchFamily="34" charset="0"/>
              </a:rPr>
            </a:b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800" b="1" dirty="0">
                <a:latin typeface="Arial" panose="020B0604020202020204" pitchFamily="34" charset="0"/>
              </a:rPr>
              <a:t>Types of Metadata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– List of files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– List of Blocks for each file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– List of </a:t>
            </a:r>
            <a:r>
              <a:rPr lang="en-US" altLang="en-US" sz="1800" dirty="0" err="1">
                <a:latin typeface="Arial" panose="020B0604020202020204" pitchFamily="34" charset="0"/>
              </a:rPr>
              <a:t>DataNodes</a:t>
            </a:r>
            <a:r>
              <a:rPr lang="en-US" altLang="en-US" sz="1800" dirty="0">
                <a:latin typeface="Arial" panose="020B0604020202020204" pitchFamily="34" charset="0"/>
              </a:rPr>
              <a:t> for each block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– File attributes, </a:t>
            </a:r>
            <a:r>
              <a:rPr lang="en-US" altLang="en-US" sz="1800" dirty="0" err="1">
                <a:latin typeface="Arial" panose="020B0604020202020204" pitchFamily="34" charset="0"/>
              </a:rPr>
              <a:t>e.g</a:t>
            </a:r>
            <a:r>
              <a:rPr lang="en-US" altLang="en-US" sz="1800" dirty="0">
                <a:latin typeface="Arial" panose="020B0604020202020204" pitchFamily="34" charset="0"/>
              </a:rPr>
              <a:t> creation time, replication factor</a:t>
            </a:r>
            <a:br>
              <a:rPr lang="en-US" altLang="en-US" sz="1800" dirty="0">
                <a:latin typeface="Arial" panose="020B0604020202020204" pitchFamily="34" charset="0"/>
              </a:rPr>
            </a:b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800" b="1" dirty="0">
                <a:latin typeface="Arial" panose="020B0604020202020204" pitchFamily="34" charset="0"/>
              </a:rPr>
              <a:t>A Transaction Log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– Records file creations, file deletions. </a:t>
            </a:r>
            <a:r>
              <a:rPr lang="en-US" altLang="en-US" sz="1800" dirty="0" err="1">
                <a:latin typeface="Arial" panose="020B0604020202020204" pitchFamily="34" charset="0"/>
              </a:rPr>
              <a:t>etc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D98C0-9917-4D4C-B3C9-326404A40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552" y="624142"/>
            <a:ext cx="7697661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HDFS – User Commands (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dfs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EB49A-E419-2F48-9899-679C0FEBE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68552"/>
            <a:ext cx="8228013" cy="3713163"/>
          </a:xfrm>
        </p:spPr>
        <p:txBody>
          <a:bodyPr>
            <a:normAutofit/>
          </a:bodyPr>
          <a:lstStyle/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de-CH" dirty="0">
                <a:solidFill>
                  <a:schemeClr val="tx2"/>
                </a:solidFill>
                <a:ea typeface="ＭＳ Ｐゴシック" charset="0"/>
              </a:rPr>
              <a:t>List directory contents</a:t>
            </a: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de-CH" dirty="0">
              <a:solidFill>
                <a:schemeClr val="bg2">
                  <a:lumMod val="10000"/>
                </a:schemeClr>
              </a:solidFill>
              <a:latin typeface="Courier New"/>
              <a:ea typeface="ＭＳ Ｐゴシック" charset="0"/>
              <a:cs typeface="Courier New"/>
            </a:endParaRP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de-CH" dirty="0">
              <a:solidFill>
                <a:schemeClr val="bg2">
                  <a:lumMod val="10000"/>
                </a:schemeClr>
              </a:solidFill>
              <a:latin typeface="Courier New"/>
              <a:ea typeface="ＭＳ Ｐゴシック" charset="0"/>
              <a:cs typeface="Courier New"/>
            </a:endParaRP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de-CH" sz="1800" dirty="0">
              <a:solidFill>
                <a:schemeClr val="tx2"/>
              </a:solidFill>
              <a:ea typeface="ＭＳ Ｐゴシック" charset="0"/>
            </a:endParaRP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de-CH" dirty="0">
                <a:solidFill>
                  <a:schemeClr val="tx2"/>
                </a:solidFill>
                <a:ea typeface="ＭＳ Ｐゴシック" charset="0"/>
              </a:rPr>
              <a:t>Display the disk space used by files</a:t>
            </a: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de-CH" dirty="0">
              <a:solidFill>
                <a:schemeClr val="bg2">
                  <a:lumMod val="10000"/>
                </a:schemeClr>
              </a:solidFill>
              <a:latin typeface="Courier New"/>
              <a:ea typeface="ＭＳ Ｐゴシック" charset="0"/>
              <a:cs typeface="Courier New"/>
            </a:endParaRP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de-CH" dirty="0">
              <a:solidFill>
                <a:schemeClr val="bg2">
                  <a:lumMod val="10000"/>
                </a:schemeClr>
              </a:solidFill>
              <a:latin typeface="Courier New"/>
              <a:ea typeface="ＭＳ Ｐゴシック" charset="0"/>
              <a:cs typeface="Courier New"/>
            </a:endParaRP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de-CH" dirty="0">
              <a:solidFill>
                <a:schemeClr val="bg2">
                  <a:lumMod val="10000"/>
                </a:schemeClr>
              </a:solidFill>
              <a:latin typeface="Courier New"/>
              <a:ea typeface="ＭＳ Ｐゴシック" charset="0"/>
              <a:cs typeface="Courier New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E02877-899D-B740-8375-6363EF23157B}"/>
              </a:ext>
            </a:extLst>
          </p:cNvPr>
          <p:cNvSpPr txBox="1"/>
          <p:nvPr/>
        </p:nvSpPr>
        <p:spPr>
          <a:xfrm>
            <a:off x="381000" y="2133600"/>
            <a:ext cx="6511925" cy="10223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35000" tIns="94500" rIns="135000" bIns="94500">
            <a:spAutoFit/>
          </a:bodyPr>
          <a:lstStyle/>
          <a:p>
            <a:pPr marL="36574">
              <a:buClr>
                <a:schemeClr val="tx2"/>
              </a:buClr>
              <a:defRPr/>
            </a:pPr>
            <a:r>
              <a:rPr lang="de-CH" dirty="0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hdfs dfs –ls</a:t>
            </a:r>
          </a:p>
          <a:p>
            <a:pPr marL="36574">
              <a:buClr>
                <a:schemeClr val="tx2"/>
              </a:buClr>
              <a:defRPr/>
            </a:pPr>
            <a:r>
              <a:rPr lang="de-CH" dirty="0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hdfs dfs -ls /</a:t>
            </a:r>
          </a:p>
          <a:p>
            <a:pPr marL="36574">
              <a:buClr>
                <a:schemeClr val="tx2"/>
              </a:buClr>
              <a:defRPr/>
            </a:pPr>
            <a:r>
              <a:rPr lang="de-CH" dirty="0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hdfs dfs -ls -R /var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848DC3-52BB-844A-9B3A-A97EBC923962}"/>
              </a:ext>
            </a:extLst>
          </p:cNvPr>
          <p:cNvSpPr txBox="1"/>
          <p:nvPr/>
        </p:nvSpPr>
        <p:spPr>
          <a:xfrm>
            <a:off x="346075" y="3810000"/>
            <a:ext cx="6511925" cy="10223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35000" tIns="94500" rIns="135000" bIns="94500">
            <a:spAutoFit/>
          </a:bodyPr>
          <a:lstStyle/>
          <a:p>
            <a:pPr marL="36574">
              <a:buClr>
                <a:schemeClr val="tx2"/>
              </a:buClr>
              <a:defRPr/>
            </a:pPr>
            <a:r>
              <a:rPr lang="de-CH" dirty="0" err="1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hdfs</a:t>
            </a:r>
            <a:r>
              <a:rPr lang="de-CH" dirty="0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 dfs -du /hbase/data/hbase/namespace/</a:t>
            </a:r>
          </a:p>
          <a:p>
            <a:pPr marL="36574">
              <a:buClr>
                <a:schemeClr val="tx2"/>
              </a:buClr>
              <a:defRPr/>
            </a:pPr>
            <a:r>
              <a:rPr lang="de-CH" dirty="0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hdfs dfs -du -h /hbase/data/hbase/namespace/</a:t>
            </a:r>
          </a:p>
          <a:p>
            <a:pPr marL="36574">
              <a:buClr>
                <a:schemeClr val="tx2"/>
              </a:buClr>
              <a:defRPr/>
            </a:pPr>
            <a:r>
              <a:rPr lang="de-CH" dirty="0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hdfs dfs -du -s /hbase/data/hbase/namespace/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2B9BD-2F2D-C14A-A45D-F9D72F996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744" y="598678"/>
            <a:ext cx="7794689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HDFS – User Commands (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dfs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3D62E-EB3F-B540-AB6B-244D9C61B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696" y="1446975"/>
            <a:ext cx="8394700" cy="3811587"/>
          </a:xfrm>
        </p:spPr>
        <p:txBody>
          <a:bodyPr>
            <a:noAutofit/>
          </a:bodyPr>
          <a:lstStyle/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de-CH" dirty="0" err="1">
                <a:solidFill>
                  <a:schemeClr val="tx2"/>
                </a:solidFill>
                <a:ea typeface="ＭＳ Ｐゴシック" charset="0"/>
              </a:rPr>
              <a:t>Copy</a:t>
            </a:r>
            <a:r>
              <a:rPr lang="de-CH" dirty="0">
                <a:solidFill>
                  <a:schemeClr val="tx2"/>
                </a:solidFill>
                <a:ea typeface="ＭＳ Ｐゴシック" charset="0"/>
              </a:rPr>
              <a:t> data to HDFS</a:t>
            </a: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de-CH" sz="1500" dirty="0">
              <a:solidFill>
                <a:schemeClr val="bg2">
                  <a:lumMod val="10000"/>
                </a:schemeClr>
              </a:solidFill>
              <a:latin typeface="Courier New"/>
              <a:ea typeface="ＭＳ Ｐゴシック" charset="0"/>
              <a:cs typeface="Courier New"/>
            </a:endParaRP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de-CH" sz="1500" dirty="0">
              <a:solidFill>
                <a:schemeClr val="bg2">
                  <a:lumMod val="10000"/>
                </a:schemeClr>
              </a:solidFill>
              <a:latin typeface="Courier New"/>
              <a:ea typeface="ＭＳ Ｐゴシック" charset="0"/>
              <a:cs typeface="Courier New"/>
            </a:endParaRP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de-CH" sz="1500" dirty="0">
              <a:solidFill>
                <a:schemeClr val="bg2">
                  <a:lumMod val="10000"/>
                </a:schemeClr>
              </a:solidFill>
              <a:latin typeface="Courier New"/>
              <a:ea typeface="ＭＳ Ｐゴシック" charset="0"/>
              <a:cs typeface="Courier New"/>
            </a:endParaRP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de-CH" sz="1800" dirty="0">
              <a:solidFill>
                <a:schemeClr val="tx2"/>
              </a:solidFill>
              <a:ea typeface="ＭＳ Ｐゴシック" charset="0"/>
            </a:endParaRP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de-CH" dirty="0">
                <a:solidFill>
                  <a:schemeClr val="tx2"/>
                </a:solidFill>
                <a:ea typeface="ＭＳ Ｐゴシック" charset="0"/>
              </a:rPr>
              <a:t>Copy the file back to local filesystem</a:t>
            </a: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de-CH" sz="1500" dirty="0">
              <a:solidFill>
                <a:schemeClr val="bg2">
                  <a:lumMod val="10000"/>
                </a:schemeClr>
              </a:solidFill>
              <a:latin typeface="Courier New"/>
              <a:ea typeface="ＭＳ Ｐゴシック" charset="0"/>
              <a:cs typeface="Courier New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4E978E-0350-974B-9F68-0A285C954E79}"/>
              </a:ext>
            </a:extLst>
          </p:cNvPr>
          <p:cNvSpPr txBox="1"/>
          <p:nvPr/>
        </p:nvSpPr>
        <p:spPr>
          <a:xfrm>
            <a:off x="304800" y="2133600"/>
            <a:ext cx="8262938" cy="12985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35000" tIns="94500" rIns="135000" bIns="94500">
            <a:spAutoFit/>
          </a:bodyPr>
          <a:lstStyle/>
          <a:p>
            <a:pPr marL="36574">
              <a:buClr>
                <a:schemeClr val="tx2"/>
              </a:buClr>
              <a:defRPr/>
            </a:pPr>
            <a:r>
              <a:rPr lang="de-CH" dirty="0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hdfs dfs -mkdir tdata</a:t>
            </a:r>
          </a:p>
          <a:p>
            <a:pPr marL="36574">
              <a:buClr>
                <a:schemeClr val="tx2"/>
              </a:buClr>
              <a:defRPr/>
            </a:pPr>
            <a:r>
              <a:rPr lang="de-CH" dirty="0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hdfs dfs -ls</a:t>
            </a:r>
          </a:p>
          <a:p>
            <a:pPr marL="36574">
              <a:buClr>
                <a:schemeClr val="tx2"/>
              </a:buClr>
              <a:defRPr/>
            </a:pPr>
            <a:r>
              <a:rPr lang="de-CH" dirty="0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hdfs dfs -copyFromLocal tutorials/data/geneva.csv tdata</a:t>
            </a:r>
          </a:p>
          <a:p>
            <a:pPr marL="36574">
              <a:buClr>
                <a:schemeClr val="tx2"/>
              </a:buClr>
              <a:defRPr/>
            </a:pPr>
            <a:r>
              <a:rPr lang="de-CH" dirty="0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hdfs dfs -ls –R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82BF9D-1B3F-784B-B683-E91A79F78315}"/>
              </a:ext>
            </a:extLst>
          </p:cNvPr>
          <p:cNvSpPr txBox="1"/>
          <p:nvPr/>
        </p:nvSpPr>
        <p:spPr>
          <a:xfrm>
            <a:off x="304800" y="4038600"/>
            <a:ext cx="8262938" cy="10223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35000" tIns="94500" rIns="135000" bIns="94500">
            <a:spAutoFit/>
          </a:bodyPr>
          <a:lstStyle/>
          <a:p>
            <a:pPr marL="36574">
              <a:buClr>
                <a:schemeClr val="tx2"/>
              </a:buClr>
              <a:defRPr/>
            </a:pPr>
            <a:r>
              <a:rPr lang="de-CH" dirty="0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cd tutorials/data/</a:t>
            </a:r>
          </a:p>
          <a:p>
            <a:pPr marL="36574">
              <a:buClr>
                <a:schemeClr val="tx2"/>
              </a:buClr>
              <a:defRPr/>
            </a:pPr>
            <a:r>
              <a:rPr lang="de-CH" dirty="0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hdfs dfs –copyToLocal tdata/geneva.csv geneva.csv.hdfs</a:t>
            </a:r>
          </a:p>
          <a:p>
            <a:pPr marL="36574">
              <a:buClr>
                <a:schemeClr val="tx2"/>
              </a:buClr>
              <a:defRPr/>
            </a:pPr>
            <a:r>
              <a:rPr lang="de-CH" dirty="0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md5sum geneva.csv geneva.csv.hdfs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C1BF9-B8B6-F749-B73B-98415AE4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66738"/>
            <a:ext cx="7360920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HDFS – User Commands (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acls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D654C-FC2A-C043-9F92-0E3B87BD2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419162"/>
            <a:ext cx="8228013" cy="3773487"/>
          </a:xfrm>
        </p:spPr>
        <p:txBody>
          <a:bodyPr>
            <a:noAutofit/>
          </a:bodyPr>
          <a:lstStyle/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de-CH" dirty="0">
                <a:solidFill>
                  <a:schemeClr val="tx2"/>
                </a:solidFill>
                <a:ea typeface="ＭＳ Ｐゴシック" charset="0"/>
              </a:rPr>
              <a:t>List acl for a file</a:t>
            </a: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de-CH" sz="1500" dirty="0">
              <a:solidFill>
                <a:schemeClr val="bg2">
                  <a:lumMod val="10000"/>
                </a:schemeClr>
              </a:solidFill>
              <a:latin typeface="Courier New"/>
              <a:ea typeface="ＭＳ Ｐゴシック" charset="0"/>
              <a:cs typeface="Courier New"/>
            </a:endParaRPr>
          </a:p>
          <a:p>
            <a:pPr marL="36574" indent="0">
              <a:buFont typeface="Arial" panose="020B0604020202020204" pitchFamily="34" charset="0"/>
              <a:buNone/>
              <a:defRPr/>
            </a:pPr>
            <a:endParaRPr lang="de-CH" sz="750" dirty="0">
              <a:solidFill>
                <a:srgbClr val="191919"/>
              </a:solidFill>
              <a:latin typeface="Courier New"/>
              <a:ea typeface="ＭＳ Ｐゴシック" charset="0"/>
              <a:cs typeface="Courier New"/>
            </a:endParaRP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de-CH" dirty="0">
                <a:solidFill>
                  <a:schemeClr val="tx2"/>
                </a:solidFill>
                <a:ea typeface="ＭＳ Ｐゴシック" charset="0"/>
              </a:rPr>
              <a:t>List the file statistics – (%r – replication factor)</a:t>
            </a: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endParaRPr lang="de-CH" dirty="0">
              <a:solidFill>
                <a:schemeClr val="tx2"/>
              </a:solidFill>
              <a:ea typeface="ＭＳ Ｐゴシック" charset="0"/>
            </a:endParaRPr>
          </a:p>
          <a:p>
            <a:pPr marL="36574" indent="0"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de-CH" dirty="0">
                <a:solidFill>
                  <a:schemeClr val="tx2"/>
                </a:solidFill>
                <a:ea typeface="ＭＳ Ｐゴシック" charset="0"/>
              </a:rPr>
              <a:t>Write to hdfs reading from stdin</a:t>
            </a:r>
            <a:endParaRPr lang="en-US" dirty="0">
              <a:solidFill>
                <a:schemeClr val="tx2"/>
              </a:solidFill>
              <a:ea typeface="ＭＳ Ｐゴシック" charset="0"/>
            </a:endParaRPr>
          </a:p>
          <a:p>
            <a:pPr marL="36574" indent="0">
              <a:buFont typeface="Arial" panose="020B0604020202020204" pitchFamily="34" charset="0"/>
              <a:buNone/>
              <a:defRPr/>
            </a:pPr>
            <a:endParaRPr lang="en-US" sz="1500" dirty="0">
              <a:solidFill>
                <a:srgbClr val="191919"/>
              </a:solidFill>
              <a:latin typeface="Courier New"/>
              <a:ea typeface="ＭＳ Ｐゴシック" charset="0"/>
              <a:cs typeface="Courier New"/>
            </a:endParaRPr>
          </a:p>
          <a:p>
            <a:pPr marL="36574" indent="0">
              <a:buFont typeface="Arial" panose="020B0604020202020204" pitchFamily="34" charset="0"/>
              <a:buNone/>
              <a:defRPr/>
            </a:pPr>
            <a:endParaRPr lang="en-US" sz="1500" dirty="0">
              <a:solidFill>
                <a:srgbClr val="191919"/>
              </a:solidFill>
              <a:latin typeface="Courier New"/>
              <a:ea typeface="ＭＳ Ｐゴシック" charset="0"/>
              <a:cs typeface="Courier New"/>
            </a:endParaRPr>
          </a:p>
          <a:p>
            <a:pPr marL="36574" indent="0">
              <a:buFont typeface="Arial" panose="020B0604020202020204" pitchFamily="34" charset="0"/>
              <a:buNone/>
              <a:defRPr/>
            </a:pPr>
            <a:endParaRPr lang="en-US" sz="1500" dirty="0">
              <a:solidFill>
                <a:srgbClr val="191919"/>
              </a:solidFill>
              <a:latin typeface="Courier New"/>
              <a:ea typeface="ＭＳ Ｐゴシック" charset="0"/>
              <a:cs typeface="Courier New"/>
            </a:endParaRPr>
          </a:p>
          <a:p>
            <a:pPr marL="36574" indent="0">
              <a:buFont typeface="Arial" panose="020B0604020202020204" pitchFamily="34" charset="0"/>
              <a:buNone/>
              <a:defRPr/>
            </a:pPr>
            <a:endParaRPr lang="en-US" sz="1500" dirty="0">
              <a:solidFill>
                <a:srgbClr val="191919"/>
              </a:solidFill>
              <a:latin typeface="Courier New"/>
              <a:ea typeface="ＭＳ Ｐゴシック" charset="0"/>
              <a:cs typeface="Courier New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6124D3-80DE-5648-A6F8-1FF67E6A2CBD}"/>
              </a:ext>
            </a:extLst>
          </p:cNvPr>
          <p:cNvSpPr txBox="1"/>
          <p:nvPr/>
        </p:nvSpPr>
        <p:spPr>
          <a:xfrm>
            <a:off x="304800" y="2003425"/>
            <a:ext cx="6511925" cy="4683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35000" tIns="94500" rIns="135000" bIns="94500">
            <a:spAutoFit/>
          </a:bodyPr>
          <a:lstStyle/>
          <a:p>
            <a:pPr marL="36574">
              <a:buClr>
                <a:schemeClr val="tx2"/>
              </a:buClr>
              <a:defRPr/>
            </a:pPr>
            <a:r>
              <a:rPr lang="de-CH" dirty="0">
                <a:solidFill>
                  <a:schemeClr val="bg2">
                    <a:lumMod val="10000"/>
                  </a:schemeClr>
                </a:solidFill>
                <a:latin typeface="Courier New"/>
                <a:cs typeface="Courier New"/>
              </a:rPr>
              <a:t>hdfs dfs -getfacl tdata/geneva.csv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7DD36F-1ECA-0E48-A189-C88F2BAFF6DD}"/>
              </a:ext>
            </a:extLst>
          </p:cNvPr>
          <p:cNvSpPr txBox="1"/>
          <p:nvPr/>
        </p:nvSpPr>
        <p:spPr>
          <a:xfrm>
            <a:off x="304800" y="3040063"/>
            <a:ext cx="6511925" cy="4683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35000" tIns="94500" rIns="135000" bIns="94500">
            <a:spAutoFit/>
          </a:bodyPr>
          <a:lstStyle/>
          <a:p>
            <a:pPr marL="36574">
              <a:buClr>
                <a:schemeClr val="tx2"/>
              </a:buClr>
              <a:defRPr/>
            </a:pPr>
            <a:r>
              <a:rPr lang="de-CH" dirty="0">
                <a:solidFill>
                  <a:srgbClr val="191919"/>
                </a:solidFill>
                <a:latin typeface="Courier New"/>
                <a:cs typeface="Courier New"/>
              </a:rPr>
              <a:t>hdfs dfs -stat "%r" tdata/geneva.csv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93B7C2-F77F-3B48-8D20-F9262455F24C}"/>
              </a:ext>
            </a:extLst>
          </p:cNvPr>
          <p:cNvSpPr txBox="1"/>
          <p:nvPr/>
        </p:nvSpPr>
        <p:spPr>
          <a:xfrm>
            <a:off x="304800" y="4114800"/>
            <a:ext cx="8262938" cy="10223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35000" tIns="94500" rIns="135000" bIns="94500">
            <a:spAutoFit/>
          </a:bodyPr>
          <a:lstStyle/>
          <a:p>
            <a:pPr marL="36574">
              <a:defRPr/>
            </a:pPr>
            <a:r>
              <a:rPr lang="en-US" dirty="0">
                <a:solidFill>
                  <a:srgbClr val="191919"/>
                </a:solidFill>
                <a:latin typeface="Courier New"/>
                <a:cs typeface="Courier New"/>
              </a:rPr>
              <a:t>echo "blah </a:t>
            </a:r>
            <a:r>
              <a:rPr lang="en-US" dirty="0" err="1">
                <a:solidFill>
                  <a:srgbClr val="191919"/>
                </a:solidFill>
                <a:latin typeface="Courier New"/>
                <a:cs typeface="Courier New"/>
              </a:rPr>
              <a:t>blah</a:t>
            </a:r>
            <a:r>
              <a:rPr lang="en-US" dirty="0">
                <a:solidFill>
                  <a:srgbClr val="191919"/>
                </a:solidFill>
                <a:latin typeface="Courier New"/>
                <a:cs typeface="Courier New"/>
              </a:rPr>
              <a:t> </a:t>
            </a:r>
            <a:r>
              <a:rPr lang="en-US" dirty="0" err="1">
                <a:solidFill>
                  <a:srgbClr val="191919"/>
                </a:solidFill>
                <a:latin typeface="Courier New"/>
                <a:cs typeface="Courier New"/>
              </a:rPr>
              <a:t>blah</a:t>
            </a:r>
            <a:r>
              <a:rPr lang="en-US" dirty="0">
                <a:solidFill>
                  <a:srgbClr val="191919"/>
                </a:solidFill>
                <a:latin typeface="Courier New"/>
                <a:cs typeface="Courier New"/>
              </a:rPr>
              <a:t>" | </a:t>
            </a:r>
            <a:r>
              <a:rPr lang="en-US" dirty="0" err="1">
                <a:solidFill>
                  <a:srgbClr val="191919"/>
                </a:solidFill>
                <a:latin typeface="Courier New"/>
                <a:cs typeface="Courier New"/>
              </a:rPr>
              <a:t>hdfs</a:t>
            </a:r>
            <a:r>
              <a:rPr lang="en-US" dirty="0">
                <a:solidFill>
                  <a:srgbClr val="191919"/>
                </a:solidFill>
                <a:latin typeface="Courier New"/>
                <a:cs typeface="Courier New"/>
              </a:rPr>
              <a:t> </a:t>
            </a:r>
            <a:r>
              <a:rPr lang="en-US" dirty="0" err="1">
                <a:solidFill>
                  <a:srgbClr val="191919"/>
                </a:solidFill>
                <a:latin typeface="Courier New"/>
                <a:cs typeface="Courier New"/>
              </a:rPr>
              <a:t>dfs</a:t>
            </a:r>
            <a:r>
              <a:rPr lang="en-US" dirty="0">
                <a:solidFill>
                  <a:srgbClr val="191919"/>
                </a:solidFill>
                <a:latin typeface="Courier New"/>
                <a:cs typeface="Courier New"/>
              </a:rPr>
              <a:t> -put - </a:t>
            </a:r>
            <a:r>
              <a:rPr lang="en-US" dirty="0" err="1">
                <a:solidFill>
                  <a:srgbClr val="191919"/>
                </a:solidFill>
                <a:latin typeface="Courier New"/>
                <a:cs typeface="Courier New"/>
              </a:rPr>
              <a:t>tdataset</a:t>
            </a:r>
            <a:r>
              <a:rPr lang="en-US" dirty="0">
                <a:solidFill>
                  <a:srgbClr val="191919"/>
                </a:solidFill>
                <a:latin typeface="Courier New"/>
                <a:cs typeface="Courier New"/>
              </a:rPr>
              <a:t>/tfile.txt</a:t>
            </a:r>
          </a:p>
          <a:p>
            <a:pPr marL="36574">
              <a:defRPr/>
            </a:pPr>
            <a:r>
              <a:rPr lang="en-US" dirty="0" err="1">
                <a:solidFill>
                  <a:srgbClr val="191919"/>
                </a:solidFill>
                <a:latin typeface="Courier New"/>
                <a:cs typeface="Courier New"/>
              </a:rPr>
              <a:t>hdfs</a:t>
            </a:r>
            <a:r>
              <a:rPr lang="en-US" dirty="0">
                <a:solidFill>
                  <a:srgbClr val="191919"/>
                </a:solidFill>
                <a:latin typeface="Courier New"/>
                <a:cs typeface="Courier New"/>
              </a:rPr>
              <a:t> </a:t>
            </a:r>
            <a:r>
              <a:rPr lang="en-US" dirty="0" err="1">
                <a:solidFill>
                  <a:srgbClr val="191919"/>
                </a:solidFill>
                <a:latin typeface="Courier New"/>
                <a:cs typeface="Courier New"/>
              </a:rPr>
              <a:t>dfs</a:t>
            </a:r>
            <a:r>
              <a:rPr lang="en-US" dirty="0">
                <a:solidFill>
                  <a:srgbClr val="191919"/>
                </a:solidFill>
                <a:latin typeface="Courier New"/>
                <a:cs typeface="Courier New"/>
              </a:rPr>
              <a:t> -ls –R</a:t>
            </a:r>
          </a:p>
          <a:p>
            <a:pPr marL="36574">
              <a:defRPr/>
            </a:pPr>
            <a:r>
              <a:rPr lang="en-US" dirty="0" err="1">
                <a:solidFill>
                  <a:srgbClr val="191919"/>
                </a:solidFill>
                <a:latin typeface="Courier New"/>
                <a:cs typeface="Courier New"/>
              </a:rPr>
              <a:t>hdfs</a:t>
            </a:r>
            <a:r>
              <a:rPr lang="en-US" dirty="0">
                <a:solidFill>
                  <a:srgbClr val="191919"/>
                </a:solidFill>
                <a:latin typeface="Courier New"/>
                <a:cs typeface="Courier New"/>
              </a:rPr>
              <a:t> </a:t>
            </a:r>
            <a:r>
              <a:rPr lang="en-US" dirty="0" err="1">
                <a:solidFill>
                  <a:srgbClr val="191919"/>
                </a:solidFill>
                <a:latin typeface="Courier New"/>
                <a:cs typeface="Courier New"/>
              </a:rPr>
              <a:t>dfs</a:t>
            </a:r>
            <a:r>
              <a:rPr lang="en-US" dirty="0">
                <a:solidFill>
                  <a:srgbClr val="191919"/>
                </a:solidFill>
                <a:latin typeface="Courier New"/>
                <a:cs typeface="Courier New"/>
              </a:rPr>
              <a:t> -cat </a:t>
            </a:r>
            <a:r>
              <a:rPr lang="en-US" dirty="0" err="1">
                <a:solidFill>
                  <a:srgbClr val="191919"/>
                </a:solidFill>
                <a:latin typeface="Courier New"/>
                <a:cs typeface="Courier New"/>
              </a:rPr>
              <a:t>tdataset</a:t>
            </a:r>
            <a:r>
              <a:rPr lang="en-US" dirty="0">
                <a:solidFill>
                  <a:srgbClr val="191919"/>
                </a:solidFill>
                <a:latin typeface="Courier New"/>
                <a:cs typeface="Courier New"/>
              </a:rPr>
              <a:t>/tfile.txt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id="{7477FC09-E654-E143-B78D-5A30EF59E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575818"/>
            <a:ext cx="7741920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HDFS read client</a:t>
            </a:r>
          </a:p>
        </p:txBody>
      </p:sp>
      <p:pic>
        <p:nvPicPr>
          <p:cNvPr id="52227" name="Content Placeholder 3">
            <a:extLst>
              <a:ext uri="{FF2B5EF4-FFF2-40B4-BE49-F238E27FC236}">
                <a16:creationId xmlns:a16="http://schemas.microsoft.com/office/drawing/2014/main" id="{2D400DA2-A366-9D48-A059-E8F0D8D829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0" t="13654" r="10172" b="18475"/>
          <a:stretch>
            <a:fillRect/>
          </a:stretch>
        </p:blipFill>
        <p:spPr>
          <a:xfrm>
            <a:off x="354552" y="1353312"/>
            <a:ext cx="7741919" cy="4436584"/>
          </a:xfrm>
        </p:spPr>
      </p:pic>
      <p:sp>
        <p:nvSpPr>
          <p:cNvPr id="52228" name="TextBox 4">
            <a:extLst>
              <a:ext uri="{FF2B5EF4-FFF2-40B4-BE49-F238E27FC236}">
                <a16:creationId xmlns:a16="http://schemas.microsoft.com/office/drawing/2014/main" id="{37105FB8-C427-B64F-B85E-9DB37CB8E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4825" y="5815140"/>
            <a:ext cx="19478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/>
              <a:t>Source: Hadoop: The Definitive Guide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CFFD0933-BF85-B34A-BE36-E47C87BA1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936" y="618046"/>
            <a:ext cx="7293864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HDFS write Client</a:t>
            </a:r>
          </a:p>
        </p:txBody>
      </p:sp>
      <p:pic>
        <p:nvPicPr>
          <p:cNvPr id="53251" name="Content Placeholder 3">
            <a:extLst>
              <a:ext uri="{FF2B5EF4-FFF2-40B4-BE49-F238E27FC236}">
                <a16:creationId xmlns:a16="http://schemas.microsoft.com/office/drawing/2014/main" id="{9DE12114-E5F8-164A-AAD7-406D5D12054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0" t="15573" r="10352" b="12392"/>
          <a:stretch>
            <a:fillRect/>
          </a:stretch>
        </p:blipFill>
        <p:spPr>
          <a:xfrm>
            <a:off x="807720" y="1329690"/>
            <a:ext cx="7080504" cy="4387918"/>
          </a:xfrm>
        </p:spPr>
      </p:pic>
      <p:sp>
        <p:nvSpPr>
          <p:cNvPr id="53252" name="TextBox 4">
            <a:extLst>
              <a:ext uri="{FF2B5EF4-FFF2-40B4-BE49-F238E27FC236}">
                <a16:creationId xmlns:a16="http://schemas.microsoft.com/office/drawing/2014/main" id="{4709FA9D-DF99-FF47-9F62-32B31EFFB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7833" y="5766372"/>
            <a:ext cx="19478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Source: Hadoop: The Definitive Guide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C2FDD21D-A021-844F-9DF2-B47D1204C7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1936" y="657416"/>
            <a:ext cx="7720584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Block Placement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7DDA2574-2D84-8E43-9447-F5BE28D1D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499616"/>
            <a:ext cx="8229600" cy="3394075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sz="1800" b="1" dirty="0">
                <a:latin typeface="Arial" panose="020B0604020202020204" pitchFamily="34" charset="0"/>
              </a:rPr>
              <a:t>Current Strategy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Arial" panose="020B0604020202020204" pitchFamily="34" charset="0"/>
              </a:rPr>
              <a:t>	</a:t>
            </a:r>
            <a:r>
              <a:rPr lang="en-US" altLang="en-US" sz="1800" dirty="0">
                <a:latin typeface="Arial" panose="020B0604020202020204" pitchFamily="34" charset="0"/>
              </a:rPr>
              <a:t>-- One replica on local node</a:t>
            </a:r>
          </a:p>
          <a:p>
            <a:pPr eaLnBrk="1" hangingPunct="1"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-- Second replica on a remote rack</a:t>
            </a:r>
          </a:p>
          <a:p>
            <a:pPr eaLnBrk="1" hangingPunct="1"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-- Third replica on same remote rack</a:t>
            </a:r>
          </a:p>
          <a:p>
            <a:pPr eaLnBrk="1" hangingPunct="1"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	-- Additional replicas are randomly placed</a:t>
            </a:r>
            <a:br>
              <a:rPr lang="en-US" altLang="en-US" sz="1800" dirty="0">
                <a:latin typeface="Arial" panose="020B0604020202020204" pitchFamily="34" charset="0"/>
              </a:rPr>
            </a:b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sz="1800" b="1" dirty="0">
                <a:latin typeface="Arial" panose="020B0604020202020204" pitchFamily="34" charset="0"/>
              </a:rPr>
              <a:t>Clients read from nearest replica</a:t>
            </a:r>
            <a:br>
              <a:rPr lang="en-US" altLang="en-US" sz="1800" b="1" dirty="0">
                <a:latin typeface="Arial" panose="020B0604020202020204" pitchFamily="34" charset="0"/>
              </a:rPr>
            </a:br>
            <a:endParaRPr lang="en-US" altLang="en-US" sz="1800" b="1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sz="1800" b="1" dirty="0">
                <a:latin typeface="Arial" panose="020B0604020202020204" pitchFamily="34" charset="0"/>
              </a:rPr>
              <a:t>Would like to make this policy pluggable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F9948FBD-ED95-8F41-ACC5-E526A9AA3C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3856" y="678752"/>
            <a:ext cx="7437120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 err="1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NameNode</a:t>
            </a: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 Failure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A7208C52-64C4-9E4F-B7A1-31C211E78C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1800" b="1">
                <a:latin typeface="Arial" panose="020B0604020202020204" pitchFamily="34" charset="0"/>
              </a:rPr>
              <a:t>A single point of failure</a:t>
            </a:r>
            <a:br>
              <a:rPr lang="en-US" altLang="en-US" sz="1800" b="1">
                <a:latin typeface="Arial" panose="020B0604020202020204" pitchFamily="34" charset="0"/>
              </a:rPr>
            </a:br>
            <a:endParaRPr lang="en-US" altLang="en-US" sz="1800" b="1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sz="1800" b="1">
                <a:latin typeface="Arial" panose="020B0604020202020204" pitchFamily="34" charset="0"/>
              </a:rPr>
              <a:t>Transaction Log stored in multiple directories</a:t>
            </a:r>
          </a:p>
          <a:p>
            <a:pPr eaLnBrk="1" hangingPunct="1">
              <a:buFontTx/>
              <a:buNone/>
            </a:pPr>
            <a:r>
              <a:rPr lang="en-US" altLang="en-US">
                <a:latin typeface="Arial" panose="020B0604020202020204" pitchFamily="34" charset="0"/>
              </a:rPr>
              <a:t>	– </a:t>
            </a:r>
            <a:r>
              <a:rPr lang="en-US" altLang="en-US" sz="1800">
                <a:latin typeface="Arial" panose="020B0604020202020204" pitchFamily="34" charset="0"/>
              </a:rPr>
              <a:t>A directory on the local file system</a:t>
            </a:r>
          </a:p>
          <a:p>
            <a:pPr eaLnBrk="1" hangingPunct="1"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	– A directory on a remote file system (NFS/CIFS)</a:t>
            </a:r>
            <a:br>
              <a:rPr lang="en-US" altLang="en-US" sz="1800">
                <a:latin typeface="Arial" panose="020B0604020202020204" pitchFamily="34" charset="0"/>
              </a:rPr>
            </a:b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75460752-2611-894D-8142-EC65E3091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2624" y="654368"/>
            <a:ext cx="7235952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Data Pipelining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D9C6318A-19C4-E94D-B5F4-F4750CC41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336" y="1603248"/>
            <a:ext cx="8229600" cy="30480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1800" dirty="0">
                <a:latin typeface="Arial" panose="020B0604020202020204" pitchFamily="34" charset="0"/>
              </a:rPr>
              <a:t>Client retrieves a </a:t>
            </a:r>
            <a:r>
              <a:rPr lang="en-US" altLang="en-US" sz="1800" dirty="0">
                <a:solidFill>
                  <a:srgbClr val="C00000"/>
                </a:solidFill>
                <a:latin typeface="Arial" panose="020B0604020202020204" pitchFamily="34" charset="0"/>
              </a:rPr>
              <a:t>list of </a:t>
            </a:r>
            <a:r>
              <a:rPr lang="en-US" altLang="en-US" sz="1800" dirty="0" err="1">
                <a:solidFill>
                  <a:srgbClr val="C00000"/>
                </a:solidFill>
                <a:latin typeface="Arial" panose="020B0604020202020204" pitchFamily="34" charset="0"/>
              </a:rPr>
              <a:t>DataNodes</a:t>
            </a:r>
            <a:r>
              <a:rPr lang="en-US" altLang="en-US" sz="1800" dirty="0">
                <a:latin typeface="Arial" panose="020B0604020202020204" pitchFamily="34" charset="0"/>
              </a:rPr>
              <a:t> on which to place replicas of a block</a:t>
            </a:r>
            <a:br>
              <a:rPr lang="en-US" altLang="en-US" sz="1800" dirty="0">
                <a:latin typeface="Arial" panose="020B0604020202020204" pitchFamily="34" charset="0"/>
              </a:rPr>
            </a:b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sz="1800" dirty="0">
                <a:latin typeface="Arial" panose="020B0604020202020204" pitchFamily="34" charset="0"/>
              </a:rPr>
              <a:t>Client writes block to the first </a:t>
            </a:r>
            <a:r>
              <a:rPr lang="en-US" altLang="en-US" sz="1800" dirty="0" err="1">
                <a:latin typeface="Arial" panose="020B0604020202020204" pitchFamily="34" charset="0"/>
              </a:rPr>
              <a:t>DataNode</a:t>
            </a:r>
            <a:br>
              <a:rPr lang="en-US" altLang="en-US" sz="1800" dirty="0">
                <a:latin typeface="Arial" panose="020B0604020202020204" pitchFamily="34" charset="0"/>
              </a:rPr>
            </a:b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sz="1800" dirty="0">
                <a:latin typeface="Arial" panose="020B0604020202020204" pitchFamily="34" charset="0"/>
              </a:rPr>
              <a:t>The first </a:t>
            </a:r>
            <a:r>
              <a:rPr lang="en-US" altLang="en-US" sz="1800" dirty="0" err="1">
                <a:latin typeface="Arial" panose="020B0604020202020204" pitchFamily="34" charset="0"/>
              </a:rPr>
              <a:t>DataNode</a:t>
            </a:r>
            <a:r>
              <a:rPr lang="en-US" altLang="en-US" sz="1800" dirty="0">
                <a:latin typeface="Arial" panose="020B0604020202020204" pitchFamily="34" charset="0"/>
              </a:rPr>
              <a:t> forwards the data to the next </a:t>
            </a:r>
            <a:r>
              <a:rPr lang="en-US" altLang="en-US" sz="1800" dirty="0" err="1">
                <a:latin typeface="Arial" panose="020B0604020202020204" pitchFamily="34" charset="0"/>
              </a:rPr>
              <a:t>DataNode</a:t>
            </a:r>
            <a:r>
              <a:rPr lang="en-US" altLang="en-US" sz="1800" dirty="0">
                <a:latin typeface="Arial" panose="020B0604020202020204" pitchFamily="34" charset="0"/>
              </a:rPr>
              <a:t> in the Pipeline</a:t>
            </a:r>
            <a:br>
              <a:rPr lang="en-US" altLang="en-US" sz="1800" dirty="0">
                <a:latin typeface="Arial" panose="020B0604020202020204" pitchFamily="34" charset="0"/>
              </a:rPr>
            </a:b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sz="1800" dirty="0">
                <a:latin typeface="Arial" panose="020B0604020202020204" pitchFamily="34" charset="0"/>
              </a:rPr>
              <a:t>Usually, when all replicas are written, the Client moves on to write the next block in file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2">
            <a:extLst>
              <a:ext uri="{FF2B5EF4-FFF2-40B4-BE49-F238E27FC236}">
                <a16:creationId xmlns:a16="http://schemas.microsoft.com/office/drawing/2014/main" id="{66F14A66-FBA6-9749-B821-E65D9C68A2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CB145A06-89E9-2040-B143-07D5EA7B1A57}" type="slidenum">
              <a:rPr lang="en-US" altLang="en-US" smtClean="0"/>
              <a:pPr>
                <a:spcBef>
                  <a:spcPct val="0"/>
                </a:spcBef>
                <a:buFontTx/>
                <a:buNone/>
                <a:defRPr/>
              </a:pPr>
              <a:t>37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1D6294-635D-6C49-889F-DAFB9A06474C}"/>
              </a:ext>
            </a:extLst>
          </p:cNvPr>
          <p:cNvSpPr txBox="1"/>
          <p:nvPr/>
        </p:nvSpPr>
        <p:spPr>
          <a:xfrm>
            <a:off x="1121664" y="737616"/>
            <a:ext cx="7656576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ＭＳ Ｐゴシック" panose="020B0600070205080204" pitchFamily="34" charset="-128"/>
              </a:rPr>
              <a:t>Conclusion: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08B462-5623-E948-BCBF-093CA4742034}"/>
              </a:ext>
            </a:extLst>
          </p:cNvPr>
          <p:cNvSpPr txBox="1"/>
          <p:nvPr/>
        </p:nvSpPr>
        <p:spPr>
          <a:xfrm>
            <a:off x="451104" y="1828800"/>
            <a:ext cx="8311896" cy="300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3" indent="-285743">
              <a:buFont typeface="Arial" panose="020B0604020202020204" pitchFamily="34" charset="0"/>
              <a:buChar char="•"/>
              <a:defRPr/>
            </a:pPr>
            <a:r>
              <a:rPr lang="en-IN" sz="2100" dirty="0">
                <a:ea typeface="ＭＳ Ｐゴシック" panose="020B0600070205080204" pitchFamily="34" charset="-128"/>
              </a:rPr>
              <a:t>We have seen:</a:t>
            </a:r>
          </a:p>
          <a:p>
            <a:pPr marL="742931" lvl="1" indent="-285743">
              <a:buFont typeface="Arial" panose="020B0604020202020204" pitchFamily="34" charset="0"/>
              <a:buChar char="•"/>
              <a:defRPr/>
            </a:pPr>
            <a:r>
              <a:rPr lang="en-IN" sz="2100" dirty="0">
                <a:ea typeface="ＭＳ Ｐゴシック" panose="020B0600070205080204" pitchFamily="34" charset="-128"/>
              </a:rPr>
              <a:t>The structure of HDFS.</a:t>
            </a:r>
          </a:p>
          <a:p>
            <a:pPr marL="742931" lvl="1" indent="-285743">
              <a:buFont typeface="Arial" panose="020B0604020202020204" pitchFamily="34" charset="0"/>
              <a:buChar char="•"/>
              <a:defRPr/>
            </a:pPr>
            <a:r>
              <a:rPr lang="en-IN" sz="2100" dirty="0">
                <a:ea typeface="ＭＳ Ｐゴシック" panose="020B0600070205080204" pitchFamily="34" charset="-128"/>
              </a:rPr>
              <a:t>The shell commands.</a:t>
            </a:r>
          </a:p>
          <a:p>
            <a:pPr marL="742931" lvl="1" indent="-285743">
              <a:buFont typeface="Arial" panose="020B0604020202020204" pitchFamily="34" charset="0"/>
              <a:buChar char="•"/>
              <a:defRPr/>
            </a:pPr>
            <a:r>
              <a:rPr lang="en-IN" sz="2100" dirty="0">
                <a:ea typeface="ＭＳ Ｐゴシック" panose="020B0600070205080204" pitchFamily="34" charset="-128"/>
              </a:rPr>
              <a:t>The architecture of HDFS system.</a:t>
            </a:r>
          </a:p>
          <a:p>
            <a:pPr marL="742931" lvl="1" indent="-285743">
              <a:buFont typeface="Arial" panose="020B0604020202020204" pitchFamily="34" charset="0"/>
              <a:buChar char="•"/>
              <a:defRPr/>
            </a:pPr>
            <a:r>
              <a:rPr lang="en-IN" sz="2100" dirty="0">
                <a:ea typeface="ＭＳ Ｐゴシック" panose="020B0600070205080204" pitchFamily="34" charset="-128"/>
              </a:rPr>
              <a:t>Internal functioning of HDFS.</a:t>
            </a:r>
          </a:p>
          <a:p>
            <a:pPr marL="285743" indent="-285743">
              <a:buFont typeface="Arial" panose="020B0604020202020204" pitchFamily="34" charset="0"/>
              <a:buChar char="•"/>
              <a:defRPr/>
            </a:pPr>
            <a:endParaRPr lang="en-IN" sz="2100" dirty="0">
              <a:ea typeface="ＭＳ Ｐゴシック" panose="020B0600070205080204" pitchFamily="34" charset="-128"/>
            </a:endParaRPr>
          </a:p>
          <a:p>
            <a:pPr marL="285743" indent="-285743">
              <a:buFont typeface="Arial" panose="020B0604020202020204" pitchFamily="34" charset="0"/>
              <a:buChar char="•"/>
              <a:defRPr/>
            </a:pPr>
            <a:endParaRPr lang="en-IN" sz="2100" dirty="0">
              <a:ea typeface="ＭＳ Ｐゴシック" panose="020B0600070205080204" pitchFamily="34" charset="-128"/>
            </a:endParaRPr>
          </a:p>
          <a:p>
            <a:pPr>
              <a:defRPr/>
            </a:pPr>
            <a:endParaRPr lang="en-IN" sz="2100" dirty="0">
              <a:ea typeface="ＭＳ Ｐゴシック" panose="020B0600070205080204" pitchFamily="34" charset="-128"/>
            </a:endParaRPr>
          </a:p>
          <a:p>
            <a:pPr marL="285743" indent="-285743">
              <a:buFont typeface="Arial" panose="020B0604020202020204" pitchFamily="34" charset="0"/>
              <a:buChar char="•"/>
              <a:defRPr/>
            </a:pPr>
            <a:endParaRPr lang="en-US" sz="21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F00B6-290E-7049-8AB4-4DA31D606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260473"/>
            <a:ext cx="7772400" cy="1022350"/>
          </a:xfrm>
        </p:spPr>
        <p:txBody>
          <a:bodyPr/>
          <a:lstStyle/>
          <a:p>
            <a:pPr>
              <a:defRPr/>
            </a:pPr>
            <a:r>
              <a:rPr lang="en-US" b="1" dirty="0" err="1">
                <a:ea typeface="ＭＳ Ｐゴシック" charset="0"/>
              </a:rPr>
              <a:t>Mapreduce</a:t>
            </a:r>
            <a:r>
              <a:rPr lang="en-US" b="1" dirty="0">
                <a:ea typeface="ＭＳ Ｐゴシック" charset="0"/>
              </a:rPr>
              <a:t> internals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CD50D697-ECAC-794E-A018-83B6BC48B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856" y="637604"/>
            <a:ext cx="7390702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Hadoop Map Reduce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35CE3FEB-BFE8-8743-8C4E-F2444ACFA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436938"/>
          </a:xfrm>
        </p:spPr>
        <p:txBody>
          <a:bodyPr/>
          <a:lstStyle/>
          <a:p>
            <a:r>
              <a:rPr lang="en-US" altLang="en-US" sz="2000"/>
              <a:t>Provides: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/>
              <a:t>Automatic parallelization and Distribution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/>
              <a:t>Fault Tolerance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/>
              <a:t>Methods for interfacing with HDFS for colocation of computation and storage of output.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/>
              <a:t>Status and Monitoring tools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/>
              <a:t>API in Java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1600"/>
              <a:t>Ability to define the mapper and reducer in many languages through Hadoop streaming.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2BD181A3-66EE-624D-831A-18216C42A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481265"/>
            <a:ext cx="5657850" cy="954087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Hadoop(v2)</a:t>
            </a:r>
            <a:b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</a:b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 MR job</a:t>
            </a:r>
          </a:p>
        </p:txBody>
      </p:sp>
      <p:pic>
        <p:nvPicPr>
          <p:cNvPr id="60419" name="Content Placeholder 3">
            <a:extLst>
              <a:ext uri="{FF2B5EF4-FFF2-40B4-BE49-F238E27FC236}">
                <a16:creationId xmlns:a16="http://schemas.microsoft.com/office/drawing/2014/main" id="{FBB04615-47CE-E94B-A019-C88D6F1B3A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9" t="7890" r="23491" b="3748"/>
          <a:stretch>
            <a:fillRect/>
          </a:stretch>
        </p:blipFill>
        <p:spPr>
          <a:xfrm>
            <a:off x="2810129" y="523748"/>
            <a:ext cx="6248400" cy="5508625"/>
          </a:xfrm>
        </p:spPr>
      </p:pic>
      <p:sp>
        <p:nvSpPr>
          <p:cNvPr id="60420" name="TextBox 4">
            <a:extLst>
              <a:ext uri="{FF2B5EF4-FFF2-40B4-BE49-F238E27FC236}">
                <a16:creationId xmlns:a16="http://schemas.microsoft.com/office/drawing/2014/main" id="{0A56AC50-01A1-304D-915F-D9C7A0614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5375" y="6032500"/>
            <a:ext cx="19478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/>
              <a:t>Source: Hadoop: The Definitive Guide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DC5D50C9-C923-594C-8B0C-D5CA48A51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620713"/>
            <a:ext cx="7565136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Wordcount program</a:t>
            </a:r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56735625-D0D1-3B48-8189-B7DFC76A8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304544"/>
            <a:ext cx="8717280" cy="4932743"/>
          </a:xfrm>
        </p:spPr>
        <p:txBody>
          <a:bodyPr>
            <a:normAutofit lnSpcReduction="10000"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5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import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 </a:t>
            </a:r>
            <a:r>
              <a:rPr lang="en-US" altLang="en-US" sz="1500" dirty="0" err="1">
                <a:latin typeface="Courier" pitchFamily="2" charset="0"/>
                <a:ea typeface="ＭＳ Ｐゴシック" panose="020B0600070205080204" pitchFamily="34" charset="-128"/>
              </a:rPr>
              <a:t>java.io.IOException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5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import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 </a:t>
            </a:r>
            <a:r>
              <a:rPr lang="en-US" altLang="en-US" sz="1500" dirty="0" err="1">
                <a:latin typeface="Courier" pitchFamily="2" charset="0"/>
                <a:ea typeface="ＭＳ Ｐゴシック" panose="020B0600070205080204" pitchFamily="34" charset="-128"/>
              </a:rPr>
              <a:t>java.util.StringTokenizer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sz="1500" dirty="0">
              <a:latin typeface="Courier" pitchFamily="2" charset="0"/>
              <a:ea typeface="ＭＳ Ｐゴシック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5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import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 </a:t>
            </a:r>
            <a:r>
              <a:rPr lang="en-US" altLang="en-US" sz="1500" dirty="0" err="1">
                <a:latin typeface="Courier" pitchFamily="2" charset="0"/>
                <a:ea typeface="ＭＳ Ｐゴシック" panose="020B0600070205080204" pitchFamily="34" charset="-128"/>
              </a:rPr>
              <a:t>org.apache.hadoop.conf.Configuration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5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import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 </a:t>
            </a:r>
            <a:r>
              <a:rPr lang="en-US" altLang="en-US" sz="1500" dirty="0" err="1">
                <a:latin typeface="Courier" pitchFamily="2" charset="0"/>
                <a:ea typeface="ＭＳ Ｐゴシック" panose="020B0600070205080204" pitchFamily="34" charset="-128"/>
              </a:rPr>
              <a:t>org.apache.hadoop.fs.Path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5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import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 </a:t>
            </a:r>
            <a:r>
              <a:rPr lang="en-US" altLang="en-US" sz="1500" dirty="0" err="1">
                <a:latin typeface="Courier" pitchFamily="2" charset="0"/>
                <a:ea typeface="ＭＳ Ｐゴシック" panose="020B0600070205080204" pitchFamily="34" charset="-128"/>
              </a:rPr>
              <a:t>org.apache.hadoop.io.IntWritable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5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import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 </a:t>
            </a:r>
            <a:r>
              <a:rPr lang="en-US" altLang="en-US" sz="1500" dirty="0" err="1">
                <a:latin typeface="Courier" pitchFamily="2" charset="0"/>
                <a:ea typeface="ＭＳ Ｐゴシック" panose="020B0600070205080204" pitchFamily="34" charset="-128"/>
              </a:rPr>
              <a:t>org.apache.hadoop.io.Text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5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import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 </a:t>
            </a:r>
            <a:r>
              <a:rPr lang="en-US" altLang="en-US" sz="1500" dirty="0" err="1">
                <a:latin typeface="Courier" pitchFamily="2" charset="0"/>
                <a:ea typeface="ＭＳ Ｐゴシック" panose="020B0600070205080204" pitchFamily="34" charset="-128"/>
              </a:rPr>
              <a:t>org.apache.hadoop.mapreduce.Job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5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import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 </a:t>
            </a:r>
            <a:r>
              <a:rPr lang="en-US" altLang="en-US" sz="1500" dirty="0" err="1">
                <a:latin typeface="Courier" pitchFamily="2" charset="0"/>
                <a:ea typeface="ＭＳ Ｐゴシック" panose="020B0600070205080204" pitchFamily="34" charset="-128"/>
              </a:rPr>
              <a:t>org.apache.hadoop.mapreduce.Mapper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5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import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 </a:t>
            </a:r>
            <a:r>
              <a:rPr lang="en-US" altLang="en-US" sz="1500" dirty="0" err="1">
                <a:latin typeface="Courier" pitchFamily="2" charset="0"/>
                <a:ea typeface="ＭＳ Ｐゴシック" panose="020B0600070205080204" pitchFamily="34" charset="-128"/>
              </a:rPr>
              <a:t>org.apache.hadoop.mapreduce.Reducer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5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import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 </a:t>
            </a:r>
            <a:r>
              <a:rPr lang="en-US" altLang="en-US" sz="1500" dirty="0" err="1">
                <a:latin typeface="Courier" pitchFamily="2" charset="0"/>
                <a:ea typeface="ＭＳ Ｐゴシック" panose="020B0600070205080204" pitchFamily="34" charset="-128"/>
              </a:rPr>
              <a:t>org.apache.hadoop.mapreduce.lib.input.FileInputFormat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5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import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 </a:t>
            </a:r>
            <a:r>
              <a:rPr lang="en-US" altLang="en-US" sz="1500" dirty="0" err="1">
                <a:latin typeface="Courier" pitchFamily="2" charset="0"/>
                <a:ea typeface="ＭＳ Ｐゴシック" panose="020B0600070205080204" pitchFamily="34" charset="-128"/>
              </a:rPr>
              <a:t>org.apache.hadoop.mapreduce.lib.output.FileOutputFormat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; </a:t>
            </a:r>
            <a:b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</a:br>
            <a:endParaRPr lang="en-US" altLang="en-US" sz="1500" dirty="0">
              <a:latin typeface="Courier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F70A1499-C476-BD4B-894A-8E8805EB7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896" y="649161"/>
            <a:ext cx="7232904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Wordcount program - Main</a:t>
            </a:r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E5111944-53A7-E944-94DA-1571CF2BC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182624"/>
            <a:ext cx="8802624" cy="5602224"/>
          </a:xfrm>
        </p:spPr>
        <p:txBody>
          <a:bodyPr>
            <a:normAutofit lnSpcReduction="10000"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public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WordCount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{ </a:t>
            </a:r>
            <a:br>
              <a:rPr lang="en-IN" sz="1600" dirty="0">
                <a:latin typeface="Courier" pitchFamily="2" charset="0"/>
                <a:ea typeface="ＭＳ Ｐゴシック" charset="0"/>
              </a:rPr>
            </a:b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public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static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void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main(String[]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args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) </a:t>
            </a: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throws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Exception {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Configuration conf = </a:t>
            </a: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new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Configuration();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Job job =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Job.getInstance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conf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, "word count");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 err="1">
                <a:latin typeface="Courier" pitchFamily="2" charset="0"/>
                <a:ea typeface="ＭＳ Ｐゴシック" charset="0"/>
              </a:rPr>
              <a:t>job.setJarByClass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WordCount.class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 err="1">
                <a:latin typeface="Courier" pitchFamily="2" charset="0"/>
                <a:ea typeface="ＭＳ Ｐゴシック" charset="0"/>
              </a:rPr>
              <a:t>job.setMapperClass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TokenizerMapper.class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);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 err="1">
                <a:latin typeface="Courier" pitchFamily="2" charset="0"/>
                <a:ea typeface="ＭＳ Ｐゴシック" charset="0"/>
              </a:rPr>
              <a:t>job.setCombinerClass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IntSumReducer.class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 err="1">
                <a:latin typeface="Courier" pitchFamily="2" charset="0"/>
                <a:ea typeface="ＭＳ Ｐゴシック" charset="0"/>
              </a:rPr>
              <a:t>job.setReducerClass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IntSumReducer.class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 err="1">
                <a:latin typeface="Courier" pitchFamily="2" charset="0"/>
                <a:ea typeface="ＭＳ Ｐゴシック" charset="0"/>
              </a:rPr>
              <a:t>job.setOutputKeyClass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Text.class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 err="1">
                <a:latin typeface="Courier" pitchFamily="2" charset="0"/>
                <a:ea typeface="ＭＳ Ｐゴシック" charset="0"/>
              </a:rPr>
              <a:t>job.setOutputValueClass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IntWritable.class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 err="1">
                <a:latin typeface="Courier" pitchFamily="2" charset="0"/>
                <a:ea typeface="ＭＳ Ｐゴシック" charset="0"/>
              </a:rPr>
              <a:t>FileInputFormat.addInputPath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(job, new Path(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args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[0]));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 err="1">
                <a:latin typeface="Courier" pitchFamily="2" charset="0"/>
                <a:ea typeface="ＭＳ Ｐゴシック" charset="0"/>
              </a:rPr>
              <a:t>FileOutputFormat.setOutputPath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(job, new Path(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args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[1]));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 err="1">
                <a:latin typeface="Courier" pitchFamily="2" charset="0"/>
                <a:ea typeface="ＭＳ Ｐゴシック" charset="0"/>
              </a:rPr>
              <a:t>System.exit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job.waitForCompletion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(true) ? 0 : 1);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} }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348176E4-A829-6849-90B0-A5AF07296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364681"/>
            <a:ext cx="7626096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Wordcount program - Mapper</a:t>
            </a:r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83F4831D-8915-C54D-901C-B23B69F38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648" y="1328928"/>
            <a:ext cx="8790432" cy="4754880"/>
          </a:xfrm>
        </p:spPr>
        <p:txBody>
          <a:bodyPr>
            <a:normAutofit fontScale="92500" lnSpcReduction="20000"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public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static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TokenizerMapper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extends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Mapper&lt;Object, Text, Text,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IntWritable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&gt;{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private final static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IntWritable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one = </a:t>
            </a: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new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IntWritable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(1);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private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Text word = </a:t>
            </a: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new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Text();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IN" sz="1600" dirty="0">
              <a:latin typeface="Courier" pitchFamily="2" charset="0"/>
              <a:ea typeface="ＭＳ Ｐゴシック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public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void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map(Object key, Text value, Context context )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throws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IOException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,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InterruptedException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{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	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StringTokenizer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itr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= new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StringTokenizer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value.toString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());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	</a:t>
            </a:r>
            <a:r>
              <a:rPr lang="en-IN" sz="16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while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(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itr.hasMoreTokens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()) {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		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word.set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itr.nextToken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());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context.write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(word, one);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	}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}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}</a:t>
            </a:r>
            <a:b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</a:br>
            <a:endParaRPr lang="en-US" altLang="en-US" sz="1500" dirty="0">
              <a:latin typeface="Courier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E05557CB-6946-A042-8C1B-879486928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533273"/>
            <a:ext cx="7565136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Wordcount program - Reducer</a:t>
            </a:r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CAF12E07-40AA-A547-BAE4-4D845B1C3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" y="1304544"/>
            <a:ext cx="8900160" cy="4754880"/>
          </a:xfrm>
        </p:spPr>
        <p:txBody>
          <a:bodyPr>
            <a:normAutofit fontScale="85000" lnSpcReduction="20000"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8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public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8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static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8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class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IntSumReducer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8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extends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8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Reducer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&lt;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Text,IntWritable,Text,IntWritable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&gt; {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8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private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IntWritable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result = </a:t>
            </a:r>
            <a:r>
              <a:rPr lang="en-IN" sz="18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new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IntWritable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IN" sz="1600" dirty="0">
              <a:latin typeface="Courier" pitchFamily="2" charset="0"/>
              <a:ea typeface="ＭＳ Ｐゴシック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8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public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8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void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8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reduce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(Text key,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Iterable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&lt;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IntWritable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&gt; values, Context context )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8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throws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IOException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,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InterruptedException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{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	</a:t>
            </a:r>
            <a:r>
              <a:rPr lang="en-IN" sz="1800" dirty="0" err="1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int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sum = 0;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	</a:t>
            </a:r>
            <a:r>
              <a:rPr lang="en-IN" sz="1800" dirty="0">
                <a:solidFill>
                  <a:srgbClr val="0070C0"/>
                </a:solidFill>
                <a:latin typeface="Courier" pitchFamily="2" charset="0"/>
                <a:ea typeface="ＭＳ Ｐゴシック" panose="020B0600070205080204" pitchFamily="34" charset="-128"/>
              </a:rPr>
              <a:t>for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(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IntWritable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val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 : values) {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		sum += 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val.get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	}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	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result.set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(sum);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	</a:t>
            </a:r>
            <a:r>
              <a:rPr lang="en-IN" sz="1600" dirty="0" err="1">
                <a:latin typeface="Courier" pitchFamily="2" charset="0"/>
                <a:ea typeface="ＭＳ Ｐゴシック" charset="0"/>
              </a:rPr>
              <a:t>context.write</a:t>
            </a:r>
            <a:r>
              <a:rPr lang="en-IN" sz="1600" dirty="0">
                <a:latin typeface="Courier" pitchFamily="2" charset="0"/>
                <a:ea typeface="ＭＳ Ｐゴシック" charset="0"/>
              </a:rPr>
              <a:t>(key, result);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}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IN" sz="1600" dirty="0">
                <a:latin typeface="Courier" pitchFamily="2" charset="0"/>
                <a:ea typeface="ＭＳ Ｐゴシック" charset="0"/>
              </a:rPr>
              <a:t>}</a:t>
            </a:r>
            <a:r>
              <a:rPr lang="en-US" altLang="en-US" sz="1500" dirty="0">
                <a:latin typeface="Courier" pitchFamily="2" charset="0"/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96F49268-E58B-394E-98F3-6BFCEFE45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4336" y="620713"/>
            <a:ext cx="7333488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Wordcount program - running</a:t>
            </a:r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A27966FF-7A96-8D41-B755-8C1BDD873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3940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IN" altLang="en-US" sz="1600">
                <a:latin typeface="Courier" pitchFamily="2" charset="0"/>
              </a:rPr>
              <a:t>export JAVA_HOME=[ Java home directory ]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N" altLang="en-US" sz="1600">
              <a:latin typeface="Courier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IN" altLang="en-US" sz="1600">
                <a:latin typeface="Courier" pitchFamily="2" charset="0"/>
              </a:rPr>
              <a:t>bin/hadoop com.sun.tools.javac.Main WordCount.java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N" altLang="en-US" sz="1600">
              <a:latin typeface="Courier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IN" altLang="en-US" sz="1600">
                <a:latin typeface="Courier" pitchFamily="2" charset="0"/>
              </a:rPr>
              <a:t>jar cf wc.jar WordCount*.class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N" altLang="en-US" sz="1600">
              <a:latin typeface="Courier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500">
                <a:latin typeface="Courier" pitchFamily="2" charset="0"/>
              </a:rPr>
              <a:t>bin/hadoop jar wc.jar WordCount [Input path] [Output path]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797E988A-031F-3344-95F4-9C0C05033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103313"/>
            <a:ext cx="5657850" cy="954087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Hadoop(v2)</a:t>
            </a:r>
            <a:b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</a:b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 MR job</a:t>
            </a:r>
          </a:p>
        </p:txBody>
      </p:sp>
      <p:pic>
        <p:nvPicPr>
          <p:cNvPr id="70659" name="Content Placeholder 3">
            <a:extLst>
              <a:ext uri="{FF2B5EF4-FFF2-40B4-BE49-F238E27FC236}">
                <a16:creationId xmlns:a16="http://schemas.microsoft.com/office/drawing/2014/main" id="{87F4E162-16B7-6B44-A130-62FAD77965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9" t="7890" r="23491" b="3748"/>
          <a:stretch>
            <a:fillRect/>
          </a:stretch>
        </p:blipFill>
        <p:spPr>
          <a:xfrm>
            <a:off x="2359025" y="292100"/>
            <a:ext cx="6248400" cy="5508625"/>
          </a:xfrm>
        </p:spPr>
      </p:pic>
      <p:sp>
        <p:nvSpPr>
          <p:cNvPr id="70660" name="TextBox 4">
            <a:extLst>
              <a:ext uri="{FF2B5EF4-FFF2-40B4-BE49-F238E27FC236}">
                <a16:creationId xmlns:a16="http://schemas.microsoft.com/office/drawing/2014/main" id="{EB114447-45D3-E543-B328-09E2AE318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5375" y="6032500"/>
            <a:ext cx="19478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/>
              <a:t>Source: Hadoop: The Definitive Guide</a:t>
            </a:r>
          </a:p>
        </p:txBody>
      </p:sp>
    </p:spTree>
    <p:extLst>
      <p:ext uri="{BB962C8B-B14F-4D97-AF65-F5344CB8AC3E}">
        <p14:creationId xmlns:p14="http://schemas.microsoft.com/office/powerpoint/2010/main" val="15565890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C6D37-3A52-7F41-8AFC-938BF42A7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98793"/>
            <a:ext cx="7321296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Wordcount in python</a:t>
            </a:r>
          </a:p>
        </p:txBody>
      </p:sp>
      <p:sp>
        <p:nvSpPr>
          <p:cNvPr id="66563" name="Content Placeholder 2">
            <a:extLst>
              <a:ext uri="{FF2B5EF4-FFF2-40B4-BE49-F238E27FC236}">
                <a16:creationId xmlns:a16="http://schemas.microsoft.com/office/drawing/2014/main" id="{F297BCDC-B6BE-0346-AF55-A98AFF94E7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88" y="1325563"/>
            <a:ext cx="8229600" cy="16287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/>
              <a:t>Mapper.py</a:t>
            </a:r>
          </a:p>
        </p:txBody>
      </p:sp>
      <p:pic>
        <p:nvPicPr>
          <p:cNvPr id="66564" name="Picture 2">
            <a:extLst>
              <a:ext uri="{FF2B5EF4-FFF2-40B4-BE49-F238E27FC236}">
                <a16:creationId xmlns:a16="http://schemas.microsoft.com/office/drawing/2014/main" id="{14912A5B-B009-FC4A-9557-0B6A417CF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900238"/>
            <a:ext cx="8189913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7FA40-0A7A-5548-AD57-252B55901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583" y="273368"/>
            <a:ext cx="7313041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Wordcount in python	</a:t>
            </a:r>
          </a:p>
        </p:txBody>
      </p:sp>
      <p:pic>
        <p:nvPicPr>
          <p:cNvPr id="67587" name="Picture 2">
            <a:extLst>
              <a:ext uri="{FF2B5EF4-FFF2-40B4-BE49-F238E27FC236}">
                <a16:creationId xmlns:a16="http://schemas.microsoft.com/office/drawing/2014/main" id="{39D9F487-9795-3649-8651-25526371D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910082"/>
            <a:ext cx="7091363" cy="577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Content Placeholder 2">
            <a:extLst>
              <a:ext uri="{FF2B5EF4-FFF2-40B4-BE49-F238E27FC236}">
                <a16:creationId xmlns:a16="http://schemas.microsoft.com/office/drawing/2014/main" id="{EE246FAE-2C81-344E-A718-323BBFCB4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152650"/>
            <a:ext cx="2000250" cy="742950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2000" dirty="0" err="1">
                <a:ea typeface="ＭＳ Ｐゴシック" charset="0"/>
              </a:rPr>
              <a:t>Reducer.py</a:t>
            </a:r>
            <a:endParaRPr lang="en-US" altLang="en-US" sz="2000" dirty="0">
              <a:ea typeface="ＭＳ Ｐゴシック" charset="0"/>
            </a:endParaRPr>
          </a:p>
          <a:p>
            <a:pPr>
              <a:defRPr/>
            </a:pPr>
            <a:endParaRPr lang="en-US" altLang="en-US" sz="2000" dirty="0">
              <a:ea typeface="ＭＳ Ｐゴシック" charset="0"/>
            </a:endParaRP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2AFDB-4B09-9E42-8402-07FD8BFB0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8336"/>
            <a:ext cx="7025640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Execution code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0C853F71-C26C-5743-8DBD-7140306298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6032" y="1146048"/>
            <a:ext cx="8631936" cy="4669536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600" dirty="0">
                <a:latin typeface="Courier" pitchFamily="2" charset="0"/>
                <a:ea typeface="ＭＳ Ｐゴシック" charset="0"/>
              </a:rPr>
              <a:t>bin/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hadoop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dfs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-ls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sz="1600" dirty="0">
              <a:latin typeface="Courier" pitchFamily="2" charset="0"/>
              <a:ea typeface="ＭＳ Ｐゴシック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600" dirty="0">
                <a:latin typeface="Courier" pitchFamily="2" charset="0"/>
                <a:ea typeface="ＭＳ Ｐゴシック" charset="0"/>
              </a:rPr>
              <a:t>bin/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hadoop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dfs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–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copyFromLocal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example example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sz="1600" dirty="0">
              <a:latin typeface="Courier" pitchFamily="2" charset="0"/>
              <a:ea typeface="ＭＳ Ｐゴシック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600" dirty="0">
                <a:latin typeface="Courier" pitchFamily="2" charset="0"/>
                <a:ea typeface="ＭＳ Ｐゴシック" charset="0"/>
              </a:rPr>
              <a:t>bin/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hadoop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jar 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contrib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/streaming/hadoop-0.19.2-streaming.jar -file wordcount-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py.example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/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mapper.py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-mapper wordcount-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py.example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/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mapper.py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-file wordcount-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py.example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/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reducer.py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-reducer wordcount-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py.example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/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reducer.py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-input example -output java-output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sz="1600" dirty="0">
              <a:latin typeface="Courier" pitchFamily="2" charset="0"/>
              <a:ea typeface="ＭＳ Ｐゴシック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600" dirty="0">
                <a:latin typeface="Courier" pitchFamily="2" charset="0"/>
                <a:ea typeface="ＭＳ Ｐゴシック" charset="0"/>
              </a:rPr>
              <a:t>bin/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hadoop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dfs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-cat java-output/part-00000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sz="1600" dirty="0">
              <a:latin typeface="Courier" pitchFamily="2" charset="0"/>
              <a:ea typeface="ＭＳ Ｐゴシック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en-US" sz="1600" dirty="0">
                <a:latin typeface="Courier" pitchFamily="2" charset="0"/>
                <a:ea typeface="ＭＳ Ｐゴシック" charset="0"/>
              </a:rPr>
              <a:t>bin/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hadoop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dfs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-</a:t>
            </a:r>
            <a:r>
              <a:rPr lang="en-US" altLang="en-US" sz="1600" dirty="0" err="1">
                <a:latin typeface="Courier" pitchFamily="2" charset="0"/>
                <a:ea typeface="ＭＳ Ｐゴシック" charset="0"/>
              </a:rPr>
              <a:t>copyToLocal</a:t>
            </a:r>
            <a:r>
              <a:rPr lang="en-US" altLang="en-US" sz="1600" dirty="0">
                <a:latin typeface="Courier" pitchFamily="2" charset="0"/>
                <a:ea typeface="ＭＳ Ｐゴシック" charset="0"/>
              </a:rPr>
              <a:t> java-output/part-00000 java-output-local</a:t>
            </a:r>
          </a:p>
          <a:p>
            <a:pPr>
              <a:defRPr/>
            </a:pPr>
            <a:endParaRPr lang="en-US" altLang="en-US" sz="1400" dirty="0">
              <a:latin typeface="Courier" pitchFamily="2" charset="0"/>
              <a:ea typeface="ＭＳ Ｐゴシック" charset="0"/>
            </a:endParaRP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797E988A-031F-3344-95F4-9C0C05033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103313"/>
            <a:ext cx="5657850" cy="954087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Hadoop(v2)</a:t>
            </a:r>
            <a:b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</a:b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 MR job</a:t>
            </a:r>
          </a:p>
        </p:txBody>
      </p:sp>
      <p:pic>
        <p:nvPicPr>
          <p:cNvPr id="70659" name="Content Placeholder 3">
            <a:extLst>
              <a:ext uri="{FF2B5EF4-FFF2-40B4-BE49-F238E27FC236}">
                <a16:creationId xmlns:a16="http://schemas.microsoft.com/office/drawing/2014/main" id="{87F4E162-16B7-6B44-A130-62FAD77965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9" t="7890" r="23491" b="3748"/>
          <a:stretch>
            <a:fillRect/>
          </a:stretch>
        </p:blipFill>
        <p:spPr>
          <a:xfrm>
            <a:off x="2554097" y="328676"/>
            <a:ext cx="6248400" cy="5508625"/>
          </a:xfrm>
        </p:spPr>
      </p:pic>
      <p:sp>
        <p:nvSpPr>
          <p:cNvPr id="70660" name="TextBox 4">
            <a:extLst>
              <a:ext uri="{FF2B5EF4-FFF2-40B4-BE49-F238E27FC236}">
                <a16:creationId xmlns:a16="http://schemas.microsoft.com/office/drawing/2014/main" id="{EB114447-45D3-E543-B328-09E2AE318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735" y="5874004"/>
            <a:ext cx="19478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Source: Hadoop: The Definitive Guide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9A100-AE6B-6C44-92F6-255D30293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523304"/>
            <a:ext cx="7376160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Map Reduce Data Flow</a:t>
            </a:r>
          </a:p>
        </p:txBody>
      </p:sp>
      <p:pic>
        <p:nvPicPr>
          <p:cNvPr id="71683" name="Picture 2">
            <a:extLst>
              <a:ext uri="{FF2B5EF4-FFF2-40B4-BE49-F238E27FC236}">
                <a16:creationId xmlns:a16="http://schemas.microsoft.com/office/drawing/2014/main" id="{09D15807-706F-F84E-AD4F-5A63709DC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41" t="15315" r="2708" b="5406"/>
          <a:stretch>
            <a:fillRect/>
          </a:stretch>
        </p:blipFill>
        <p:spPr bwMode="auto">
          <a:xfrm>
            <a:off x="914400" y="1395984"/>
            <a:ext cx="3657600" cy="392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>
            <a:extLst>
              <a:ext uri="{FF2B5EF4-FFF2-40B4-BE49-F238E27FC236}">
                <a16:creationId xmlns:a16="http://schemas.microsoft.com/office/drawing/2014/main" id="{A5A111F6-E6A5-3E45-8B5E-10AED26B1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3625"/>
            <a:ext cx="8229600" cy="85725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72707" name="Content Placeholder 2">
            <a:extLst>
              <a:ext uri="{FF2B5EF4-FFF2-40B4-BE49-F238E27FC236}">
                <a16:creationId xmlns:a16="http://schemas.microsoft.com/office/drawing/2014/main" id="{BE7E15D9-012D-FA43-A07C-FE89D391EF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8229600" cy="1628775"/>
          </a:xfrm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72708" name="Text Placeholder 3">
            <a:extLst>
              <a:ext uri="{FF2B5EF4-FFF2-40B4-BE49-F238E27FC236}">
                <a16:creationId xmlns:a16="http://schemas.microsoft.com/office/drawing/2014/main" id="{89B58050-98E9-5D49-A80F-B148618D9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3800475"/>
            <a:ext cx="8229600" cy="1628775"/>
          </a:xfrm>
        </p:spPr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72709" name="Picture 2">
            <a:extLst>
              <a:ext uri="{FF2B5EF4-FFF2-40B4-BE49-F238E27FC236}">
                <a16:creationId xmlns:a16="http://schemas.microsoft.com/office/drawing/2014/main" id="{87C6E729-50BE-0D49-92CB-22AB66733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028700"/>
            <a:ext cx="6532563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77C9B28B-E1CF-7544-9A0E-40D53B5C8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107" y="423863"/>
            <a:ext cx="5657850" cy="522287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Hadoop MR Data Flow</a:t>
            </a:r>
          </a:p>
        </p:txBody>
      </p:sp>
      <p:pic>
        <p:nvPicPr>
          <p:cNvPr id="73731" name="Content Placeholder 3">
            <a:extLst>
              <a:ext uri="{FF2B5EF4-FFF2-40B4-BE49-F238E27FC236}">
                <a16:creationId xmlns:a16="http://schemas.microsoft.com/office/drawing/2014/main" id="{6AD1A509-DEF5-5A40-A535-751608AC47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20377" r="10532" b="17834"/>
          <a:stretch>
            <a:fillRect/>
          </a:stretch>
        </p:blipFill>
        <p:spPr>
          <a:xfrm>
            <a:off x="536575" y="1179513"/>
            <a:ext cx="7566025" cy="4171950"/>
          </a:xfrm>
        </p:spPr>
      </p:pic>
      <p:sp>
        <p:nvSpPr>
          <p:cNvPr id="73732" name="TextBox 4">
            <a:extLst>
              <a:ext uri="{FF2B5EF4-FFF2-40B4-BE49-F238E27FC236}">
                <a16:creationId xmlns:a16="http://schemas.microsoft.com/office/drawing/2014/main" id="{8EC11319-A3B7-414D-8953-9EA99DBB6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1513" y="5873750"/>
            <a:ext cx="19478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/>
              <a:t>Source: Hadoop: The Definitive Guide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E0FE9D01-35DE-FA4A-9529-71C29EA8E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4" y="644525"/>
            <a:ext cx="7413625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Shuffle and sort</a:t>
            </a:r>
          </a:p>
        </p:txBody>
      </p:sp>
      <p:pic>
        <p:nvPicPr>
          <p:cNvPr id="74755" name="Content Placeholder 3">
            <a:extLst>
              <a:ext uri="{FF2B5EF4-FFF2-40B4-BE49-F238E27FC236}">
                <a16:creationId xmlns:a16="http://schemas.microsoft.com/office/drawing/2014/main" id="{E4C7B10C-D8AC-F945-BE58-5B1B58266C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1" t="30301" r="10712" b="14954"/>
          <a:stretch>
            <a:fillRect/>
          </a:stretch>
        </p:blipFill>
        <p:spPr>
          <a:xfrm>
            <a:off x="789559" y="1600200"/>
            <a:ext cx="7413625" cy="3581400"/>
          </a:xfrm>
        </p:spPr>
      </p:pic>
      <p:sp>
        <p:nvSpPr>
          <p:cNvPr id="74756" name="TextBox 4">
            <a:extLst>
              <a:ext uri="{FF2B5EF4-FFF2-40B4-BE49-F238E27FC236}">
                <a16:creationId xmlns:a16="http://schemas.microsoft.com/office/drawing/2014/main" id="{0046B945-3AAE-524A-84E5-9405451BA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1513" y="5437188"/>
            <a:ext cx="19478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/>
              <a:t>Source: Hadoop: The Definitive Guide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25BD67DA-716E-B24B-B1B1-FE966D9E3D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8239" y="661988"/>
            <a:ext cx="7298373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Data Flow</a:t>
            </a:r>
          </a:p>
        </p:txBody>
      </p:sp>
      <p:pic>
        <p:nvPicPr>
          <p:cNvPr id="75779" name="Rectangle 3">
            <a:extLst>
              <a:ext uri="{FF2B5EF4-FFF2-40B4-BE49-F238E27FC236}">
                <a16:creationId xmlns:a16="http://schemas.microsoft.com/office/drawing/2014/main" id="{F48FF998-4ABC-E94A-8EAA-ABDDB29966A9}"/>
              </a:ext>
            </a:extLst>
          </p:cNvPr>
          <p:cNvPicPr>
            <a:picLocks noGrp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25" y="1714500"/>
            <a:ext cx="8343900" cy="3543300"/>
          </a:xfrm>
        </p:spPr>
      </p:pic>
      <p:sp>
        <p:nvSpPr>
          <p:cNvPr id="75780" name="Slide Number Placeholder 3">
            <a:extLst>
              <a:ext uri="{FF2B5EF4-FFF2-40B4-BE49-F238E27FC236}">
                <a16:creationId xmlns:a16="http://schemas.microsoft.com/office/drawing/2014/main" id="{37AD5E85-0164-9746-95AC-6E7CFE6BA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spcBef>
                  <a:spcPct val="0"/>
                </a:spcBef>
                <a:buFontTx/>
                <a:buNone/>
                <a:defRPr/>
              </a:pPr>
              <a:t>55</a:t>
            </a:fld>
            <a:endParaRPr lang="en-US" altLang="en-US" sz="9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14DEA2D6-FBD2-AD48-A369-7C13FFE66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237425"/>
            <a:ext cx="5657850" cy="954087"/>
          </a:xfrm>
        </p:spPr>
        <p:txBody>
          <a:bodyPr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Hadoop(v2)</a:t>
            </a:r>
            <a:b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</a:b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 MR job</a:t>
            </a:r>
          </a:p>
        </p:txBody>
      </p:sp>
      <p:pic>
        <p:nvPicPr>
          <p:cNvPr id="76803" name="Content Placeholder 3">
            <a:extLst>
              <a:ext uri="{FF2B5EF4-FFF2-40B4-BE49-F238E27FC236}">
                <a16:creationId xmlns:a16="http://schemas.microsoft.com/office/drawing/2014/main" id="{CD34C32D-EAA0-8B4B-990E-4683B06C60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9" t="7890" r="23491" b="3748"/>
          <a:stretch>
            <a:fillRect/>
          </a:stretch>
        </p:blipFill>
        <p:spPr>
          <a:xfrm>
            <a:off x="2480528" y="145991"/>
            <a:ext cx="6568045" cy="5791069"/>
          </a:xfrm>
        </p:spPr>
      </p:pic>
      <p:sp>
        <p:nvSpPr>
          <p:cNvPr id="76804" name="TextBox 4">
            <a:extLst>
              <a:ext uri="{FF2B5EF4-FFF2-40B4-BE49-F238E27FC236}">
                <a16:creationId xmlns:a16="http://schemas.microsoft.com/office/drawing/2014/main" id="{04631076-4EFB-BD4A-9296-E4A92A3FF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6001" y="5912676"/>
            <a:ext cx="19478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/>
              <a:t>Source: Hadoop: The Definitive Guide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D7290F82-25F0-C545-B042-4C442551C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48" y="660654"/>
            <a:ext cx="7358190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Fault tolerance</a:t>
            </a:r>
          </a:p>
        </p:txBody>
      </p:sp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00556818-875F-EF42-AB38-91C1656EF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63725"/>
            <a:ext cx="8229600" cy="339407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Comes from scalability and cost effectiveness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HDFS: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sz="2000" dirty="0">
                <a:ea typeface="ＭＳ Ｐゴシック" panose="020B0600070205080204" pitchFamily="34" charset="-128"/>
              </a:rPr>
              <a:t>Replication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Map Reduce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sz="2000" dirty="0">
                <a:ea typeface="ＭＳ Ｐゴシック" panose="020B0600070205080204" pitchFamily="34" charset="-128"/>
              </a:rPr>
              <a:t>Restarting failed tasks: map and reduce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sz="2000" dirty="0">
                <a:ea typeface="ＭＳ Ｐゴシック" panose="020B0600070205080204" pitchFamily="34" charset="-128"/>
              </a:rPr>
              <a:t>Writing map output to FS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sz="2000" dirty="0">
                <a:ea typeface="ＭＳ Ｐゴシック" panose="020B0600070205080204" pitchFamily="34" charset="-128"/>
              </a:rPr>
              <a:t>Minimizes re-computation</a:t>
            </a:r>
          </a:p>
          <a:p>
            <a:pPr>
              <a:buFont typeface="Wingdings" pitchFamily="2" charset="2"/>
              <a:buChar char="q"/>
              <a:defRPr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A5680835-6ECF-7246-9E88-69B91BF6F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5088" y="644398"/>
            <a:ext cx="7415530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Coordination: Master</a:t>
            </a:r>
          </a:p>
        </p:txBody>
      </p:sp>
      <p:pic>
        <p:nvPicPr>
          <p:cNvPr id="78851" name="Rectangle 3">
            <a:extLst>
              <a:ext uri="{FF2B5EF4-FFF2-40B4-BE49-F238E27FC236}">
                <a16:creationId xmlns:a16="http://schemas.microsoft.com/office/drawing/2014/main" id="{89E32528-423E-1E4A-A663-064612B1F1F1}"/>
              </a:ext>
            </a:extLst>
          </p:cNvPr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25" y="1581150"/>
            <a:ext cx="8334375" cy="3486150"/>
          </a:xfrm>
        </p:spPr>
      </p:pic>
      <p:sp>
        <p:nvSpPr>
          <p:cNvPr id="78852" name="Slide Number Placeholder 3">
            <a:extLst>
              <a:ext uri="{FF2B5EF4-FFF2-40B4-BE49-F238E27FC236}">
                <a16:creationId xmlns:a16="http://schemas.microsoft.com/office/drawing/2014/main" id="{59BE2CC3-56A4-214C-84D7-3ADEF54D6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spcBef>
                  <a:spcPct val="0"/>
                </a:spcBef>
                <a:buFontTx/>
                <a:buNone/>
                <a:defRPr/>
              </a:pPr>
              <a:t>58</a:t>
            </a:fld>
            <a:endParaRPr lang="en-US" altLang="en-US" sz="9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>
            <a:extLst>
              <a:ext uri="{FF2B5EF4-FFF2-40B4-BE49-F238E27FC236}">
                <a16:creationId xmlns:a16="http://schemas.microsoft.com/office/drawing/2014/main" id="{C8427479-94DF-6148-8D4C-B44D0CF50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2352" y="613220"/>
            <a:ext cx="7362698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Failures</a:t>
            </a:r>
          </a:p>
        </p:txBody>
      </p:sp>
      <p:sp>
        <p:nvSpPr>
          <p:cNvPr id="79875" name="Content Placeholder 2">
            <a:extLst>
              <a:ext uri="{FF2B5EF4-FFF2-40B4-BE49-F238E27FC236}">
                <a16:creationId xmlns:a16="http://schemas.microsoft.com/office/drawing/2014/main" id="{0505707D-5C8E-5B41-BE2E-355A62F80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339407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altLang="en-US" sz="2100"/>
              <a:t>Task failure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sz="1800"/>
              <a:t>Task has failed </a:t>
            </a:r>
            <a:r>
              <a:rPr lang="mr-IN" altLang="en-US" sz="1800">
                <a:latin typeface="Mangal" panose="02040503050203030202" pitchFamily="18" charset="0"/>
              </a:rPr>
              <a:t>–</a:t>
            </a:r>
            <a:r>
              <a:rPr lang="en-US" altLang="en-US" sz="1800"/>
              <a:t> report error to node manager, appmaster, client.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sz="1800"/>
              <a:t>Task not responsive, JVM failure </a:t>
            </a:r>
            <a:r>
              <a:rPr lang="mr-IN" altLang="en-US" sz="1800">
                <a:latin typeface="Mangal" panose="02040503050203030202" pitchFamily="18" charset="0"/>
              </a:rPr>
              <a:t>–</a:t>
            </a:r>
            <a:r>
              <a:rPr lang="en-US" altLang="en-US" sz="1800"/>
              <a:t> Node manager restarts tasks.</a:t>
            </a:r>
            <a:br>
              <a:rPr lang="en-US" altLang="en-US" sz="1800"/>
            </a:br>
            <a:endParaRPr lang="en-US" altLang="en-US" sz="1800"/>
          </a:p>
          <a:p>
            <a:pPr>
              <a:buFont typeface="Wingdings" pitchFamily="2" charset="2"/>
              <a:buChar char="q"/>
            </a:pPr>
            <a:r>
              <a:rPr lang="en-US" altLang="en-US" sz="2100"/>
              <a:t>Application Master failure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sz="1800"/>
              <a:t>Application master sends heartbeats to resource manager.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sz="1800"/>
              <a:t>If not received, the resource manager retrieves job history of the run tasks.</a:t>
            </a:r>
            <a:br>
              <a:rPr lang="en-US" altLang="en-US" sz="1800"/>
            </a:br>
            <a:endParaRPr lang="en-US" altLang="en-US" sz="1800"/>
          </a:p>
          <a:p>
            <a:pPr>
              <a:buFont typeface="Wingdings" pitchFamily="2" charset="2"/>
              <a:buChar char="q"/>
            </a:pPr>
            <a:r>
              <a:rPr lang="en-US" altLang="en-US" sz="2100"/>
              <a:t>Node manager failure</a:t>
            </a:r>
          </a:p>
          <a:p>
            <a:pPr lvl="1">
              <a:buFont typeface="Wingdings" pitchFamily="2" charset="2"/>
              <a:buChar char="q"/>
            </a:pPr>
            <a:endParaRPr lang="en-US" altLang="en-US" sz="1800"/>
          </a:p>
          <a:p>
            <a:endParaRPr lang="en-US" altLang="en-US" sz="21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1CC0B4CA-4FF6-3A4A-ACCE-EB9CE3DBBD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199" y="667322"/>
            <a:ext cx="7368159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Dealing with Failures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417E67AF-58C3-DD43-8C03-3461FF823C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23672" y="1478280"/>
            <a:ext cx="8358758" cy="4349496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100" b="1" dirty="0">
                <a:solidFill>
                  <a:schemeClr val="accent3"/>
                </a:solidFill>
                <a:ea typeface="ＭＳ Ｐゴシック" charset="0"/>
              </a:rPr>
              <a:t>Map worker failure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1800" dirty="0">
                <a:ea typeface="ＭＳ Ｐゴシック" charset="0"/>
              </a:rPr>
              <a:t>Map tasks completed or in-progress at </a:t>
            </a:r>
            <a:br>
              <a:rPr lang="en-US" sz="1800" dirty="0">
                <a:ea typeface="ＭＳ Ｐゴシック" charset="0"/>
              </a:rPr>
            </a:br>
            <a:r>
              <a:rPr lang="en-US" sz="1800" dirty="0">
                <a:ea typeface="ＭＳ Ｐゴシック" charset="0"/>
              </a:rPr>
              <a:t>worker are reset to idle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1800" dirty="0">
                <a:ea typeface="ＭＳ Ｐゴシック" charset="0"/>
              </a:rPr>
              <a:t>Reduce workers are notified when task is rescheduled on another worker</a:t>
            </a:r>
            <a:br>
              <a:rPr lang="en-US" sz="1800" dirty="0">
                <a:ea typeface="ＭＳ Ｐゴシック" charset="0"/>
              </a:rPr>
            </a:br>
            <a:endParaRPr lang="en-US" sz="1800" dirty="0">
              <a:ea typeface="ＭＳ Ｐゴシック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n-US" sz="2100" b="1" dirty="0">
                <a:solidFill>
                  <a:schemeClr val="accent3"/>
                </a:solidFill>
                <a:ea typeface="ＭＳ Ｐゴシック" charset="0"/>
              </a:rPr>
              <a:t>Reduce worker failure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1800" dirty="0">
                <a:ea typeface="ＭＳ Ｐゴシック" charset="0"/>
              </a:rPr>
              <a:t>Only in-progress tasks are reset to idle 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1800" dirty="0">
                <a:ea typeface="ＭＳ Ｐゴシック" charset="0"/>
              </a:rPr>
              <a:t>Reduce task is restarted</a:t>
            </a:r>
            <a:br>
              <a:rPr lang="en-US" sz="1800" dirty="0">
                <a:ea typeface="ＭＳ Ｐゴシック" charset="0"/>
              </a:rPr>
            </a:br>
            <a:endParaRPr lang="en-US" sz="1800" dirty="0">
              <a:ea typeface="ＭＳ Ｐゴシック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n-US" sz="2100" b="1" dirty="0">
                <a:solidFill>
                  <a:schemeClr val="accent3"/>
                </a:solidFill>
                <a:ea typeface="ＭＳ Ｐゴシック" charset="0"/>
              </a:rPr>
              <a:t>Master failure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1800" dirty="0" err="1">
                <a:ea typeface="ＭＳ Ｐゴシック" charset="0"/>
              </a:rPr>
              <a:t>MapReduce</a:t>
            </a:r>
            <a:r>
              <a:rPr lang="en-US" sz="1800" dirty="0">
                <a:ea typeface="ＭＳ Ｐゴシック" charset="0"/>
              </a:rPr>
              <a:t> task is aborted and client is notified</a:t>
            </a:r>
          </a:p>
        </p:txBody>
      </p:sp>
      <p:sp>
        <p:nvSpPr>
          <p:cNvPr id="80900" name="Slide Number Placeholder 3">
            <a:extLst>
              <a:ext uri="{FF2B5EF4-FFF2-40B4-BE49-F238E27FC236}">
                <a16:creationId xmlns:a16="http://schemas.microsoft.com/office/drawing/2014/main" id="{305AFD86-13CC-A648-9421-2A93BD572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spcBef>
                  <a:spcPct val="0"/>
                </a:spcBef>
                <a:buFontTx/>
                <a:buNone/>
                <a:defRPr/>
              </a:pPr>
              <a:t>60</a:t>
            </a:fld>
            <a:endParaRPr lang="en-US" altLang="en-US" sz="9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909D59CC-14AB-8045-B4F7-45CA4FE8AC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5087" y="546672"/>
            <a:ext cx="7253161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How many Map and Reduce jobs?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AE08B487-BD63-AF40-8CE7-8FB56540E1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43050"/>
            <a:ext cx="7048500" cy="3943350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800" i="1" dirty="0">
                <a:ea typeface="ＭＳ Ｐゴシック" charset="0"/>
              </a:rPr>
              <a:t>M</a:t>
            </a:r>
            <a:r>
              <a:rPr lang="en-US" sz="2800" dirty="0">
                <a:ea typeface="ＭＳ Ｐゴシック" charset="0"/>
              </a:rPr>
              <a:t> map tasks, </a:t>
            </a:r>
            <a:r>
              <a:rPr lang="en-US" sz="2800" i="1" dirty="0">
                <a:ea typeface="ＭＳ Ｐゴシック" charset="0"/>
              </a:rPr>
              <a:t>R</a:t>
            </a:r>
            <a:r>
              <a:rPr lang="en-US" sz="2800" dirty="0">
                <a:ea typeface="ＭＳ Ｐゴシック" charset="0"/>
              </a:rPr>
              <a:t> reduce tasks</a:t>
            </a:r>
          </a:p>
          <a:p>
            <a:pPr>
              <a:buFont typeface="Arial" charset="0"/>
              <a:buChar char="•"/>
              <a:defRPr/>
            </a:pPr>
            <a:r>
              <a:rPr lang="en-US" sz="2800" b="1" dirty="0">
                <a:solidFill>
                  <a:schemeClr val="accent3"/>
                </a:solidFill>
                <a:ea typeface="ＭＳ Ｐゴシック" charset="0"/>
              </a:rPr>
              <a:t>Rule of a thumb: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400" dirty="0">
                <a:ea typeface="ＭＳ Ｐゴシック" charset="0"/>
              </a:rPr>
              <a:t>Make </a:t>
            </a:r>
            <a:r>
              <a:rPr lang="en-US" sz="2400" i="1" dirty="0">
                <a:ea typeface="ＭＳ Ｐゴシック" charset="0"/>
              </a:rPr>
              <a:t>M</a:t>
            </a:r>
            <a:r>
              <a:rPr lang="en-US" sz="2400" dirty="0">
                <a:ea typeface="ＭＳ Ｐゴシック" charset="0"/>
              </a:rPr>
              <a:t> much larger than the number of nodes in the cluster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400" dirty="0">
                <a:ea typeface="ＭＳ Ｐゴシック" charset="0"/>
              </a:rPr>
              <a:t>One DFS chunk per map is common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400" dirty="0">
                <a:ea typeface="ＭＳ Ｐゴシック" charset="0"/>
              </a:rPr>
              <a:t>Improves dynamic load balancing and speeds up recovery from worker failures</a:t>
            </a:r>
            <a:br>
              <a:rPr lang="en-US" sz="2400" dirty="0">
                <a:ea typeface="ＭＳ Ｐゴシック" charset="0"/>
              </a:rPr>
            </a:br>
            <a:endParaRPr lang="en-US" sz="2400" dirty="0">
              <a:ea typeface="ＭＳ Ｐゴシック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n-US" sz="2800" b="1" dirty="0">
                <a:ea typeface="ＭＳ Ｐゴシック" charset="0"/>
              </a:rPr>
              <a:t>Usually </a:t>
            </a:r>
            <a:r>
              <a:rPr lang="en-US" sz="2800" b="1" i="1" dirty="0">
                <a:ea typeface="ＭＳ Ｐゴシック" charset="0"/>
              </a:rPr>
              <a:t>R</a:t>
            </a:r>
            <a:r>
              <a:rPr lang="en-US" sz="2800" b="1" dirty="0">
                <a:ea typeface="ＭＳ Ｐゴシック" charset="0"/>
              </a:rPr>
              <a:t> is smaller than </a:t>
            </a:r>
            <a:r>
              <a:rPr lang="en-US" sz="2800" b="1" i="1" dirty="0">
                <a:ea typeface="ＭＳ Ｐゴシック" charset="0"/>
              </a:rPr>
              <a:t>M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400" dirty="0">
                <a:ea typeface="ＭＳ Ｐゴシック" charset="0"/>
              </a:rPr>
              <a:t>Because output is spread across </a:t>
            </a:r>
            <a:r>
              <a:rPr lang="en-US" sz="2400" i="1" dirty="0">
                <a:ea typeface="ＭＳ Ｐゴシック" charset="0"/>
              </a:rPr>
              <a:t>R</a:t>
            </a:r>
            <a:r>
              <a:rPr lang="en-US" sz="2400" dirty="0">
                <a:ea typeface="ＭＳ Ｐゴシック" charset="0"/>
              </a:rPr>
              <a:t> files</a:t>
            </a:r>
          </a:p>
          <a:p>
            <a:pPr lvl="1">
              <a:buFont typeface="Arial" charset="0"/>
              <a:buChar char="–"/>
              <a:defRPr/>
            </a:pPr>
            <a:endParaRPr lang="en-US" sz="2400" dirty="0">
              <a:ea typeface="ＭＳ Ｐゴシック" charset="0"/>
            </a:endParaRPr>
          </a:p>
        </p:txBody>
      </p:sp>
      <p:sp>
        <p:nvSpPr>
          <p:cNvPr id="81924" name="Slide Number Placeholder 6">
            <a:extLst>
              <a:ext uri="{FF2B5EF4-FFF2-40B4-BE49-F238E27FC236}">
                <a16:creationId xmlns:a16="http://schemas.microsoft.com/office/drawing/2014/main" id="{154123EB-0017-2841-8930-096CEF8EA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spcBef>
                  <a:spcPct val="0"/>
                </a:spcBef>
                <a:buFontTx/>
                <a:buNone/>
                <a:defRPr/>
              </a:pPr>
              <a:t>61</a:t>
            </a:fld>
            <a:endParaRPr lang="en-US" altLang="en-US" sz="9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>
            <a:extLst>
              <a:ext uri="{FF2B5EF4-FFF2-40B4-BE49-F238E27FC236}">
                <a16:creationId xmlns:a16="http://schemas.microsoft.com/office/drawing/2014/main" id="{2A2C6B43-4854-DA41-B6ED-80E94FB564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8239" y="655892"/>
            <a:ext cx="6428423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Task Granularity &amp; Pipelining</a:t>
            </a:r>
          </a:p>
        </p:txBody>
      </p:sp>
      <p:sp>
        <p:nvSpPr>
          <p:cNvPr id="13321" name="Rectangle 9">
            <a:extLst>
              <a:ext uri="{FF2B5EF4-FFF2-40B4-BE49-F238E27FC236}">
                <a16:creationId xmlns:a16="http://schemas.microsoft.com/office/drawing/2014/main" id="{BDB725DF-B5C7-8943-9A08-6DE0906F6F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7391400" cy="3943350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b="1" dirty="0">
                <a:solidFill>
                  <a:schemeClr val="accent3"/>
                </a:solidFill>
                <a:ea typeface="ＭＳ Ｐゴシック" charset="0"/>
              </a:rPr>
              <a:t>Fine granularity tasks:</a:t>
            </a:r>
            <a:r>
              <a:rPr lang="en-US" dirty="0">
                <a:solidFill>
                  <a:schemeClr val="accent3"/>
                </a:solidFill>
                <a:ea typeface="ＭＳ Ｐゴシック" charset="0"/>
              </a:rPr>
              <a:t>  </a:t>
            </a:r>
            <a:r>
              <a:rPr lang="en-US" dirty="0">
                <a:ea typeface="ＭＳ Ｐゴシック" charset="0"/>
              </a:rPr>
              <a:t>map tasks &gt;&gt; machines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000" dirty="0">
                <a:ea typeface="ＭＳ Ｐゴシック" charset="0"/>
              </a:rPr>
              <a:t>Minimizes time for fault recovery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000" dirty="0">
                <a:ea typeface="ＭＳ Ｐゴシック" charset="0"/>
              </a:rPr>
              <a:t>Can do pipeline shuffling with map execution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000" dirty="0">
                <a:ea typeface="ＭＳ Ｐゴシック" charset="0"/>
              </a:rPr>
              <a:t>Better dynamic load balancing </a:t>
            </a:r>
          </a:p>
        </p:txBody>
      </p:sp>
      <p:sp>
        <p:nvSpPr>
          <p:cNvPr id="82948" name="Slide Number Placeholder 3">
            <a:extLst>
              <a:ext uri="{FF2B5EF4-FFF2-40B4-BE49-F238E27FC236}">
                <a16:creationId xmlns:a16="http://schemas.microsoft.com/office/drawing/2014/main" id="{1E53108A-F0E0-D940-B1E3-294B86661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spcBef>
                  <a:spcPct val="0"/>
                </a:spcBef>
                <a:buFontTx/>
                <a:buNone/>
                <a:defRPr/>
              </a:pPr>
              <a:t>62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82949" name="Picture 6" descr="index-auto-0009-0001">
            <a:extLst>
              <a:ext uri="{FF2B5EF4-FFF2-40B4-BE49-F238E27FC236}">
                <a16:creationId xmlns:a16="http://schemas.microsoft.com/office/drawing/2014/main" id="{8DE0BE00-3272-D242-8ABB-2A1580D96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3200400"/>
            <a:ext cx="5815012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9" name="Rectangle 7">
            <a:extLst>
              <a:ext uri="{FF2B5EF4-FFF2-40B4-BE49-F238E27FC236}">
                <a16:creationId xmlns:a16="http://schemas.microsoft.com/office/drawing/2014/main" id="{631A9DF7-DF66-6E45-95CA-9A7BE5932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450" y="1028700"/>
            <a:ext cx="6172200" cy="7429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93688" algn="l"/>
                <a:tab pos="4572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93688" algn="l"/>
                <a:tab pos="4572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93688" algn="l"/>
                <a:tab pos="4572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93688" algn="l"/>
                <a:tab pos="4572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293688" algn="l"/>
                <a:tab pos="4572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93688" algn="l"/>
                <a:tab pos="4572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93688" algn="l"/>
                <a:tab pos="4572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93688" algn="l"/>
                <a:tab pos="4572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93688" algn="l"/>
                <a:tab pos="4572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1350" b="1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F41169F8-04DE-FC45-A7BE-8A6706C3A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431" y="621602"/>
            <a:ext cx="7402005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Refinements: Backup Tasks</a:t>
            </a:r>
          </a:p>
        </p:txBody>
      </p:sp>
      <p:sp>
        <p:nvSpPr>
          <p:cNvPr id="95234" name="Content Placeholder 2">
            <a:extLst>
              <a:ext uri="{FF2B5EF4-FFF2-40B4-BE49-F238E27FC236}">
                <a16:creationId xmlns:a16="http://schemas.microsoft.com/office/drawing/2014/main" id="{B18929A7-B926-E247-8352-5EFC64606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339407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defRPr/>
            </a:pPr>
            <a:r>
              <a:rPr lang="en-US" altLang="en-US" sz="2250" b="1">
                <a:solidFill>
                  <a:srgbClr val="9BBB59"/>
                </a:solidFill>
              </a:rPr>
              <a:t>Problem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1950"/>
              <a:t>Slow workers significantly lengthen the job completion time: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1650"/>
              <a:t>Other jobs on the machine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1650"/>
              <a:t>Bad disks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1650"/>
              <a:t>Weird things</a:t>
            </a:r>
            <a:br>
              <a:rPr lang="en-US" altLang="en-US" sz="1650"/>
            </a:br>
            <a:endParaRPr lang="en-US" altLang="en-US" sz="1650"/>
          </a:p>
          <a:p>
            <a:pPr>
              <a:lnSpc>
                <a:spcPct val="80000"/>
              </a:lnSpc>
              <a:defRPr/>
            </a:pPr>
            <a:r>
              <a:rPr lang="en-US" altLang="en-US" sz="2250" b="1">
                <a:solidFill>
                  <a:schemeClr val="accent2"/>
                </a:solidFill>
              </a:rPr>
              <a:t>Solution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1950"/>
              <a:t>Near end of phase, spawn backup copies of tasks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1650"/>
              <a:t>Whichever one finishes first “wins”</a:t>
            </a:r>
            <a:br>
              <a:rPr lang="en-US" altLang="en-US" sz="1650"/>
            </a:br>
            <a:endParaRPr lang="en-US" altLang="en-US" sz="1650"/>
          </a:p>
          <a:p>
            <a:pPr>
              <a:lnSpc>
                <a:spcPct val="80000"/>
              </a:lnSpc>
              <a:defRPr/>
            </a:pPr>
            <a:r>
              <a:rPr lang="en-US" altLang="en-US" sz="2250" b="1">
                <a:solidFill>
                  <a:srgbClr val="8064A2"/>
                </a:solidFill>
              </a:rPr>
              <a:t>Effect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1950"/>
              <a:t>Dramatically shortens job completion time</a:t>
            </a:r>
          </a:p>
        </p:txBody>
      </p:sp>
      <p:sp>
        <p:nvSpPr>
          <p:cNvPr id="84996" name="Slide Number Placeholder 5">
            <a:extLst>
              <a:ext uri="{FF2B5EF4-FFF2-40B4-BE49-F238E27FC236}">
                <a16:creationId xmlns:a16="http://schemas.microsoft.com/office/drawing/2014/main" id="{2B128E5B-C57F-E64C-A113-45BC7EB9A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spcBef>
                  <a:spcPct val="0"/>
                </a:spcBef>
                <a:buFontTx/>
                <a:buNone/>
                <a:defRPr/>
              </a:pPr>
              <a:t>63</a:t>
            </a:fld>
            <a:endParaRPr lang="en-US" altLang="en-US" sz="9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>
            <a:extLst>
              <a:ext uri="{FF2B5EF4-FFF2-40B4-BE49-F238E27FC236}">
                <a16:creationId xmlns:a16="http://schemas.microsoft.com/office/drawing/2014/main" id="{2776626D-3DEE-E049-885D-A8A00D4FAF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1392" y="655384"/>
            <a:ext cx="4796346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Refinement: Combiners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8A38E08A-2DD7-8B42-8804-4906C63DA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524000"/>
            <a:ext cx="7353300" cy="4057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/>
              <a:t>Often a Map task will produce many pairs of the form </a:t>
            </a:r>
            <a:r>
              <a:rPr lang="en-US" altLang="en-US" sz="2000" i="1"/>
              <a:t>(k,v</a:t>
            </a:r>
            <a:r>
              <a:rPr lang="en-US" altLang="en-US" sz="2000" i="1" baseline="-25000"/>
              <a:t>1</a:t>
            </a:r>
            <a:r>
              <a:rPr lang="en-US" altLang="en-US" sz="2000" i="1"/>
              <a:t>), (k,v</a:t>
            </a:r>
            <a:r>
              <a:rPr lang="en-US" altLang="en-US" sz="2000" i="1" baseline="-25000"/>
              <a:t>2</a:t>
            </a:r>
            <a:r>
              <a:rPr lang="en-US" altLang="en-US" sz="2000" i="1"/>
              <a:t>), …</a:t>
            </a:r>
            <a:r>
              <a:rPr lang="en-US" altLang="en-US" sz="2000"/>
              <a:t> for the same key </a:t>
            </a:r>
            <a:r>
              <a:rPr lang="en-US" altLang="en-US" sz="2000" i="1"/>
              <a:t>k</a:t>
            </a:r>
          </a:p>
          <a:p>
            <a:pPr lvl="1">
              <a:lnSpc>
                <a:spcPct val="90000"/>
              </a:lnSpc>
            </a:pPr>
            <a:r>
              <a:rPr lang="en-US" altLang="en-US" sz="1800"/>
              <a:t>E.g., popular words in the word count example</a:t>
            </a:r>
            <a:br>
              <a:rPr lang="en-US" altLang="en-US" sz="1800"/>
            </a:br>
            <a:endParaRPr lang="en-US" altLang="en-US" sz="1800"/>
          </a:p>
          <a:p>
            <a:pPr>
              <a:lnSpc>
                <a:spcPct val="90000"/>
              </a:lnSpc>
            </a:pPr>
            <a:r>
              <a:rPr lang="en-US" altLang="en-US" sz="2000" b="1"/>
              <a:t>Can save network time by </a:t>
            </a:r>
            <a:br>
              <a:rPr lang="en-US" altLang="en-US" sz="2000" b="1"/>
            </a:br>
            <a:r>
              <a:rPr lang="en-US" altLang="en-US" sz="2000" b="1">
                <a:solidFill>
                  <a:srgbClr val="9BBB59"/>
                </a:solidFill>
              </a:rPr>
              <a:t>pre-aggregating values in </a:t>
            </a:r>
            <a:br>
              <a:rPr lang="en-US" altLang="en-US" sz="2000" b="1">
                <a:solidFill>
                  <a:srgbClr val="9BBB59"/>
                </a:solidFill>
              </a:rPr>
            </a:br>
            <a:r>
              <a:rPr lang="en-US" altLang="en-US" sz="2000" b="1">
                <a:solidFill>
                  <a:srgbClr val="9BBB59"/>
                </a:solidFill>
              </a:rPr>
              <a:t>the mapper:</a:t>
            </a:r>
          </a:p>
          <a:p>
            <a:pPr lvl="1">
              <a:lnSpc>
                <a:spcPct val="90000"/>
              </a:lnSpc>
            </a:pP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combine(k, list(v</a:t>
            </a:r>
            <a:r>
              <a:rPr lang="en-US" altLang="en-US" sz="1800" baseline="-250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)) </a:t>
            </a: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v</a:t>
            </a:r>
            <a:r>
              <a:rPr lang="en-US" altLang="en-US" sz="1800" baseline="-250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2</a:t>
            </a:r>
          </a:p>
          <a:p>
            <a:pPr lvl="1">
              <a:lnSpc>
                <a:spcPct val="90000"/>
              </a:lnSpc>
            </a:pPr>
            <a:r>
              <a:rPr lang="en-US" altLang="en-US" sz="1800">
                <a:sym typeface="Wingdings" pitchFamily="2" charset="2"/>
              </a:rPr>
              <a:t>Combiner is usually same </a:t>
            </a:r>
            <a:br>
              <a:rPr lang="en-US" altLang="en-US" sz="1800">
                <a:sym typeface="Wingdings" pitchFamily="2" charset="2"/>
              </a:rPr>
            </a:br>
            <a:r>
              <a:rPr lang="en-US" altLang="en-US" sz="1800">
                <a:sym typeface="Wingdings" pitchFamily="2" charset="2"/>
              </a:rPr>
              <a:t>as the reduce function</a:t>
            </a:r>
            <a:br>
              <a:rPr lang="en-US" altLang="en-US" sz="1800">
                <a:sym typeface="Wingdings" pitchFamily="2" charset="2"/>
              </a:rPr>
            </a:br>
            <a:endParaRPr lang="en-US" altLang="en-US" sz="180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altLang="en-US" sz="2000"/>
              <a:t>Works only if reduce </a:t>
            </a:r>
            <a:br>
              <a:rPr lang="en-US" altLang="en-US" sz="2000"/>
            </a:br>
            <a:r>
              <a:rPr lang="en-US" altLang="en-US" sz="2000"/>
              <a:t>function is commutative and associative</a:t>
            </a:r>
          </a:p>
        </p:txBody>
      </p:sp>
      <p:pic>
        <p:nvPicPr>
          <p:cNvPr id="86020" name="Picture 2" descr="http://labs.google.com/papers/mapreduce-osdi04-slides/index-auto-0008-0001.gif">
            <a:extLst>
              <a:ext uri="{FF2B5EF4-FFF2-40B4-BE49-F238E27FC236}">
                <a16:creationId xmlns:a16="http://schemas.microsoft.com/office/drawing/2014/main" id="{2E8296B1-B288-E14D-AB87-2CE626A33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584450"/>
            <a:ext cx="3313113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1" name="Slide Number Placeholder 3">
            <a:extLst>
              <a:ext uri="{FF2B5EF4-FFF2-40B4-BE49-F238E27FC236}">
                <a16:creationId xmlns:a16="http://schemas.microsoft.com/office/drawing/2014/main" id="{0C8D4FDD-E911-4248-B176-F5705B58D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spcBef>
                  <a:spcPct val="0"/>
                </a:spcBef>
                <a:buFontTx/>
                <a:buNone/>
                <a:defRPr/>
              </a:pPr>
              <a:t>64</a:t>
            </a:fld>
            <a:endParaRPr lang="en-US" altLang="en-US" sz="9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>
            <a:extLst>
              <a:ext uri="{FF2B5EF4-FFF2-40B4-BE49-F238E27FC236}">
                <a16:creationId xmlns:a16="http://schemas.microsoft.com/office/drawing/2014/main" id="{EDCF9B81-D830-2F45-AB84-4107CF114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583" y="630936"/>
            <a:ext cx="4653979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Refinement: Combiners</a:t>
            </a:r>
          </a:p>
        </p:txBody>
      </p:sp>
      <p:sp>
        <p:nvSpPr>
          <p:cNvPr id="69634" name="Content Placeholder 2">
            <a:extLst>
              <a:ext uri="{FF2B5EF4-FFF2-40B4-BE49-F238E27FC236}">
                <a16:creationId xmlns:a16="http://schemas.microsoft.com/office/drawing/2014/main" id="{E2A064FA-E64E-F349-9B65-9D4D5DD19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6172200" cy="4057650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100" b="1" dirty="0">
                <a:solidFill>
                  <a:srgbClr val="0000FF"/>
                </a:solidFill>
                <a:ea typeface="ＭＳ Ｐゴシック" charset="0"/>
              </a:rPr>
              <a:t>Back to our word counting example: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1800" dirty="0">
                <a:ea typeface="ＭＳ Ｐゴシック" charset="0"/>
              </a:rPr>
              <a:t>Combiner combines the values of all keys of a single mapper (single machine):</a:t>
            </a:r>
            <a:br>
              <a:rPr lang="en-US" sz="1800" dirty="0">
                <a:ea typeface="ＭＳ Ｐゴシック" charset="0"/>
              </a:rPr>
            </a:br>
            <a:br>
              <a:rPr lang="en-US" sz="1800" dirty="0">
                <a:ea typeface="ＭＳ Ｐゴシック" charset="0"/>
              </a:rPr>
            </a:br>
            <a:endParaRPr lang="en-US" sz="1800" dirty="0">
              <a:ea typeface="ＭＳ Ｐゴシック" charset="0"/>
            </a:endParaRPr>
          </a:p>
          <a:p>
            <a:pPr lvl="1">
              <a:buFont typeface="Arial" charset="0"/>
              <a:buChar char="–"/>
              <a:defRPr/>
            </a:pPr>
            <a:endParaRPr lang="en-US" sz="1800" dirty="0">
              <a:ea typeface="ＭＳ Ｐゴシック" charset="0"/>
            </a:endParaRPr>
          </a:p>
          <a:p>
            <a:pPr lvl="1">
              <a:buFont typeface="Arial" charset="0"/>
              <a:buChar char="–"/>
              <a:defRPr/>
            </a:pPr>
            <a:endParaRPr lang="en-US" sz="1800" dirty="0">
              <a:ea typeface="ＭＳ Ｐゴシック" charset="0"/>
            </a:endParaRPr>
          </a:p>
          <a:p>
            <a:pPr lvl="1">
              <a:buFont typeface="Arial" charset="0"/>
              <a:buChar char="–"/>
              <a:defRPr/>
            </a:pPr>
            <a:endParaRPr lang="en-US" sz="1800" dirty="0">
              <a:ea typeface="ＭＳ Ｐゴシック" charset="0"/>
            </a:endParaRPr>
          </a:p>
          <a:p>
            <a:pPr lvl="1">
              <a:buFont typeface="Arial" charset="0"/>
              <a:buChar char="–"/>
              <a:defRPr/>
            </a:pPr>
            <a:endParaRPr lang="en-US" sz="1800" dirty="0">
              <a:ea typeface="ＭＳ Ｐゴシック" charset="0"/>
            </a:endParaRPr>
          </a:p>
          <a:p>
            <a:pPr marL="342892" lvl="1" indent="0">
              <a:buFont typeface="Arial" panose="020B0604020202020204" pitchFamily="34" charset="0"/>
              <a:buNone/>
              <a:defRPr/>
            </a:pPr>
            <a:endParaRPr lang="en-US" sz="1800" dirty="0">
              <a:ea typeface="ＭＳ Ｐゴシック" charset="0"/>
            </a:endParaRPr>
          </a:p>
          <a:p>
            <a:pPr lvl="1">
              <a:buFont typeface="Arial" charset="0"/>
              <a:buChar char="–"/>
              <a:defRPr/>
            </a:pPr>
            <a:r>
              <a:rPr lang="en-US" sz="1800" dirty="0">
                <a:ea typeface="ＭＳ Ｐゴシック" charset="0"/>
              </a:rPr>
              <a:t>Much less data needs to be copied and shuffled!</a:t>
            </a:r>
          </a:p>
        </p:txBody>
      </p:sp>
      <p:sp>
        <p:nvSpPr>
          <p:cNvPr id="87044" name="Slide Number Placeholder 5">
            <a:extLst>
              <a:ext uri="{FF2B5EF4-FFF2-40B4-BE49-F238E27FC236}">
                <a16:creationId xmlns:a16="http://schemas.microsoft.com/office/drawing/2014/main" id="{29C11F26-F93D-7E4F-B546-0E6F792F7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spcBef>
                  <a:spcPct val="0"/>
                </a:spcBef>
                <a:buFontTx/>
                <a:buNone/>
                <a:defRPr/>
              </a:pPr>
              <a:t>65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87045" name="Picture 2" descr="http://www.admin-magazine.com/var/ezflow_site/storage/images/media/images/hadoop-f03/47069-1-eng-US/hadoop-F03_reference.jpg">
            <a:extLst>
              <a:ext uri="{FF2B5EF4-FFF2-40B4-BE49-F238E27FC236}">
                <a16:creationId xmlns:a16="http://schemas.microsoft.com/office/drawing/2014/main" id="{C76AB9CC-05D0-AA41-B571-24CD21D26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671763"/>
            <a:ext cx="5522913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18C61D0-7879-6A42-9AE8-A96B1A6AFD4F}"/>
              </a:ext>
            </a:extLst>
          </p:cNvPr>
          <p:cNvSpPr/>
          <p:nvPr/>
        </p:nvSpPr>
        <p:spPr>
          <a:xfrm>
            <a:off x="1371600" y="2743200"/>
            <a:ext cx="2686050" cy="946150"/>
          </a:xfrm>
          <a:prstGeom prst="rect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51871D-B79E-4849-82C3-E0EDCE409548}"/>
              </a:ext>
            </a:extLst>
          </p:cNvPr>
          <p:cNvSpPr/>
          <p:nvPr/>
        </p:nvSpPr>
        <p:spPr>
          <a:xfrm>
            <a:off x="1371600" y="3752850"/>
            <a:ext cx="2686050" cy="947738"/>
          </a:xfrm>
          <a:prstGeom prst="rect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7D0D71D1-CA66-714C-9B7F-437CFB4A07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2352" y="679768"/>
            <a:ext cx="6238748" cy="480131"/>
          </a:xfrm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Refinement: Partition Function</a:t>
            </a:r>
          </a:p>
        </p:txBody>
      </p:sp>
      <p:pic>
        <p:nvPicPr>
          <p:cNvPr id="88067" name="Rectangle 3">
            <a:extLst>
              <a:ext uri="{FF2B5EF4-FFF2-40B4-BE49-F238E27FC236}">
                <a16:creationId xmlns:a16="http://schemas.microsoft.com/office/drawing/2014/main" id="{0BC42E50-D698-2F4F-AEC7-B358A032EED8}"/>
              </a:ext>
            </a:extLst>
          </p:cNvPr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5275" y="1590675"/>
            <a:ext cx="7077075" cy="3438525"/>
          </a:xfrm>
        </p:spPr>
      </p:pic>
      <p:sp>
        <p:nvSpPr>
          <p:cNvPr id="88068" name="Slide Number Placeholder 3">
            <a:extLst>
              <a:ext uri="{FF2B5EF4-FFF2-40B4-BE49-F238E27FC236}">
                <a16:creationId xmlns:a16="http://schemas.microsoft.com/office/drawing/2014/main" id="{D46EAADB-8557-C246-AF8B-80B5C4693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19442E5-1FFC-7A41-BF7F-729DAA0CC522}" type="slidenum">
              <a:rPr lang="en-US" altLang="en-US" smtClean="0"/>
              <a:pPr>
                <a:spcBef>
                  <a:spcPct val="0"/>
                </a:spcBef>
                <a:buFontTx/>
                <a:buNone/>
                <a:defRPr/>
              </a:pPr>
              <a:t>66</a:t>
            </a:fld>
            <a:endParaRPr lang="en-US" altLang="en-US" sz="9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A0DD5-3619-CF21-287A-028BC59E4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DABAD-E876-26DA-FE81-5F06929834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0892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C2DE7732-6E72-0645-826E-EF46069B4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753" y="695893"/>
            <a:ext cx="6444916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Spark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7EF34-84A4-E946-8C4C-63087BB72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821" y="1335505"/>
            <a:ext cx="8410074" cy="465622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  <a:defRPr/>
            </a:pPr>
            <a:r>
              <a:rPr lang="en-US" b="1" dirty="0">
                <a:ea typeface="ＭＳ Ｐゴシック" charset="0"/>
              </a:rPr>
              <a:t>Spark is an In-Memory Cluster Computing platform for Iterative and Interactive Applications.</a:t>
            </a:r>
          </a:p>
          <a:p>
            <a:pPr marL="0" indent="0" algn="ctr">
              <a:buNone/>
              <a:defRPr/>
            </a:pPr>
            <a:endParaRPr lang="en-US" b="1" dirty="0">
              <a:ea typeface="ＭＳ Ｐゴシック" charset="0"/>
            </a:endParaRPr>
          </a:p>
          <a:p>
            <a:pPr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Started in </a:t>
            </a:r>
            <a:r>
              <a:rPr lang="en-US" altLang="en-US" dirty="0" err="1">
                <a:ea typeface="ＭＳ Ｐゴシック" panose="020B0600070205080204" pitchFamily="34" charset="-128"/>
              </a:rPr>
              <a:t>AMPLab</a:t>
            </a:r>
            <a:r>
              <a:rPr lang="en-US" altLang="en-US" dirty="0">
                <a:ea typeface="ＭＳ Ｐゴシック" panose="020B0600070205080204" pitchFamily="34" charset="-128"/>
              </a:rPr>
              <a:t> at UC Berkeley.</a:t>
            </a:r>
          </a:p>
          <a:p>
            <a:pPr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Resilient Distributed Datasets.</a:t>
            </a:r>
          </a:p>
          <a:p>
            <a:pPr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Data and/or Computation Intensive.</a:t>
            </a:r>
          </a:p>
          <a:p>
            <a:pPr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Scalable – fault tolerant.</a:t>
            </a:r>
          </a:p>
          <a:p>
            <a:pPr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Integrated with SCALA.</a:t>
            </a:r>
          </a:p>
          <a:p>
            <a:pPr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Straggler handling.</a:t>
            </a:r>
          </a:p>
          <a:p>
            <a:pPr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Data locality.</a:t>
            </a:r>
          </a:p>
          <a:p>
            <a:pPr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Easy to use.</a:t>
            </a:r>
            <a:endParaRPr lang="en-US" dirty="0"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>
            <a:extLst>
              <a:ext uri="{FF2B5EF4-FFF2-40B4-BE49-F238E27FC236}">
                <a16:creationId xmlns:a16="http://schemas.microsoft.com/office/drawing/2014/main" id="{43E2C8D8-00D4-704D-A229-E6E77F767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275" y="573504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Map reduce data flow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F167F3E5-DFE3-634F-8684-E89BED860AE3}"/>
              </a:ext>
            </a:extLst>
          </p:cNvPr>
          <p:cNvSpPr txBox="1">
            <a:spLocks/>
          </p:cNvSpPr>
          <p:nvPr/>
        </p:nvSpPr>
        <p:spPr bwMode="auto">
          <a:xfrm>
            <a:off x="228600" y="1600201"/>
            <a:ext cx="6172200" cy="169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None/>
            </a:pPr>
            <a:r>
              <a:rPr lang="en-US" altLang="en-US" sz="1800"/>
              <a:t>Current popular programming models for clusters transform data flowing from stable storage to stable storage</a:t>
            </a:r>
            <a:endParaRPr lang="en-US" altLang="en-US" sz="900"/>
          </a:p>
          <a:p>
            <a:pPr>
              <a:spcBef>
                <a:spcPts val="1500"/>
              </a:spcBef>
              <a:buNone/>
            </a:pPr>
            <a:r>
              <a:rPr lang="en-US" altLang="en-US" sz="1800"/>
              <a:t>E.g., MapReduce:</a:t>
            </a:r>
          </a:p>
        </p:txBody>
      </p:sp>
      <p:grpSp>
        <p:nvGrpSpPr>
          <p:cNvPr id="27652" name="Group 38">
            <a:extLst>
              <a:ext uri="{FF2B5EF4-FFF2-40B4-BE49-F238E27FC236}">
                <a16:creationId xmlns:a16="http://schemas.microsoft.com/office/drawing/2014/main" id="{ED2B4E44-8EBF-E44B-B994-57D2AFFF8B88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895600"/>
            <a:ext cx="5257800" cy="1807369"/>
            <a:chOff x="195109" y="1484921"/>
            <a:chExt cx="8663829" cy="3698990"/>
          </a:xfrm>
        </p:grpSpPr>
        <p:grpSp>
          <p:nvGrpSpPr>
            <p:cNvPr id="27655" name="Group 230">
              <a:extLst>
                <a:ext uri="{FF2B5EF4-FFF2-40B4-BE49-F238E27FC236}">
                  <a16:creationId xmlns:a16="http://schemas.microsoft.com/office/drawing/2014/main" id="{DC697E1E-FD4A-DB4F-B047-C2A78CDB02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109" y="1484921"/>
              <a:ext cx="8663829" cy="3698990"/>
              <a:chOff x="95767" y="2133596"/>
              <a:chExt cx="8881102" cy="4495804"/>
            </a:xfrm>
          </p:grpSpPr>
          <p:sp>
            <p:nvSpPr>
              <p:cNvPr id="44" name="Folded Corner 43">
                <a:extLst>
                  <a:ext uri="{FF2B5EF4-FFF2-40B4-BE49-F238E27FC236}">
                    <a16:creationId xmlns:a16="http://schemas.microsoft.com/office/drawing/2014/main" id="{5E97CE96-110F-9A4C-98C1-9EDDDF0ADE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5767" y="2133596"/>
                <a:ext cx="1427895" cy="4495804"/>
              </a:xfrm>
              <a:prstGeom prst="foldedCorner">
                <a:avLst>
                  <a:gd name="adj" fmla="val 16667"/>
                </a:avLst>
              </a:prstGeom>
              <a:gradFill rotWithShape="1">
                <a:gsLst>
                  <a:gs pos="0">
                    <a:srgbClr val="F5FFE6"/>
                  </a:gs>
                  <a:gs pos="64999">
                    <a:srgbClr val="E4FDC2"/>
                  </a:gs>
                  <a:gs pos="100000">
                    <a:srgbClr val="DAFDA7"/>
                  </a:gs>
                </a:gsLst>
                <a:lin ang="5400000" scaled="1"/>
              </a:gradFill>
              <a:ln w="9525">
                <a:solidFill>
                  <a:srgbClr val="98B954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endParaRPr lang="en-US" sz="1350" kern="0">
                  <a:solidFill>
                    <a:srgbClr val="000000"/>
                  </a:solidFill>
                  <a:latin typeface="Corbel"/>
                  <a:ea typeface="ＭＳ Ｐゴシック" pitchFamily="-105" charset="-128"/>
                  <a:cs typeface="Corbel"/>
                </a:endParaRPr>
              </a:p>
            </p:txBody>
          </p:sp>
          <p:cxnSp>
            <p:nvCxnSpPr>
              <p:cNvPr id="27660" name="Straight Arrow Connector 454">
                <a:extLst>
                  <a:ext uri="{FF2B5EF4-FFF2-40B4-BE49-F238E27FC236}">
                    <a16:creationId xmlns:a16="http://schemas.microsoft.com/office/drawing/2014/main" id="{17541DF9-BB78-634D-8D43-0C09C5754BAA}"/>
                  </a:ext>
                </a:extLst>
              </p:cNvPr>
              <p:cNvCxnSpPr>
                <a:cxnSpLocks noChangeShapeType="1"/>
                <a:stCxn id="46" idx="2"/>
                <a:endCxn id="50" idx="1"/>
              </p:cNvCxnSpPr>
              <p:nvPr/>
            </p:nvCxnSpPr>
            <p:spPr bwMode="auto">
              <a:xfrm>
                <a:off x="1676400" y="2882901"/>
                <a:ext cx="609599" cy="99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6" name="Right Bracket 45">
                <a:extLst>
                  <a:ext uri="{FF2B5EF4-FFF2-40B4-BE49-F238E27FC236}">
                    <a16:creationId xmlns:a16="http://schemas.microsoft.com/office/drawing/2014/main" id="{7E840846-C1A8-544B-A610-F34D17A641B7}"/>
                  </a:ext>
                </a:extLst>
              </p:cNvPr>
              <p:cNvSpPr/>
              <p:nvPr/>
            </p:nvSpPr>
            <p:spPr>
              <a:xfrm>
                <a:off x="1523662" y="2133596"/>
                <a:ext cx="152845" cy="1498601"/>
              </a:xfrm>
              <a:prstGeom prst="rightBracket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endParaRPr lang="en-US" sz="1350" kern="0">
                  <a:solidFill>
                    <a:srgbClr val="000000"/>
                  </a:solidFill>
                  <a:latin typeface="Corbel"/>
                  <a:ea typeface="ＭＳ Ｐゴシック" pitchFamily="-105" charset="-128"/>
                  <a:cs typeface="Corbel"/>
                </a:endParaRPr>
              </a:p>
            </p:txBody>
          </p:sp>
          <p:sp>
            <p:nvSpPr>
              <p:cNvPr id="47" name="Right Bracket 46">
                <a:extLst>
                  <a:ext uri="{FF2B5EF4-FFF2-40B4-BE49-F238E27FC236}">
                    <a16:creationId xmlns:a16="http://schemas.microsoft.com/office/drawing/2014/main" id="{F247EE84-53B9-E148-BA50-6145D71E5B94}"/>
                  </a:ext>
                </a:extLst>
              </p:cNvPr>
              <p:cNvSpPr/>
              <p:nvPr/>
            </p:nvSpPr>
            <p:spPr>
              <a:xfrm>
                <a:off x="1523662" y="3632197"/>
                <a:ext cx="152845" cy="1498601"/>
              </a:xfrm>
              <a:prstGeom prst="rightBracket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endParaRPr lang="en-US" sz="1350" kern="0">
                  <a:solidFill>
                    <a:srgbClr val="000000"/>
                  </a:solidFill>
                  <a:latin typeface="Corbel"/>
                  <a:ea typeface="ＭＳ Ｐゴシック" pitchFamily="-105" charset="-128"/>
                  <a:cs typeface="Corbel"/>
                </a:endParaRPr>
              </a:p>
            </p:txBody>
          </p:sp>
          <p:sp>
            <p:nvSpPr>
              <p:cNvPr id="48" name="Right Bracket 47">
                <a:extLst>
                  <a:ext uri="{FF2B5EF4-FFF2-40B4-BE49-F238E27FC236}">
                    <a16:creationId xmlns:a16="http://schemas.microsoft.com/office/drawing/2014/main" id="{22C3ED1A-C19F-CA4D-AEFB-08AE4737FDC4}"/>
                  </a:ext>
                </a:extLst>
              </p:cNvPr>
              <p:cNvSpPr/>
              <p:nvPr/>
            </p:nvSpPr>
            <p:spPr>
              <a:xfrm>
                <a:off x="1523662" y="5130799"/>
                <a:ext cx="152845" cy="1498601"/>
              </a:xfrm>
              <a:prstGeom prst="rightBracket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endParaRPr lang="en-US" sz="1350" kern="0">
                  <a:solidFill>
                    <a:srgbClr val="000000"/>
                  </a:solidFill>
                  <a:latin typeface="Corbel"/>
                  <a:ea typeface="ＭＳ Ｐゴシック" pitchFamily="-105" charset="-128"/>
                  <a:cs typeface="Corbel"/>
                </a:endParaRPr>
              </a:p>
            </p:txBody>
          </p:sp>
          <p:cxnSp>
            <p:nvCxnSpPr>
              <p:cNvPr id="27664" name="Straight Arrow Connector 124">
                <a:extLst>
                  <a:ext uri="{FF2B5EF4-FFF2-40B4-BE49-F238E27FC236}">
                    <a16:creationId xmlns:a16="http://schemas.microsoft.com/office/drawing/2014/main" id="{053593E4-356F-1546-B89C-43CA189578B9}"/>
                  </a:ext>
                </a:extLst>
              </p:cNvPr>
              <p:cNvCxnSpPr>
                <a:cxnSpLocks noChangeShapeType="1"/>
                <a:stCxn id="47" idx="2"/>
                <a:endCxn id="51" idx="1"/>
              </p:cNvCxnSpPr>
              <p:nvPr/>
            </p:nvCxnSpPr>
            <p:spPr bwMode="auto">
              <a:xfrm>
                <a:off x="1676400" y="4381502"/>
                <a:ext cx="609599" cy="13941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17F11E04-FDBE-6044-91C3-19519C1EA8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5876" y="2521575"/>
                <a:ext cx="1218738" cy="74337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r>
                  <a:rPr lang="en-US" sz="1500" kern="0" dirty="0">
                    <a:solidFill>
                      <a:srgbClr val="FFFFFF"/>
                    </a:solidFill>
                    <a:latin typeface="Corbel"/>
                    <a:ea typeface="ＭＳ Ｐゴシック" pitchFamily="-105" charset="-128"/>
                    <a:cs typeface="Corbel"/>
                  </a:rPr>
                  <a:t>Map</a:t>
                </a:r>
              </a:p>
            </p:txBody>
          </p:sp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BA6EB77C-ABA8-3C4E-8F20-9CC5413889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5876" y="4017213"/>
                <a:ext cx="1218738" cy="75818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r>
                  <a:rPr lang="en-US" sz="1500" kern="0" dirty="0">
                    <a:solidFill>
                      <a:srgbClr val="FFFFFF"/>
                    </a:solidFill>
                    <a:latin typeface="Corbel"/>
                    <a:ea typeface="ＭＳ Ｐゴシック" pitchFamily="-105" charset="-128"/>
                    <a:cs typeface="Corbel"/>
                  </a:rPr>
                  <a:t>Map</a:t>
                </a:r>
              </a:p>
            </p:txBody>
          </p:sp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3277E80B-E09C-D545-A982-C8456976BC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5876" y="5518777"/>
                <a:ext cx="1218738" cy="74633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r>
                  <a:rPr lang="en-US" sz="1500" kern="0" dirty="0">
                    <a:solidFill>
                      <a:srgbClr val="FFFFFF"/>
                    </a:solidFill>
                    <a:latin typeface="Corbel"/>
                    <a:ea typeface="ＭＳ Ｐゴシック" pitchFamily="-105" charset="-128"/>
                    <a:cs typeface="Corbel"/>
                  </a:rPr>
                  <a:t>Map</a:t>
                </a:r>
              </a:p>
            </p:txBody>
          </p:sp>
          <p:cxnSp>
            <p:nvCxnSpPr>
              <p:cNvPr id="27668" name="Straight Arrow Connector 135">
                <a:extLst>
                  <a:ext uri="{FF2B5EF4-FFF2-40B4-BE49-F238E27FC236}">
                    <a16:creationId xmlns:a16="http://schemas.microsoft.com/office/drawing/2014/main" id="{C799424A-1692-8141-A3CE-076A311AB37C}"/>
                  </a:ext>
                </a:extLst>
              </p:cNvPr>
              <p:cNvCxnSpPr>
                <a:cxnSpLocks noChangeShapeType="1"/>
                <a:stCxn id="48" idx="2"/>
                <a:endCxn id="52" idx="1"/>
              </p:cNvCxnSpPr>
              <p:nvPr/>
            </p:nvCxnSpPr>
            <p:spPr bwMode="auto">
              <a:xfrm>
                <a:off x="1676400" y="5880101"/>
                <a:ext cx="609599" cy="12274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EBE81F92-C641-5449-8C10-26389343C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9756" y="2835511"/>
                <a:ext cx="1363539" cy="79372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9A99"/>
                  </a:gs>
                  <a:gs pos="100000">
                    <a:srgbClr val="D1403C"/>
                  </a:gs>
                </a:gsLst>
                <a:lin ang="5400000"/>
              </a:gradFill>
              <a:ln w="9525">
                <a:solidFill>
                  <a:srgbClr val="BE4B48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r>
                  <a:rPr lang="en-US" sz="1500" kern="0" dirty="0">
                    <a:solidFill>
                      <a:schemeClr val="bg1"/>
                    </a:solidFill>
                    <a:latin typeface="Corbel"/>
                    <a:ea typeface="ＭＳ Ｐゴシック" pitchFamily="-105" charset="-128"/>
                    <a:cs typeface="Corbel"/>
                  </a:rPr>
                  <a:t>Reduce</a:t>
                </a:r>
              </a:p>
            </p:txBody>
          </p:sp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08BEECFF-958D-1844-A39F-10225A9083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9756" y="5118952"/>
                <a:ext cx="1363539" cy="73153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9A99"/>
                  </a:gs>
                  <a:gs pos="100000">
                    <a:srgbClr val="D1403C"/>
                  </a:gs>
                </a:gsLst>
                <a:lin ang="5400000"/>
              </a:gradFill>
              <a:ln w="9525">
                <a:solidFill>
                  <a:srgbClr val="BE4B48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r>
                  <a:rPr lang="en-US" sz="1500" kern="0" dirty="0">
                    <a:solidFill>
                      <a:schemeClr val="bg1"/>
                    </a:solidFill>
                    <a:latin typeface="Corbel"/>
                    <a:ea typeface="ＭＳ Ｐゴシック" pitchFamily="-105" charset="-128"/>
                    <a:cs typeface="Corbel"/>
                  </a:rPr>
                  <a:t>Reduce</a:t>
                </a:r>
              </a:p>
            </p:txBody>
          </p:sp>
          <p:cxnSp>
            <p:nvCxnSpPr>
              <p:cNvPr id="27671" name="Straight Arrow Connector 155">
                <a:extLst>
                  <a:ext uri="{FF2B5EF4-FFF2-40B4-BE49-F238E27FC236}">
                    <a16:creationId xmlns:a16="http://schemas.microsoft.com/office/drawing/2014/main" id="{F8CD1F13-F5B8-4444-9395-0B631FA2C2BD}"/>
                  </a:ext>
                </a:extLst>
              </p:cNvPr>
              <p:cNvCxnSpPr>
                <a:cxnSpLocks noChangeShapeType="1"/>
                <a:stCxn id="50" idx="3"/>
              </p:cNvCxnSpPr>
              <p:nvPr/>
            </p:nvCxnSpPr>
            <p:spPr bwMode="auto">
              <a:xfrm>
                <a:off x="3504523" y="2892841"/>
                <a:ext cx="2015101" cy="239827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672" name="Straight Arrow Connector 158">
                <a:extLst>
                  <a:ext uri="{FF2B5EF4-FFF2-40B4-BE49-F238E27FC236}">
                    <a16:creationId xmlns:a16="http://schemas.microsoft.com/office/drawing/2014/main" id="{22A87542-16BE-1649-A78E-194BF2F66A71}"/>
                  </a:ext>
                </a:extLst>
              </p:cNvPr>
              <p:cNvCxnSpPr>
                <a:cxnSpLocks noChangeShapeType="1"/>
                <a:stCxn id="50" idx="3"/>
              </p:cNvCxnSpPr>
              <p:nvPr/>
            </p:nvCxnSpPr>
            <p:spPr bwMode="auto">
              <a:xfrm>
                <a:off x="3504523" y="2892841"/>
                <a:ext cx="2015101" cy="2452048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673" name="Straight Arrow Connector 161">
                <a:extLst>
                  <a:ext uri="{FF2B5EF4-FFF2-40B4-BE49-F238E27FC236}">
                    <a16:creationId xmlns:a16="http://schemas.microsoft.com/office/drawing/2014/main" id="{60D4727F-A169-0940-9104-C51D2AA0C5E7}"/>
                  </a:ext>
                </a:extLst>
              </p:cNvPr>
              <p:cNvCxnSpPr>
                <a:cxnSpLocks noChangeShapeType="1"/>
                <a:stCxn id="52" idx="3"/>
              </p:cNvCxnSpPr>
              <p:nvPr/>
            </p:nvCxnSpPr>
            <p:spPr bwMode="auto">
              <a:xfrm flipV="1">
                <a:off x="3504523" y="3346759"/>
                <a:ext cx="2015101" cy="2545616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674" name="Straight Arrow Connector 162">
                <a:extLst>
                  <a:ext uri="{FF2B5EF4-FFF2-40B4-BE49-F238E27FC236}">
                    <a16:creationId xmlns:a16="http://schemas.microsoft.com/office/drawing/2014/main" id="{165F96CD-22BE-6A4A-B763-B3B46F74E4F3}"/>
                  </a:ext>
                </a:extLst>
              </p:cNvPr>
              <p:cNvCxnSpPr>
                <a:cxnSpLocks noChangeShapeType="1"/>
                <a:stCxn id="51" idx="3"/>
                <a:endCxn id="55" idx="1"/>
              </p:cNvCxnSpPr>
              <p:nvPr/>
            </p:nvCxnSpPr>
            <p:spPr bwMode="auto">
              <a:xfrm>
                <a:off x="3504523" y="4395442"/>
                <a:ext cx="2015100" cy="1088544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675" name="Straight Arrow Connector 163">
                <a:extLst>
                  <a:ext uri="{FF2B5EF4-FFF2-40B4-BE49-F238E27FC236}">
                    <a16:creationId xmlns:a16="http://schemas.microsoft.com/office/drawing/2014/main" id="{49E7EB77-B4FD-7442-9515-1355733ECED8}"/>
                  </a:ext>
                </a:extLst>
              </p:cNvPr>
              <p:cNvCxnSpPr>
                <a:cxnSpLocks noChangeShapeType="1"/>
                <a:stCxn id="51" idx="3"/>
                <a:endCxn id="54" idx="1"/>
              </p:cNvCxnSpPr>
              <p:nvPr/>
            </p:nvCxnSpPr>
            <p:spPr bwMode="auto">
              <a:xfrm flipV="1">
                <a:off x="3504523" y="3233360"/>
                <a:ext cx="2015100" cy="1162082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676" name="Straight Arrow Connector 164">
                <a:extLst>
                  <a:ext uri="{FF2B5EF4-FFF2-40B4-BE49-F238E27FC236}">
                    <a16:creationId xmlns:a16="http://schemas.microsoft.com/office/drawing/2014/main" id="{B00E6CED-29E4-8A4F-9516-486626054333}"/>
                  </a:ext>
                </a:extLst>
              </p:cNvPr>
              <p:cNvCxnSpPr>
                <a:cxnSpLocks noChangeShapeType="1"/>
                <a:stCxn id="52" idx="3"/>
              </p:cNvCxnSpPr>
              <p:nvPr/>
            </p:nvCxnSpPr>
            <p:spPr bwMode="auto">
              <a:xfrm flipV="1">
                <a:off x="3504523" y="5630339"/>
                <a:ext cx="2015101" cy="262036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677" name="Straight Arrow Connector 182">
                <a:extLst>
                  <a:ext uri="{FF2B5EF4-FFF2-40B4-BE49-F238E27FC236}">
                    <a16:creationId xmlns:a16="http://schemas.microsoft.com/office/drawing/2014/main" id="{9A8F3338-767F-AF48-B694-2E63C0E80637}"/>
                  </a:ext>
                </a:extLst>
              </p:cNvPr>
              <p:cNvCxnSpPr>
                <a:cxnSpLocks noChangeShapeType="1"/>
                <a:stCxn id="54" idx="3"/>
                <a:endCxn id="65" idx="2"/>
              </p:cNvCxnSpPr>
              <p:nvPr/>
            </p:nvCxnSpPr>
            <p:spPr bwMode="auto">
              <a:xfrm>
                <a:off x="6882647" y="3233360"/>
                <a:ext cx="508753" cy="6533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678" name="Straight Arrow Connector 183">
                <a:extLst>
                  <a:ext uri="{FF2B5EF4-FFF2-40B4-BE49-F238E27FC236}">
                    <a16:creationId xmlns:a16="http://schemas.microsoft.com/office/drawing/2014/main" id="{AFC0E33B-F87A-854F-9129-4190E08907F8}"/>
                  </a:ext>
                </a:extLst>
              </p:cNvPr>
              <p:cNvCxnSpPr>
                <a:cxnSpLocks noChangeShapeType="1"/>
                <a:stCxn id="55" idx="3"/>
                <a:endCxn id="66" idx="2"/>
              </p:cNvCxnSpPr>
              <p:nvPr/>
            </p:nvCxnSpPr>
            <p:spPr bwMode="auto">
              <a:xfrm>
                <a:off x="6882647" y="5483986"/>
                <a:ext cx="508753" cy="3807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4" name="Folded Corner 63">
                <a:extLst>
                  <a:ext uri="{FF2B5EF4-FFF2-40B4-BE49-F238E27FC236}">
                    <a16:creationId xmlns:a16="http://schemas.microsoft.com/office/drawing/2014/main" id="{57192333-C284-E94A-A5C5-183F3165E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7542942" y="2133596"/>
                <a:ext cx="1433927" cy="4495804"/>
              </a:xfrm>
              <a:prstGeom prst="foldedCorner">
                <a:avLst>
                  <a:gd name="adj" fmla="val 16667"/>
                </a:avLst>
              </a:prstGeom>
              <a:gradFill rotWithShape="1">
                <a:gsLst>
                  <a:gs pos="0">
                    <a:srgbClr val="F5FFE6"/>
                  </a:gs>
                  <a:gs pos="64999">
                    <a:srgbClr val="E4FDC2"/>
                  </a:gs>
                  <a:gs pos="100000">
                    <a:srgbClr val="DAFDA7"/>
                  </a:gs>
                </a:gsLst>
                <a:lin ang="5400000" scaled="1"/>
              </a:gradFill>
              <a:ln w="9525">
                <a:solidFill>
                  <a:srgbClr val="98B954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endParaRPr lang="en-US" sz="1350" kern="0">
                  <a:solidFill>
                    <a:srgbClr val="000000"/>
                  </a:solidFill>
                  <a:latin typeface="Corbel"/>
                  <a:ea typeface="ＭＳ Ｐゴシック" pitchFamily="-105" charset="-128"/>
                  <a:cs typeface="Corbel"/>
                </a:endParaRPr>
              </a:p>
            </p:txBody>
          </p:sp>
          <p:sp>
            <p:nvSpPr>
              <p:cNvPr id="65" name="Right Bracket 64">
                <a:extLst>
                  <a:ext uri="{FF2B5EF4-FFF2-40B4-BE49-F238E27FC236}">
                    <a16:creationId xmlns:a16="http://schemas.microsoft.com/office/drawing/2014/main" id="{F33793AE-3B37-354A-BF9B-CCA16726658A}"/>
                  </a:ext>
                </a:extLst>
              </p:cNvPr>
              <p:cNvSpPr/>
              <p:nvPr/>
            </p:nvSpPr>
            <p:spPr>
              <a:xfrm flipH="1">
                <a:off x="7392107" y="2133596"/>
                <a:ext cx="150835" cy="2212363"/>
              </a:xfrm>
              <a:prstGeom prst="rightBracket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endParaRPr lang="en-US" sz="1350" kern="0">
                  <a:solidFill>
                    <a:srgbClr val="000000"/>
                  </a:solidFill>
                  <a:latin typeface="Corbel"/>
                  <a:ea typeface="ＭＳ Ｐゴシック" pitchFamily="-105" charset="-128"/>
                  <a:cs typeface="Corbel"/>
                </a:endParaRPr>
              </a:p>
            </p:txBody>
          </p:sp>
          <p:sp>
            <p:nvSpPr>
              <p:cNvPr id="66" name="Right Bracket 65">
                <a:extLst>
                  <a:ext uri="{FF2B5EF4-FFF2-40B4-BE49-F238E27FC236}">
                    <a16:creationId xmlns:a16="http://schemas.microsoft.com/office/drawing/2014/main" id="{266C8494-7921-3D43-8EC1-3716AA2AA49B}"/>
                  </a:ext>
                </a:extLst>
              </p:cNvPr>
              <p:cNvSpPr/>
              <p:nvPr/>
            </p:nvSpPr>
            <p:spPr>
              <a:xfrm flipH="1">
                <a:off x="7392107" y="4345959"/>
                <a:ext cx="150835" cy="2283441"/>
              </a:xfrm>
              <a:prstGeom prst="rightBracket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endParaRPr lang="en-US" sz="1350" kern="0">
                  <a:solidFill>
                    <a:srgbClr val="000000"/>
                  </a:solidFill>
                  <a:latin typeface="Corbel"/>
                  <a:ea typeface="ＭＳ Ｐゴシック" pitchFamily="-105" charset="-128"/>
                  <a:cs typeface="Corbel"/>
                </a:endParaRPr>
              </a:p>
            </p:txBody>
          </p:sp>
        </p:grpSp>
        <p:grpSp>
          <p:nvGrpSpPr>
            <p:cNvPr id="27656" name="Group 40">
              <a:extLst>
                <a:ext uri="{FF2B5EF4-FFF2-40B4-BE49-F238E27FC236}">
                  <a16:creationId xmlns:a16="http://schemas.microsoft.com/office/drawing/2014/main" id="{86BF50E9-EF07-2E40-A5CF-C3A6857051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109" y="3005455"/>
              <a:ext cx="8663829" cy="708638"/>
              <a:chOff x="285669" y="3684381"/>
              <a:chExt cx="8636670" cy="708638"/>
            </a:xfrm>
          </p:grpSpPr>
          <p:sp>
            <p:nvSpPr>
              <p:cNvPr id="42" name="TextBox 217">
                <a:extLst>
                  <a:ext uri="{FF2B5EF4-FFF2-40B4-BE49-F238E27FC236}">
                    <a16:creationId xmlns:a16="http://schemas.microsoft.com/office/drawing/2014/main" id="{B6049DE0-E6BA-EB40-80DD-8BA09E1BBA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5669" y="3684381"/>
                <a:ext cx="1388595" cy="7086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defTabSz="685783">
                  <a:spcBef>
                    <a:spcPct val="50000"/>
                  </a:spcBef>
                  <a:defRPr/>
                </a:pPr>
                <a:r>
                  <a:rPr lang="en-US" sz="1650" kern="0" dirty="0">
                    <a:solidFill>
                      <a:srgbClr val="000000"/>
                    </a:solidFill>
                    <a:latin typeface="Corbel"/>
                    <a:cs typeface="Corbel"/>
                  </a:rPr>
                  <a:t>Input</a:t>
                </a:r>
              </a:p>
            </p:txBody>
          </p:sp>
          <p:sp>
            <p:nvSpPr>
              <p:cNvPr id="43" name="TextBox 221">
                <a:extLst>
                  <a:ext uri="{FF2B5EF4-FFF2-40B4-BE49-F238E27FC236}">
                    <a16:creationId xmlns:a16="http://schemas.microsoft.com/office/drawing/2014/main" id="{0ACFDB06-788E-D741-8393-1532B49006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39613" y="3684381"/>
                <a:ext cx="1382726" cy="7086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defTabSz="685783">
                  <a:spcBef>
                    <a:spcPct val="50000"/>
                  </a:spcBef>
                  <a:defRPr/>
                </a:pPr>
                <a:r>
                  <a:rPr lang="en-US" sz="1650" kern="0" dirty="0">
                    <a:solidFill>
                      <a:srgbClr val="000000"/>
                    </a:solidFill>
                    <a:latin typeface="Corbel"/>
                    <a:cs typeface="Corbel"/>
                  </a:rPr>
                  <a:t>Output</a:t>
                </a:r>
              </a:p>
            </p:txBody>
          </p:sp>
        </p:grpSp>
      </p:grpSp>
      <p:sp>
        <p:nvSpPr>
          <p:cNvPr id="67" name="Can 66">
            <a:extLst>
              <a:ext uri="{FF2B5EF4-FFF2-40B4-BE49-F238E27FC236}">
                <a16:creationId xmlns:a16="http://schemas.microsoft.com/office/drawing/2014/main" id="{9885A0CE-1323-9D42-BAFF-1E05925FD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1" y="4800601"/>
            <a:ext cx="422672" cy="40243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rgbClr val="DCFFA0"/>
              </a:gs>
              <a:gs pos="100000">
                <a:srgbClr val="A0CA4A"/>
              </a:gs>
            </a:gsLst>
            <a:lin ang="5400000"/>
          </a:gradFill>
          <a:ln w="9525">
            <a:solidFill>
              <a:srgbClr val="98B954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350">
              <a:solidFill>
                <a:schemeClr val="lt1"/>
              </a:solidFill>
              <a:latin typeface="Corbel"/>
              <a:ea typeface="ＭＳ Ｐゴシック" panose="020B0600070205080204" pitchFamily="34" charset="-128"/>
              <a:cs typeface="Corbel"/>
            </a:endParaRPr>
          </a:p>
        </p:txBody>
      </p:sp>
      <p:sp>
        <p:nvSpPr>
          <p:cNvPr id="68" name="Can 67">
            <a:extLst>
              <a:ext uri="{FF2B5EF4-FFF2-40B4-BE49-F238E27FC236}">
                <a16:creationId xmlns:a16="http://schemas.microsoft.com/office/drawing/2014/main" id="{BDF3D5D2-D21B-794E-B616-3B5724ED6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814888"/>
            <a:ext cx="423863" cy="40243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rgbClr val="DCFFA0"/>
              </a:gs>
              <a:gs pos="100000">
                <a:srgbClr val="A0CA4A"/>
              </a:gs>
            </a:gsLst>
            <a:lin ang="5400000"/>
          </a:gradFill>
          <a:ln w="9525">
            <a:solidFill>
              <a:srgbClr val="98B954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350">
              <a:solidFill>
                <a:schemeClr val="lt1"/>
              </a:solidFill>
              <a:latin typeface="Corbel"/>
              <a:ea typeface="ＭＳ Ｐゴシック" panose="020B0600070205080204" pitchFamily="34" charset="-128"/>
              <a:cs typeface="Corbe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>
            <a:extLst>
              <a:ext uri="{FF2B5EF4-FFF2-40B4-BE49-F238E27FC236}">
                <a16:creationId xmlns:a16="http://schemas.microsoft.com/office/drawing/2014/main" id="{F8797E08-93A0-1845-AD11-CD4007BC6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390" y="633662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Map reduce data flow</a:t>
            </a:r>
          </a:p>
        </p:txBody>
      </p:sp>
      <p:grpSp>
        <p:nvGrpSpPr>
          <p:cNvPr id="29699" name="Group 3">
            <a:extLst>
              <a:ext uri="{FF2B5EF4-FFF2-40B4-BE49-F238E27FC236}">
                <a16:creationId xmlns:a16="http://schemas.microsoft.com/office/drawing/2014/main" id="{F5755B31-DE0F-C443-A077-7C111FA18F6B}"/>
              </a:ext>
            </a:extLst>
          </p:cNvPr>
          <p:cNvGrpSpPr>
            <a:grpSpLocks/>
          </p:cNvGrpSpPr>
          <p:nvPr/>
        </p:nvGrpSpPr>
        <p:grpSpPr bwMode="auto">
          <a:xfrm>
            <a:off x="1067991" y="3405188"/>
            <a:ext cx="5257800" cy="1807369"/>
            <a:chOff x="195109" y="1484921"/>
            <a:chExt cx="8663829" cy="3698990"/>
          </a:xfrm>
        </p:grpSpPr>
        <p:grpSp>
          <p:nvGrpSpPr>
            <p:cNvPr id="29705" name="Group 230">
              <a:extLst>
                <a:ext uri="{FF2B5EF4-FFF2-40B4-BE49-F238E27FC236}">
                  <a16:creationId xmlns:a16="http://schemas.microsoft.com/office/drawing/2014/main" id="{E52CA441-293D-DF4B-8902-CEFC6B54A2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109" y="1484921"/>
              <a:ext cx="8663829" cy="3698990"/>
              <a:chOff x="95767" y="2133596"/>
              <a:chExt cx="8881102" cy="4495804"/>
            </a:xfrm>
          </p:grpSpPr>
          <p:sp>
            <p:nvSpPr>
              <p:cNvPr id="11" name="Folded Corner 10">
                <a:extLst>
                  <a:ext uri="{FF2B5EF4-FFF2-40B4-BE49-F238E27FC236}">
                    <a16:creationId xmlns:a16="http://schemas.microsoft.com/office/drawing/2014/main" id="{87177C9C-019A-B648-B9C2-759448FA9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5767" y="2133596"/>
                <a:ext cx="1427895" cy="4495804"/>
              </a:xfrm>
              <a:prstGeom prst="foldedCorner">
                <a:avLst>
                  <a:gd name="adj" fmla="val 16667"/>
                </a:avLst>
              </a:prstGeom>
              <a:gradFill rotWithShape="1">
                <a:gsLst>
                  <a:gs pos="0">
                    <a:srgbClr val="F5FFE6"/>
                  </a:gs>
                  <a:gs pos="64999">
                    <a:srgbClr val="E4FDC2"/>
                  </a:gs>
                  <a:gs pos="100000">
                    <a:srgbClr val="DAFDA7"/>
                  </a:gs>
                </a:gsLst>
                <a:lin ang="5400000" scaled="1"/>
              </a:gradFill>
              <a:ln w="9525">
                <a:solidFill>
                  <a:srgbClr val="98B954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endParaRPr lang="en-US" sz="1350" kern="0">
                  <a:solidFill>
                    <a:srgbClr val="000000"/>
                  </a:solidFill>
                  <a:latin typeface="Corbel"/>
                  <a:ea typeface="ＭＳ Ｐゴシック" pitchFamily="-105" charset="-128"/>
                  <a:cs typeface="Corbel"/>
                </a:endParaRPr>
              </a:p>
            </p:txBody>
          </p:sp>
          <p:cxnSp>
            <p:nvCxnSpPr>
              <p:cNvPr id="29710" name="Straight Arrow Connector 454">
                <a:extLst>
                  <a:ext uri="{FF2B5EF4-FFF2-40B4-BE49-F238E27FC236}">
                    <a16:creationId xmlns:a16="http://schemas.microsoft.com/office/drawing/2014/main" id="{83F6086F-6362-174F-88B9-E6094F26F89A}"/>
                  </a:ext>
                </a:extLst>
              </p:cNvPr>
              <p:cNvCxnSpPr>
                <a:cxnSpLocks noChangeShapeType="1"/>
                <a:stCxn id="16" idx="2"/>
                <a:endCxn id="20" idx="1"/>
              </p:cNvCxnSpPr>
              <p:nvPr/>
            </p:nvCxnSpPr>
            <p:spPr bwMode="auto">
              <a:xfrm>
                <a:off x="1676400" y="2882901"/>
                <a:ext cx="609599" cy="99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6" name="Right Bracket 15">
                <a:extLst>
                  <a:ext uri="{FF2B5EF4-FFF2-40B4-BE49-F238E27FC236}">
                    <a16:creationId xmlns:a16="http://schemas.microsoft.com/office/drawing/2014/main" id="{4551209B-F621-AF4E-846A-81EBF3E6D749}"/>
                  </a:ext>
                </a:extLst>
              </p:cNvPr>
              <p:cNvSpPr/>
              <p:nvPr/>
            </p:nvSpPr>
            <p:spPr>
              <a:xfrm>
                <a:off x="1523662" y="2133596"/>
                <a:ext cx="152845" cy="1498601"/>
              </a:xfrm>
              <a:prstGeom prst="rightBracket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endParaRPr lang="en-US" sz="1350" kern="0">
                  <a:solidFill>
                    <a:srgbClr val="000000"/>
                  </a:solidFill>
                  <a:latin typeface="Corbel"/>
                  <a:ea typeface="ＭＳ Ｐゴシック" pitchFamily="-105" charset="-128"/>
                  <a:cs typeface="Corbel"/>
                </a:endParaRPr>
              </a:p>
            </p:txBody>
          </p:sp>
          <p:sp>
            <p:nvSpPr>
              <p:cNvPr id="17" name="Right Bracket 16">
                <a:extLst>
                  <a:ext uri="{FF2B5EF4-FFF2-40B4-BE49-F238E27FC236}">
                    <a16:creationId xmlns:a16="http://schemas.microsoft.com/office/drawing/2014/main" id="{28AB6962-07E7-994A-889C-CD7E367224FE}"/>
                  </a:ext>
                </a:extLst>
              </p:cNvPr>
              <p:cNvSpPr/>
              <p:nvPr/>
            </p:nvSpPr>
            <p:spPr>
              <a:xfrm>
                <a:off x="1523662" y="3632197"/>
                <a:ext cx="152845" cy="1498601"/>
              </a:xfrm>
              <a:prstGeom prst="rightBracket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endParaRPr lang="en-US" sz="1350" kern="0">
                  <a:solidFill>
                    <a:srgbClr val="000000"/>
                  </a:solidFill>
                  <a:latin typeface="Corbel"/>
                  <a:ea typeface="ＭＳ Ｐゴシック" pitchFamily="-105" charset="-128"/>
                  <a:cs typeface="Corbel"/>
                </a:endParaRPr>
              </a:p>
            </p:txBody>
          </p:sp>
          <p:sp>
            <p:nvSpPr>
              <p:cNvPr id="18" name="Right Bracket 17">
                <a:extLst>
                  <a:ext uri="{FF2B5EF4-FFF2-40B4-BE49-F238E27FC236}">
                    <a16:creationId xmlns:a16="http://schemas.microsoft.com/office/drawing/2014/main" id="{0EA42C6E-08E7-2F4B-B166-039B37E52730}"/>
                  </a:ext>
                </a:extLst>
              </p:cNvPr>
              <p:cNvSpPr/>
              <p:nvPr/>
            </p:nvSpPr>
            <p:spPr>
              <a:xfrm>
                <a:off x="1523662" y="5130799"/>
                <a:ext cx="152845" cy="1498601"/>
              </a:xfrm>
              <a:prstGeom prst="rightBracket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endParaRPr lang="en-US" sz="1350" kern="0">
                  <a:solidFill>
                    <a:srgbClr val="000000"/>
                  </a:solidFill>
                  <a:latin typeface="Corbel"/>
                  <a:ea typeface="ＭＳ Ｐゴシック" pitchFamily="-105" charset="-128"/>
                  <a:cs typeface="Corbel"/>
                </a:endParaRPr>
              </a:p>
            </p:txBody>
          </p:sp>
          <p:cxnSp>
            <p:nvCxnSpPr>
              <p:cNvPr id="29714" name="Straight Arrow Connector 124">
                <a:extLst>
                  <a:ext uri="{FF2B5EF4-FFF2-40B4-BE49-F238E27FC236}">
                    <a16:creationId xmlns:a16="http://schemas.microsoft.com/office/drawing/2014/main" id="{3D20736C-3BEB-8A49-8108-3163E23B66AC}"/>
                  </a:ext>
                </a:extLst>
              </p:cNvPr>
              <p:cNvCxnSpPr>
                <a:cxnSpLocks noChangeShapeType="1"/>
                <a:stCxn id="17" idx="2"/>
                <a:endCxn id="21" idx="1"/>
              </p:cNvCxnSpPr>
              <p:nvPr/>
            </p:nvCxnSpPr>
            <p:spPr bwMode="auto">
              <a:xfrm>
                <a:off x="1676400" y="4381502"/>
                <a:ext cx="609599" cy="13941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28A42F7B-53DB-0545-AE2E-9BF076403F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5875" y="2521575"/>
                <a:ext cx="1218738" cy="74337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r>
                  <a:rPr lang="en-US" sz="1500" kern="0" dirty="0">
                    <a:solidFill>
                      <a:srgbClr val="FFFFFF"/>
                    </a:solidFill>
                    <a:latin typeface="Corbel"/>
                    <a:ea typeface="ＭＳ Ｐゴシック" pitchFamily="-105" charset="-128"/>
                    <a:cs typeface="Corbel"/>
                  </a:rPr>
                  <a:t>Map</a:t>
                </a:r>
              </a:p>
            </p:txBody>
          </p:sp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F42AC01A-4679-CB4E-B63B-8F079B24AD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5875" y="4017213"/>
                <a:ext cx="1218738" cy="75818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r>
                  <a:rPr lang="en-US" sz="1500" kern="0" dirty="0">
                    <a:solidFill>
                      <a:srgbClr val="FFFFFF"/>
                    </a:solidFill>
                    <a:latin typeface="Corbel"/>
                    <a:ea typeface="ＭＳ Ｐゴシック" pitchFamily="-105" charset="-128"/>
                    <a:cs typeface="Corbel"/>
                  </a:rPr>
                  <a:t>Map</a:t>
                </a:r>
              </a:p>
            </p:txBody>
          </p:sp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30DE7DFE-F177-4142-815C-842F354EA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5875" y="5518777"/>
                <a:ext cx="1218738" cy="74633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r>
                  <a:rPr lang="en-US" sz="1500" kern="0" dirty="0">
                    <a:solidFill>
                      <a:srgbClr val="FFFFFF"/>
                    </a:solidFill>
                    <a:latin typeface="Corbel"/>
                    <a:ea typeface="ＭＳ Ｐゴシック" pitchFamily="-105" charset="-128"/>
                    <a:cs typeface="Corbel"/>
                  </a:rPr>
                  <a:t>Map</a:t>
                </a:r>
              </a:p>
            </p:txBody>
          </p:sp>
          <p:cxnSp>
            <p:nvCxnSpPr>
              <p:cNvPr id="29718" name="Straight Arrow Connector 135">
                <a:extLst>
                  <a:ext uri="{FF2B5EF4-FFF2-40B4-BE49-F238E27FC236}">
                    <a16:creationId xmlns:a16="http://schemas.microsoft.com/office/drawing/2014/main" id="{7740A38A-A14D-A244-BDD3-67E2786C87E5}"/>
                  </a:ext>
                </a:extLst>
              </p:cNvPr>
              <p:cNvCxnSpPr>
                <a:cxnSpLocks noChangeShapeType="1"/>
                <a:stCxn id="18" idx="2"/>
                <a:endCxn id="22" idx="1"/>
              </p:cNvCxnSpPr>
              <p:nvPr/>
            </p:nvCxnSpPr>
            <p:spPr bwMode="auto">
              <a:xfrm>
                <a:off x="1676400" y="5880101"/>
                <a:ext cx="609599" cy="12274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557AA23F-811E-7C40-9414-8F898BEB6A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9755" y="2835511"/>
                <a:ext cx="1363539" cy="79372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9A99"/>
                  </a:gs>
                  <a:gs pos="100000">
                    <a:srgbClr val="D1403C"/>
                  </a:gs>
                </a:gsLst>
                <a:lin ang="5400000"/>
              </a:gradFill>
              <a:ln w="9525">
                <a:solidFill>
                  <a:srgbClr val="BE4B48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r>
                  <a:rPr lang="en-US" sz="1500" kern="0" dirty="0">
                    <a:solidFill>
                      <a:schemeClr val="bg1"/>
                    </a:solidFill>
                    <a:latin typeface="Corbel"/>
                    <a:ea typeface="ＭＳ Ｐゴシック" pitchFamily="-105" charset="-128"/>
                    <a:cs typeface="Corbel"/>
                  </a:rPr>
                  <a:t>Reduce</a:t>
                </a:r>
              </a:p>
            </p:txBody>
          </p:sp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0D685D41-A006-9C46-8F5D-FA2A24D6BE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9755" y="5118952"/>
                <a:ext cx="1363539" cy="73153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9A99"/>
                  </a:gs>
                  <a:gs pos="100000">
                    <a:srgbClr val="D1403C"/>
                  </a:gs>
                </a:gsLst>
                <a:lin ang="5400000"/>
              </a:gradFill>
              <a:ln w="9525">
                <a:solidFill>
                  <a:srgbClr val="BE4B48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r>
                  <a:rPr lang="en-US" sz="1500" kern="0" dirty="0">
                    <a:solidFill>
                      <a:schemeClr val="bg1"/>
                    </a:solidFill>
                    <a:latin typeface="Corbel"/>
                    <a:ea typeface="ＭＳ Ｐゴシック" pitchFamily="-105" charset="-128"/>
                    <a:cs typeface="Corbel"/>
                  </a:rPr>
                  <a:t>Reduce</a:t>
                </a:r>
              </a:p>
            </p:txBody>
          </p:sp>
          <p:cxnSp>
            <p:nvCxnSpPr>
              <p:cNvPr id="29721" name="Straight Arrow Connector 155">
                <a:extLst>
                  <a:ext uri="{FF2B5EF4-FFF2-40B4-BE49-F238E27FC236}">
                    <a16:creationId xmlns:a16="http://schemas.microsoft.com/office/drawing/2014/main" id="{BE986BDE-F776-DA49-83C0-DEF3DBD15BAF}"/>
                  </a:ext>
                </a:extLst>
              </p:cNvPr>
              <p:cNvCxnSpPr>
                <a:cxnSpLocks noChangeShapeType="1"/>
                <a:stCxn id="20" idx="3"/>
              </p:cNvCxnSpPr>
              <p:nvPr/>
            </p:nvCxnSpPr>
            <p:spPr bwMode="auto">
              <a:xfrm>
                <a:off x="3504523" y="2892841"/>
                <a:ext cx="2015101" cy="239827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722" name="Straight Arrow Connector 158">
                <a:extLst>
                  <a:ext uri="{FF2B5EF4-FFF2-40B4-BE49-F238E27FC236}">
                    <a16:creationId xmlns:a16="http://schemas.microsoft.com/office/drawing/2014/main" id="{CD57A359-93F0-7E49-8952-B5CDE73454BD}"/>
                  </a:ext>
                </a:extLst>
              </p:cNvPr>
              <p:cNvCxnSpPr>
                <a:cxnSpLocks noChangeShapeType="1"/>
                <a:stCxn id="20" idx="3"/>
              </p:cNvCxnSpPr>
              <p:nvPr/>
            </p:nvCxnSpPr>
            <p:spPr bwMode="auto">
              <a:xfrm>
                <a:off x="3504523" y="2892841"/>
                <a:ext cx="2015101" cy="2452048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723" name="Straight Arrow Connector 161">
                <a:extLst>
                  <a:ext uri="{FF2B5EF4-FFF2-40B4-BE49-F238E27FC236}">
                    <a16:creationId xmlns:a16="http://schemas.microsoft.com/office/drawing/2014/main" id="{919CD63D-21A6-8642-BA89-FD37855F571D}"/>
                  </a:ext>
                </a:extLst>
              </p:cNvPr>
              <p:cNvCxnSpPr>
                <a:cxnSpLocks noChangeShapeType="1"/>
                <a:stCxn id="22" idx="3"/>
              </p:cNvCxnSpPr>
              <p:nvPr/>
            </p:nvCxnSpPr>
            <p:spPr bwMode="auto">
              <a:xfrm flipV="1">
                <a:off x="3504523" y="3346759"/>
                <a:ext cx="2015101" cy="2545616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724" name="Straight Arrow Connector 162">
                <a:extLst>
                  <a:ext uri="{FF2B5EF4-FFF2-40B4-BE49-F238E27FC236}">
                    <a16:creationId xmlns:a16="http://schemas.microsoft.com/office/drawing/2014/main" id="{7EFFBBD5-F238-B54D-B8D3-30810D0099D0}"/>
                  </a:ext>
                </a:extLst>
              </p:cNvPr>
              <p:cNvCxnSpPr>
                <a:cxnSpLocks noChangeShapeType="1"/>
                <a:stCxn id="21" idx="3"/>
                <a:endCxn id="25" idx="1"/>
              </p:cNvCxnSpPr>
              <p:nvPr/>
            </p:nvCxnSpPr>
            <p:spPr bwMode="auto">
              <a:xfrm>
                <a:off x="3504523" y="4395442"/>
                <a:ext cx="2015100" cy="1088544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725" name="Straight Arrow Connector 163">
                <a:extLst>
                  <a:ext uri="{FF2B5EF4-FFF2-40B4-BE49-F238E27FC236}">
                    <a16:creationId xmlns:a16="http://schemas.microsoft.com/office/drawing/2014/main" id="{0B0B3011-3A44-8A44-ACB6-5ED012A6FC12}"/>
                  </a:ext>
                </a:extLst>
              </p:cNvPr>
              <p:cNvCxnSpPr>
                <a:cxnSpLocks noChangeShapeType="1"/>
                <a:stCxn id="21" idx="3"/>
                <a:endCxn id="24" idx="1"/>
              </p:cNvCxnSpPr>
              <p:nvPr/>
            </p:nvCxnSpPr>
            <p:spPr bwMode="auto">
              <a:xfrm flipV="1">
                <a:off x="3504523" y="3233360"/>
                <a:ext cx="2015100" cy="1162082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726" name="Straight Arrow Connector 164">
                <a:extLst>
                  <a:ext uri="{FF2B5EF4-FFF2-40B4-BE49-F238E27FC236}">
                    <a16:creationId xmlns:a16="http://schemas.microsoft.com/office/drawing/2014/main" id="{790BBA69-9C79-9B4A-9D30-0327FFA4BFC9}"/>
                  </a:ext>
                </a:extLst>
              </p:cNvPr>
              <p:cNvCxnSpPr>
                <a:cxnSpLocks noChangeShapeType="1"/>
                <a:stCxn id="22" idx="3"/>
              </p:cNvCxnSpPr>
              <p:nvPr/>
            </p:nvCxnSpPr>
            <p:spPr bwMode="auto">
              <a:xfrm flipV="1">
                <a:off x="3504523" y="5630339"/>
                <a:ext cx="2015101" cy="262036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727" name="Straight Arrow Connector 182">
                <a:extLst>
                  <a:ext uri="{FF2B5EF4-FFF2-40B4-BE49-F238E27FC236}">
                    <a16:creationId xmlns:a16="http://schemas.microsoft.com/office/drawing/2014/main" id="{7C279131-86AF-224B-B836-74E862F12FA6}"/>
                  </a:ext>
                </a:extLst>
              </p:cNvPr>
              <p:cNvCxnSpPr>
                <a:cxnSpLocks noChangeShapeType="1"/>
                <a:stCxn id="24" idx="3"/>
                <a:endCxn id="37" idx="2"/>
              </p:cNvCxnSpPr>
              <p:nvPr/>
            </p:nvCxnSpPr>
            <p:spPr bwMode="auto">
              <a:xfrm>
                <a:off x="6882647" y="3233360"/>
                <a:ext cx="508753" cy="6533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728" name="Straight Arrow Connector 183">
                <a:extLst>
                  <a:ext uri="{FF2B5EF4-FFF2-40B4-BE49-F238E27FC236}">
                    <a16:creationId xmlns:a16="http://schemas.microsoft.com/office/drawing/2014/main" id="{4B4EDA21-E67D-CB4B-A423-6279E82B3E39}"/>
                  </a:ext>
                </a:extLst>
              </p:cNvPr>
              <p:cNvCxnSpPr>
                <a:cxnSpLocks noChangeShapeType="1"/>
                <a:stCxn id="25" idx="3"/>
                <a:endCxn id="38" idx="2"/>
              </p:cNvCxnSpPr>
              <p:nvPr/>
            </p:nvCxnSpPr>
            <p:spPr bwMode="auto">
              <a:xfrm>
                <a:off x="6882647" y="5483986"/>
                <a:ext cx="508753" cy="3807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sm"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" name="Folded Corner 33">
                <a:extLst>
                  <a:ext uri="{FF2B5EF4-FFF2-40B4-BE49-F238E27FC236}">
                    <a16:creationId xmlns:a16="http://schemas.microsoft.com/office/drawing/2014/main" id="{082FE549-6198-9F4C-9363-5841382CF9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7542940" y="2133596"/>
                <a:ext cx="1433929" cy="4495804"/>
              </a:xfrm>
              <a:prstGeom prst="foldedCorner">
                <a:avLst>
                  <a:gd name="adj" fmla="val 16667"/>
                </a:avLst>
              </a:prstGeom>
              <a:gradFill rotWithShape="1">
                <a:gsLst>
                  <a:gs pos="0">
                    <a:srgbClr val="F5FFE6"/>
                  </a:gs>
                  <a:gs pos="64999">
                    <a:srgbClr val="E4FDC2"/>
                  </a:gs>
                  <a:gs pos="100000">
                    <a:srgbClr val="DAFDA7"/>
                  </a:gs>
                </a:gsLst>
                <a:lin ang="5400000" scaled="1"/>
              </a:gradFill>
              <a:ln w="9525">
                <a:solidFill>
                  <a:srgbClr val="98B954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endParaRPr lang="en-US" sz="1350" kern="0">
                  <a:solidFill>
                    <a:srgbClr val="000000"/>
                  </a:solidFill>
                  <a:latin typeface="Corbel"/>
                  <a:ea typeface="ＭＳ Ｐゴシック" pitchFamily="-105" charset="-128"/>
                  <a:cs typeface="Corbel"/>
                </a:endParaRPr>
              </a:p>
            </p:txBody>
          </p:sp>
          <p:sp>
            <p:nvSpPr>
              <p:cNvPr id="37" name="Right Bracket 36">
                <a:extLst>
                  <a:ext uri="{FF2B5EF4-FFF2-40B4-BE49-F238E27FC236}">
                    <a16:creationId xmlns:a16="http://schemas.microsoft.com/office/drawing/2014/main" id="{0E8D9661-B6B4-7844-BEE6-8A61589AD852}"/>
                  </a:ext>
                </a:extLst>
              </p:cNvPr>
              <p:cNvSpPr/>
              <p:nvPr/>
            </p:nvSpPr>
            <p:spPr>
              <a:xfrm flipH="1">
                <a:off x="7392107" y="2133596"/>
                <a:ext cx="150833" cy="2212363"/>
              </a:xfrm>
              <a:prstGeom prst="rightBracket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endParaRPr lang="en-US" sz="1350" kern="0">
                  <a:solidFill>
                    <a:srgbClr val="000000"/>
                  </a:solidFill>
                  <a:latin typeface="Corbel"/>
                  <a:ea typeface="ＭＳ Ｐゴシック" pitchFamily="-105" charset="-128"/>
                  <a:cs typeface="Corbel"/>
                </a:endParaRPr>
              </a:p>
            </p:txBody>
          </p:sp>
          <p:sp>
            <p:nvSpPr>
              <p:cNvPr id="38" name="Right Bracket 37">
                <a:extLst>
                  <a:ext uri="{FF2B5EF4-FFF2-40B4-BE49-F238E27FC236}">
                    <a16:creationId xmlns:a16="http://schemas.microsoft.com/office/drawing/2014/main" id="{F9674F2A-FE31-9048-84A8-1E5FA9012F7D}"/>
                  </a:ext>
                </a:extLst>
              </p:cNvPr>
              <p:cNvSpPr/>
              <p:nvPr/>
            </p:nvSpPr>
            <p:spPr>
              <a:xfrm flipH="1">
                <a:off x="7392107" y="4345959"/>
                <a:ext cx="150833" cy="2283441"/>
              </a:xfrm>
              <a:prstGeom prst="rightBracket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 defTabSz="685783">
                  <a:spcBef>
                    <a:spcPct val="50000"/>
                  </a:spcBef>
                  <a:defRPr/>
                </a:pPr>
                <a:endParaRPr lang="en-US" sz="1350" kern="0">
                  <a:solidFill>
                    <a:srgbClr val="000000"/>
                  </a:solidFill>
                  <a:latin typeface="Corbel"/>
                  <a:ea typeface="ＭＳ Ｐゴシック" pitchFamily="-105" charset="-128"/>
                  <a:cs typeface="Corbel"/>
                </a:endParaRPr>
              </a:p>
            </p:txBody>
          </p:sp>
        </p:grpSp>
        <p:grpSp>
          <p:nvGrpSpPr>
            <p:cNvPr id="29706" name="Group 5">
              <a:extLst>
                <a:ext uri="{FF2B5EF4-FFF2-40B4-BE49-F238E27FC236}">
                  <a16:creationId xmlns:a16="http://schemas.microsoft.com/office/drawing/2014/main" id="{0EDEDBC8-727A-3741-A78E-93C966C26E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109" y="3005455"/>
              <a:ext cx="8663829" cy="708638"/>
              <a:chOff x="285669" y="3684381"/>
              <a:chExt cx="8636670" cy="708638"/>
            </a:xfrm>
          </p:grpSpPr>
          <p:sp>
            <p:nvSpPr>
              <p:cNvPr id="7" name="TextBox 217">
                <a:extLst>
                  <a:ext uri="{FF2B5EF4-FFF2-40B4-BE49-F238E27FC236}">
                    <a16:creationId xmlns:a16="http://schemas.microsoft.com/office/drawing/2014/main" id="{84B682F4-868B-8644-9DC5-F946A144B9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5669" y="3684381"/>
                <a:ext cx="1388595" cy="7086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defTabSz="685783">
                  <a:spcBef>
                    <a:spcPct val="50000"/>
                  </a:spcBef>
                  <a:defRPr/>
                </a:pPr>
                <a:r>
                  <a:rPr lang="en-US" sz="1650" kern="0" dirty="0">
                    <a:solidFill>
                      <a:srgbClr val="000000"/>
                    </a:solidFill>
                    <a:latin typeface="Corbel"/>
                    <a:cs typeface="Corbel"/>
                  </a:rPr>
                  <a:t>Input</a:t>
                </a:r>
              </a:p>
            </p:txBody>
          </p:sp>
          <p:sp>
            <p:nvSpPr>
              <p:cNvPr id="10" name="TextBox 221">
                <a:extLst>
                  <a:ext uri="{FF2B5EF4-FFF2-40B4-BE49-F238E27FC236}">
                    <a16:creationId xmlns:a16="http://schemas.microsoft.com/office/drawing/2014/main" id="{E407F3C0-E3E6-0D46-AA64-B6C819BA59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39611" y="3684381"/>
                <a:ext cx="1382728" cy="7086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eaLnBrk="0" hangingPunct="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defTabSz="685783">
                  <a:spcBef>
                    <a:spcPct val="50000"/>
                  </a:spcBef>
                  <a:defRPr/>
                </a:pPr>
                <a:r>
                  <a:rPr lang="en-US" sz="1650" kern="0" dirty="0">
                    <a:solidFill>
                      <a:srgbClr val="000000"/>
                    </a:solidFill>
                    <a:latin typeface="Corbel"/>
                    <a:cs typeface="Corbel"/>
                  </a:rPr>
                  <a:t>Output</a:t>
                </a:r>
              </a:p>
            </p:txBody>
          </p:sp>
        </p:grpSp>
      </p:grpSp>
      <p:sp>
        <p:nvSpPr>
          <p:cNvPr id="110" name="Can 109">
            <a:extLst>
              <a:ext uri="{FF2B5EF4-FFF2-40B4-BE49-F238E27FC236}">
                <a16:creationId xmlns:a16="http://schemas.microsoft.com/office/drawing/2014/main" id="{68298CF1-716A-1542-B96A-9BBB6ADE1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216" y="4227910"/>
            <a:ext cx="422672" cy="40243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rgbClr val="DCFFA0"/>
              </a:gs>
              <a:gs pos="100000">
                <a:srgbClr val="A0CA4A"/>
              </a:gs>
            </a:gsLst>
            <a:lin ang="5400000"/>
          </a:gradFill>
          <a:ln w="9525">
            <a:solidFill>
              <a:srgbClr val="98B954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350">
              <a:solidFill>
                <a:schemeClr val="lt1"/>
              </a:solidFill>
              <a:latin typeface="Corbel"/>
              <a:ea typeface="ＭＳ Ｐゴシック" panose="020B0600070205080204" pitchFamily="34" charset="-128"/>
              <a:cs typeface="Corbel"/>
            </a:endParaRPr>
          </a:p>
        </p:txBody>
      </p:sp>
      <p:sp>
        <p:nvSpPr>
          <p:cNvPr id="111" name="Can 110">
            <a:extLst>
              <a:ext uri="{FF2B5EF4-FFF2-40B4-BE49-F238E27FC236}">
                <a16:creationId xmlns:a16="http://schemas.microsoft.com/office/drawing/2014/main" id="{FA31F6CC-4EAE-B245-B506-80CCE7862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6141" y="4096942"/>
            <a:ext cx="423863" cy="40243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rgbClr val="DCFFA0"/>
              </a:gs>
              <a:gs pos="100000">
                <a:srgbClr val="A0CA4A"/>
              </a:gs>
            </a:gsLst>
            <a:lin ang="5400000"/>
          </a:gradFill>
          <a:ln w="9525">
            <a:solidFill>
              <a:srgbClr val="98B954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350">
              <a:solidFill>
                <a:schemeClr val="lt1"/>
              </a:solidFill>
              <a:latin typeface="Corbel"/>
              <a:ea typeface="ＭＳ Ｐゴシック" panose="020B0600070205080204" pitchFamily="34" charset="-128"/>
              <a:cs typeface="Corbe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B8EBA3-D824-5742-8045-01434F39DA54}"/>
              </a:ext>
            </a:extLst>
          </p:cNvPr>
          <p:cNvSpPr/>
          <p:nvPr/>
        </p:nvSpPr>
        <p:spPr>
          <a:xfrm>
            <a:off x="289322" y="3219450"/>
            <a:ext cx="6858000" cy="21717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  <a:headEnd type="none" w="med" len="me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DF9970E3-A25F-514B-8CCB-0559DF890D3A}"/>
              </a:ext>
            </a:extLst>
          </p:cNvPr>
          <p:cNvSpPr/>
          <p:nvPr/>
        </p:nvSpPr>
        <p:spPr>
          <a:xfrm>
            <a:off x="689372" y="3701654"/>
            <a:ext cx="6057900" cy="1197769"/>
          </a:xfrm>
          <a:prstGeom prst="roundRect">
            <a:avLst>
              <a:gd name="adj" fmla="val 10339"/>
            </a:avLst>
          </a:prstGeom>
          <a:solidFill>
            <a:srgbClr val="D9E4F2"/>
          </a:solidFill>
          <a:ln w="19050" cmpd="sng">
            <a:solidFill>
              <a:srgbClr val="4F81BD"/>
            </a:solidFill>
            <a:headEnd type="none" w="med" len="med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tIns="0" anchor="ctr"/>
          <a:lstStyle/>
          <a:p>
            <a:pPr algn="ctr">
              <a:defRPr/>
            </a:pPr>
            <a:r>
              <a:rPr lang="en-US" sz="2400" b="1" dirty="0"/>
              <a:t>Benefits of data flow:</a:t>
            </a:r>
            <a:r>
              <a:rPr lang="en-US" sz="2400" dirty="0"/>
              <a:t> runtime can decide where to run tasks and can automatically recover from failures</a:t>
            </a:r>
          </a:p>
        </p:txBody>
      </p:sp>
      <p:sp>
        <p:nvSpPr>
          <p:cNvPr id="29704" name="Content Placeholder 2">
            <a:extLst>
              <a:ext uri="{FF2B5EF4-FFF2-40B4-BE49-F238E27FC236}">
                <a16:creationId xmlns:a16="http://schemas.microsoft.com/office/drawing/2014/main" id="{5AD0990C-A28C-4C4E-8669-36C5E2E5C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676401"/>
            <a:ext cx="6172200" cy="1697831"/>
          </a:xfrm>
        </p:spPr>
        <p:txBody>
          <a:bodyPr>
            <a:normAutofit lnSpcReduction="10000"/>
          </a:bodyPr>
          <a:lstStyle/>
          <a:p>
            <a:r>
              <a:rPr lang="en-US" altLang="en-US" sz="2100"/>
              <a:t>Current popular programming models for clusters transform data flowing from stable storage to stable storage</a:t>
            </a:r>
            <a:endParaRPr lang="en-US" altLang="en-US" sz="1050"/>
          </a:p>
          <a:p>
            <a:r>
              <a:rPr lang="en-US" altLang="en-US" sz="2100"/>
              <a:t>E.g., MapReduce: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472A622F-0A0F-BB4A-8180-EF67EF1B7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494" y="665744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Motivation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1C32797E-AF93-CE4A-BA36-3AFD4161F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7" y="1359568"/>
            <a:ext cx="7724274" cy="4247147"/>
          </a:xfrm>
        </p:spPr>
        <p:txBody>
          <a:bodyPr/>
          <a:lstStyle/>
          <a:p>
            <a:r>
              <a:rPr lang="en-US" altLang="en-US" sz="1800" dirty="0"/>
              <a:t>Acyclic data flow is a powerful abstraction, but is not efficient for applications that repeatedly reuse a </a:t>
            </a:r>
            <a:r>
              <a:rPr lang="en-US" altLang="en-US" sz="1800" i="1" dirty="0"/>
              <a:t>working set</a:t>
            </a:r>
            <a:r>
              <a:rPr lang="en-US" altLang="en-US" sz="1800" dirty="0"/>
              <a:t> of data:</a:t>
            </a:r>
          </a:p>
          <a:p>
            <a:pPr lvl="1"/>
            <a:r>
              <a:rPr lang="en-US" altLang="en-US" sz="1800" b="1" dirty="0"/>
              <a:t>Iterative</a:t>
            </a:r>
            <a:r>
              <a:rPr lang="en-US" altLang="en-US" sz="1800" dirty="0"/>
              <a:t> algorithms (many in machine learning)</a:t>
            </a:r>
          </a:p>
          <a:p>
            <a:pPr lvl="1"/>
            <a:r>
              <a:rPr lang="en-US" altLang="en-US" sz="1800" b="1" dirty="0"/>
              <a:t>Interactive</a:t>
            </a:r>
            <a:r>
              <a:rPr lang="en-US" altLang="en-US" sz="1800" dirty="0"/>
              <a:t> data mining tools (R, Excel, Python)</a:t>
            </a:r>
            <a:br>
              <a:rPr lang="en-US" altLang="en-US" sz="1800" dirty="0"/>
            </a:br>
            <a:endParaRPr lang="en-US" altLang="en-US" sz="2400" dirty="0"/>
          </a:p>
          <a:p>
            <a:r>
              <a:rPr lang="en-US" altLang="en-US" sz="1800" dirty="0"/>
              <a:t>Spark makes working sets a first-class concept to efficiently support these apps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id="{5C2CB150-E0DA-BA44-A782-E11789667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390" y="516044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Spark objective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7181D3D9-0376-B04D-898D-9EB2D0F33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83891"/>
            <a:ext cx="7178842" cy="3165872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Provide distributed memory abstractions for clusters to support apps with working sets</a:t>
            </a:r>
          </a:p>
          <a:p>
            <a:r>
              <a:rPr lang="en-US" altLang="en-US" sz="2400" dirty="0"/>
              <a:t>Retain the attractive properties of MapReduce:</a:t>
            </a:r>
          </a:p>
          <a:p>
            <a:pPr lvl="1"/>
            <a:r>
              <a:rPr lang="en-US" altLang="en-US" sz="1800" dirty="0"/>
              <a:t>Fault tolerance (for crashes &amp; stragglers)</a:t>
            </a:r>
          </a:p>
          <a:p>
            <a:pPr lvl="1"/>
            <a:r>
              <a:rPr lang="en-US" altLang="en-US" sz="1800" dirty="0"/>
              <a:t>Data locality</a:t>
            </a:r>
          </a:p>
          <a:p>
            <a:pPr lvl="1"/>
            <a:r>
              <a:rPr lang="en-US" altLang="en-US" sz="1800" dirty="0"/>
              <a:t>Scalability</a:t>
            </a:r>
            <a:endParaRPr lang="en-US" altLang="en-US" sz="2400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CB0781D-8104-2845-999D-DC6D80CCDC50}"/>
              </a:ext>
            </a:extLst>
          </p:cNvPr>
          <p:cNvSpPr/>
          <p:nvPr/>
        </p:nvSpPr>
        <p:spPr>
          <a:xfrm>
            <a:off x="1125457" y="4489975"/>
            <a:ext cx="6057900" cy="857250"/>
          </a:xfrm>
          <a:prstGeom prst="roundRect">
            <a:avLst>
              <a:gd name="adj" fmla="val 10339"/>
            </a:avLst>
          </a:prstGeom>
          <a:solidFill>
            <a:srgbClr val="D9E4F2"/>
          </a:solidFill>
          <a:ln w="19050" cmpd="sng">
            <a:solidFill>
              <a:srgbClr val="4F81BD"/>
            </a:solidFill>
            <a:headEnd type="none" w="med" len="med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tIns="0"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b="1">
                <a:solidFill>
                  <a:srgbClr val="000000"/>
                </a:solidFill>
                <a:latin typeface="Corbel" panose="020B0503020204020204" pitchFamily="34" charset="0"/>
              </a:rPr>
              <a:t>Solution:</a:t>
            </a:r>
            <a:r>
              <a:rPr lang="en-US" altLang="en-US">
                <a:solidFill>
                  <a:srgbClr val="000000"/>
                </a:solidFill>
                <a:latin typeface="Corbel" panose="020B0503020204020204" pitchFamily="34" charset="0"/>
              </a:rPr>
              <a:t> augment data flow model with “resilient distributed datasets” (RDDs)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246B7C37-2140-2542-AC80-4BAA2518C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442" y="587792"/>
            <a:ext cx="82296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Resilient Distributed Datasets</a:t>
            </a:r>
          </a:p>
        </p:txBody>
      </p:sp>
      <p:sp>
        <p:nvSpPr>
          <p:cNvPr id="56322" name="Content Placeholder 2">
            <a:extLst>
              <a:ext uri="{FF2B5EF4-FFF2-40B4-BE49-F238E27FC236}">
                <a16:creationId xmlns:a16="http://schemas.microsoft.com/office/drawing/2014/main" id="{5D769298-1113-9B4B-A7BA-437B974D3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311442"/>
            <a:ext cx="8554453" cy="495876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1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Immutable</a:t>
            </a:r>
            <a:r>
              <a:rPr lang="en-US" altLang="en-US" sz="1800" dirty="0">
                <a:ea typeface="ＭＳ Ｐゴシック" panose="020B0600070205080204" pitchFamily="34" charset="-128"/>
              </a:rPr>
              <a:t> distributed data collections inspired by Scala.</a:t>
            </a:r>
          </a:p>
          <a:p>
            <a:pPr lvl="1">
              <a:defRPr/>
            </a:pPr>
            <a:r>
              <a:rPr lang="en-US" altLang="en-US" sz="2000" dirty="0">
                <a:ea typeface="ＭＳ Ｐゴシック" panose="020B0600070205080204" pitchFamily="34" charset="-128"/>
              </a:rPr>
              <a:t>Array, List, Map, Set, etc.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 sz="1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Transformations</a:t>
            </a:r>
            <a:r>
              <a:rPr lang="en-US" altLang="en-US" sz="1800" dirty="0">
                <a:ea typeface="ＭＳ Ｐゴシック" panose="020B0600070205080204" pitchFamily="34" charset="-128"/>
              </a:rPr>
              <a:t> on RDDs create new RDDs.</a:t>
            </a:r>
          </a:p>
          <a:p>
            <a:pPr lvl="1">
              <a:defRPr/>
            </a:pPr>
            <a:r>
              <a:rPr lang="en-US" altLang="en-US" sz="2000" dirty="0">
                <a:ea typeface="ＭＳ Ｐゴシック" panose="020B0600070205080204" pitchFamily="34" charset="-128"/>
              </a:rPr>
              <a:t>Map,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ReducebyKey</a:t>
            </a:r>
            <a:r>
              <a:rPr lang="en-US" altLang="en-US" sz="2000" dirty="0">
                <a:ea typeface="ＭＳ Ｐゴシック" panose="020B0600070205080204" pitchFamily="34" charset="-128"/>
              </a:rPr>
              <a:t>, Filter, Join, etc.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 sz="1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Actions</a:t>
            </a:r>
            <a:r>
              <a:rPr lang="en-US" altLang="en-US" sz="1800" dirty="0">
                <a:ea typeface="ＭＳ Ｐゴシック" panose="020B0600070205080204" pitchFamily="34" charset="-128"/>
              </a:rPr>
              <a:t> on RDD return values.</a:t>
            </a:r>
          </a:p>
          <a:p>
            <a:pPr lvl="1">
              <a:defRPr/>
            </a:pPr>
            <a:r>
              <a:rPr lang="en-US" altLang="en-US" sz="1650" dirty="0">
                <a:ea typeface="ＭＳ Ｐゴシック" panose="020B0600070205080204" pitchFamily="34" charset="-128"/>
              </a:rPr>
              <a:t>Reduce, collect, count, take, etc.</a:t>
            </a:r>
            <a:br>
              <a:rPr lang="en-US" altLang="en-US" sz="1650" dirty="0">
                <a:ea typeface="ＭＳ Ｐゴシック" panose="020B0600070205080204" pitchFamily="34" charset="-128"/>
              </a:rPr>
            </a:br>
            <a:endParaRPr lang="en-US" altLang="en-US" sz="1800" dirty="0"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 sz="1800" dirty="0">
                <a:ea typeface="ＭＳ Ｐゴシック" panose="020B0600070205080204" pitchFamily="34" charset="-128"/>
              </a:rPr>
              <a:t>RDDs are materialized when needed – </a:t>
            </a:r>
            <a:r>
              <a:rPr lang="en-US" altLang="en-US" sz="1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lazy execution</a:t>
            </a:r>
            <a:r>
              <a:rPr lang="en-US" altLang="en-US" sz="1800" dirty="0">
                <a:ea typeface="ＭＳ Ｐゴシック" panose="020B0600070205080204" pitchFamily="34" charset="-128"/>
              </a:rPr>
              <a:t>.</a:t>
            </a:r>
          </a:p>
          <a:p>
            <a:pPr>
              <a:defRPr/>
            </a:pPr>
            <a:r>
              <a:rPr lang="en-US" altLang="en-US" sz="1800" dirty="0">
                <a:ea typeface="ＭＳ Ｐゴシック" panose="020B0600070205080204" pitchFamily="34" charset="-128"/>
              </a:rPr>
              <a:t>RDDs are can be cached to disk – </a:t>
            </a:r>
            <a:r>
              <a:rPr lang="en-US" altLang="en-US" sz="1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graceful degradation with memory size</a:t>
            </a:r>
            <a:r>
              <a:rPr lang="en-US" altLang="en-US" sz="1800" dirty="0">
                <a:ea typeface="ＭＳ Ｐゴシック" panose="020B0600070205080204" pitchFamily="34" charset="-128"/>
              </a:rPr>
              <a:t>.</a:t>
            </a:r>
          </a:p>
          <a:p>
            <a:pPr>
              <a:defRPr/>
            </a:pPr>
            <a:r>
              <a:rPr lang="en-US" altLang="en-US" sz="1800" dirty="0">
                <a:ea typeface="ＭＳ Ｐゴシック" panose="020B0600070205080204" pitchFamily="34" charset="-128"/>
              </a:rPr>
              <a:t>Spark framework re-computes lost splits of RDDs – </a:t>
            </a:r>
            <a:r>
              <a:rPr lang="en-US" altLang="en-US" sz="1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fault tolerance</a:t>
            </a:r>
            <a:r>
              <a:rPr lang="en-US" altLang="en-US" sz="1800" dirty="0">
                <a:ea typeface="ＭＳ Ｐゴシック" panose="020B0600070205080204" pitchFamily="34" charset="-128"/>
              </a:rPr>
              <a:t>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6AAA644F-A666-3246-A901-DC31EF0A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056" y="593557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RDDs in More Detail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9DBCE467-7F51-804B-9AB8-7CB4FDE2E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863" y="1371601"/>
            <a:ext cx="7304971" cy="4094746"/>
          </a:xfrm>
        </p:spPr>
        <p:txBody>
          <a:bodyPr>
            <a:normAutofit/>
          </a:bodyPr>
          <a:lstStyle/>
          <a:p>
            <a:r>
              <a:rPr lang="en-US" altLang="en-US" sz="2100" dirty="0"/>
              <a:t>An RDD is an immutable, partitioned, logical collection of records</a:t>
            </a:r>
          </a:p>
          <a:p>
            <a:pPr lvl="1"/>
            <a:r>
              <a:rPr lang="en-US" altLang="en-US" sz="1800" dirty="0"/>
              <a:t>Need not be materialized, but rather contains information to rebuild a dataset from stable storage</a:t>
            </a:r>
          </a:p>
          <a:p>
            <a:r>
              <a:rPr lang="en-US" altLang="en-US" sz="2100" dirty="0"/>
              <a:t>Partitioning can be based on a key in each record (using hash or range partitioning)</a:t>
            </a:r>
          </a:p>
          <a:p>
            <a:r>
              <a:rPr lang="en-US" altLang="en-US" sz="2100" dirty="0"/>
              <a:t>Built using bulk transformations on other RDDs</a:t>
            </a:r>
          </a:p>
          <a:p>
            <a:r>
              <a:rPr lang="en-US" altLang="en-US" sz="2100" dirty="0"/>
              <a:t>Can be cached for future reuse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C5396CC8-EB71-5F4E-AC6E-CBD99E50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190" y="649704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RDD Operations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16AFC7C-F67C-BB47-A392-C625EBD8D8EB}"/>
              </a:ext>
            </a:extLst>
          </p:cNvPr>
          <p:cNvGraphicFramePr>
            <a:graphicFrameLocks noGrp="1"/>
          </p:cNvGraphicFramePr>
          <p:nvPr/>
        </p:nvGraphicFramePr>
        <p:xfrm>
          <a:off x="1485900" y="2114550"/>
          <a:ext cx="3028950" cy="3531732"/>
        </p:xfrm>
        <a:graphic>
          <a:graphicData uri="http://schemas.openxmlformats.org/drawingml/2006/table">
            <a:tbl>
              <a:tblPr/>
              <a:tblGrid>
                <a:gridCol w="302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7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Transformations</a:t>
                      </a:r>
                      <a:b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(define a new RDD)</a:t>
                      </a:r>
                    </a:p>
                  </a:txBody>
                  <a:tcPr marL="68580" marR="68580" marT="34256" marB="34256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600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map</a:t>
                      </a:r>
                      <a:b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filter</a:t>
                      </a:r>
                      <a:b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sample</a:t>
                      </a:r>
                      <a:b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union</a:t>
                      </a:r>
                      <a:b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groupByKey</a:t>
                      </a:r>
                      <a:b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reduceByKey</a:t>
                      </a:r>
                      <a:b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join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cache</a:t>
                      </a:r>
                      <a:b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…</a:t>
                      </a:r>
                    </a:p>
                  </a:txBody>
                  <a:tcPr marL="68580" marR="68580" marT="34256" marB="34256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4B150D9-3958-E145-8A5B-5B50F31BF8D3}"/>
              </a:ext>
            </a:extLst>
          </p:cNvPr>
          <p:cNvGraphicFramePr>
            <a:graphicFrameLocks noGrp="1"/>
          </p:cNvGraphicFramePr>
          <p:nvPr/>
        </p:nvGraphicFramePr>
        <p:xfrm>
          <a:off x="4629150" y="2114550"/>
          <a:ext cx="3028950" cy="3531732"/>
        </p:xfrm>
        <a:graphic>
          <a:graphicData uri="http://schemas.openxmlformats.org/drawingml/2006/table">
            <a:tbl>
              <a:tblPr/>
              <a:tblGrid>
                <a:gridCol w="302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7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Actions</a:t>
                      </a:r>
                      <a:b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(return a result to driver)</a:t>
                      </a:r>
                    </a:p>
                  </a:txBody>
                  <a:tcPr marL="68580" marR="68580" marT="34256" marB="34256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600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reduce</a:t>
                      </a:r>
                      <a:b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collect</a:t>
                      </a:r>
                      <a:b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count</a:t>
                      </a:r>
                      <a:b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save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lookupKey</a:t>
                      </a:r>
                      <a:b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  <a:ea typeface="ＭＳ Ｐゴシック" panose="020B0600070205080204" pitchFamily="34" charset="-128"/>
                        </a:rPr>
                        <a:t>…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68580" marR="68580" marT="34256" marB="34256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Down Arrow 39">
            <a:extLst>
              <a:ext uri="{FF2B5EF4-FFF2-40B4-BE49-F238E27FC236}">
                <a16:creationId xmlns:a16="http://schemas.microsoft.com/office/drawing/2014/main" id="{622CA857-8813-F84D-BF91-8EE9779BF888}"/>
              </a:ext>
            </a:extLst>
          </p:cNvPr>
          <p:cNvSpPr/>
          <p:nvPr/>
        </p:nvSpPr>
        <p:spPr>
          <a:xfrm>
            <a:off x="3267075" y="3396853"/>
            <a:ext cx="1485900" cy="46196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59394" name="Title 1">
            <a:extLst>
              <a:ext uri="{FF2B5EF4-FFF2-40B4-BE49-F238E27FC236}">
                <a16:creationId xmlns:a16="http://schemas.microsoft.com/office/drawing/2014/main" id="{2332A747-D006-D948-836B-01D4CBC0C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938" y="649704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RDD Lazy execution</a:t>
            </a:r>
          </a:p>
        </p:txBody>
      </p:sp>
      <p:sp>
        <p:nvSpPr>
          <p:cNvPr id="37892" name="Content Placeholder 2">
            <a:extLst>
              <a:ext uri="{FF2B5EF4-FFF2-40B4-BE49-F238E27FC236}">
                <a16:creationId xmlns:a16="http://schemas.microsoft.com/office/drawing/2014/main" id="{7395D93D-5B63-F945-A0C2-B7CBD5E3B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47538"/>
            <a:ext cx="6986338" cy="3606654"/>
          </a:xfrm>
        </p:spPr>
        <p:txBody>
          <a:bodyPr/>
          <a:lstStyle/>
          <a:p>
            <a:pPr>
              <a:spcBef>
                <a:spcPts val="1350"/>
              </a:spcBef>
            </a:pPr>
            <a:r>
              <a:rPr lang="en-US" altLang="en-US" sz="1800" dirty="0"/>
              <a:t>RDDs maintain </a:t>
            </a:r>
            <a:r>
              <a:rPr lang="en-US" altLang="en-US" sz="1800" i="1" dirty="0"/>
              <a:t>lineage</a:t>
            </a:r>
            <a:r>
              <a:rPr lang="en-US" altLang="en-US" sz="1800" dirty="0"/>
              <a:t> information that can be used to reconstruct lost partitions</a:t>
            </a:r>
          </a:p>
          <a:p>
            <a:pPr>
              <a:spcBef>
                <a:spcPts val="1350"/>
              </a:spcBef>
            </a:pPr>
            <a:r>
              <a:rPr lang="en-US" altLang="en-US" sz="1800" dirty="0"/>
              <a:t>Ex:</a:t>
            </a:r>
          </a:p>
          <a:p>
            <a:pPr>
              <a:spcBef>
                <a:spcPts val="1050"/>
              </a:spcBef>
            </a:pPr>
            <a:endParaRPr lang="en-US" altLang="en-US" sz="1800" dirty="0"/>
          </a:p>
          <a:p>
            <a:pPr>
              <a:spcBef>
                <a:spcPts val="1050"/>
              </a:spcBef>
            </a:pPr>
            <a:endParaRPr lang="en-US" altLang="en-US" sz="1800" dirty="0"/>
          </a:p>
        </p:txBody>
      </p:sp>
      <p:sp>
        <p:nvSpPr>
          <p:cNvPr id="37893" name="TextBox 4">
            <a:extLst>
              <a:ext uri="{FF2B5EF4-FFF2-40B4-BE49-F238E27FC236}">
                <a16:creationId xmlns:a16="http://schemas.microsoft.com/office/drawing/2014/main" id="{FED78500-3EB5-F340-A41D-806E9A6FE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799" y="2667000"/>
            <a:ext cx="65010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err="1">
                <a:latin typeface="Lucida Console" panose="020B0609040504020204" pitchFamily="49" charset="0"/>
              </a:rPr>
              <a:t>cachedMsgs</a:t>
            </a:r>
            <a:r>
              <a:rPr lang="en-US" altLang="en-US" sz="1400" dirty="0">
                <a:latin typeface="Lucida Console" panose="020B0609040504020204" pitchFamily="49" charset="0"/>
              </a:rPr>
              <a:t> = </a:t>
            </a:r>
            <a:r>
              <a:rPr lang="en-US" altLang="en-US" sz="1400" dirty="0" err="1">
                <a:latin typeface="Lucida Console" panose="020B0609040504020204" pitchFamily="49" charset="0"/>
              </a:rPr>
              <a:t>textFile</a:t>
            </a:r>
            <a:r>
              <a:rPr lang="en-US" altLang="en-US" sz="1400" dirty="0">
                <a:latin typeface="Lucida Console" panose="020B0609040504020204" pitchFamily="49" charset="0"/>
              </a:rPr>
              <a:t>(...).</a:t>
            </a:r>
            <a:r>
              <a:rPr lang="en-US" altLang="en-US" sz="1400" dirty="0">
                <a:solidFill>
                  <a:srgbClr val="3366FF"/>
                </a:solidFill>
                <a:latin typeface="Lucida Console" panose="020B0609040504020204" pitchFamily="49" charset="0"/>
              </a:rPr>
              <a:t>filter</a:t>
            </a:r>
            <a:r>
              <a:rPr lang="en-US" altLang="en-US" sz="1400" dirty="0">
                <a:latin typeface="Lucida Console" panose="020B0609040504020204" pitchFamily="49" charset="0"/>
              </a:rPr>
              <a:t>(</a:t>
            </a:r>
            <a:r>
              <a:rPr lang="en-US" altLang="en-US" sz="1400" dirty="0">
                <a:solidFill>
                  <a:srgbClr val="FF0080"/>
                </a:solidFill>
                <a:latin typeface="Lucida Console" panose="020B0609040504020204" pitchFamily="49" charset="0"/>
              </a:rPr>
              <a:t>_.contains(“error”)</a:t>
            </a:r>
            <a:r>
              <a:rPr lang="en-US" altLang="en-US" sz="1400" dirty="0">
                <a:latin typeface="Lucida Console" panose="020B0609040504020204" pitchFamily="49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Lucida Console" panose="020B0609040504020204" pitchFamily="49" charset="0"/>
              </a:rPr>
              <a:t>                          .</a:t>
            </a:r>
            <a:r>
              <a:rPr lang="en-US" altLang="en-US" sz="1400" dirty="0">
                <a:solidFill>
                  <a:srgbClr val="3366FF"/>
                </a:solidFill>
                <a:latin typeface="Lucida Console" panose="020B0609040504020204" pitchFamily="49" charset="0"/>
              </a:rPr>
              <a:t>map</a:t>
            </a:r>
            <a:r>
              <a:rPr lang="en-US" altLang="en-US" sz="1400" dirty="0">
                <a:latin typeface="Lucida Console" panose="020B0609040504020204" pitchFamily="49" charset="0"/>
              </a:rPr>
              <a:t>(</a:t>
            </a:r>
            <a:r>
              <a:rPr lang="en-US" altLang="en-US" sz="1400" dirty="0">
                <a:solidFill>
                  <a:srgbClr val="FF0080"/>
                </a:solidFill>
                <a:latin typeface="Lucida Console" panose="020B0609040504020204" pitchFamily="49" charset="0"/>
              </a:rPr>
              <a:t>_.split(‘\t’)(2)</a:t>
            </a:r>
            <a:r>
              <a:rPr lang="en-US" altLang="en-US" sz="1400" dirty="0">
                <a:latin typeface="Lucida Console" panose="020B0609040504020204" pitchFamily="49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Lucida Console" panose="020B0609040504020204" pitchFamily="49" charset="0"/>
              </a:rPr>
              <a:t>                          .</a:t>
            </a:r>
            <a:r>
              <a:rPr lang="en-US" altLang="en-US" sz="1400" dirty="0">
                <a:solidFill>
                  <a:srgbClr val="3366FF"/>
                </a:solidFill>
                <a:latin typeface="Lucida Console" panose="020B0609040504020204" pitchFamily="49" charset="0"/>
              </a:rPr>
              <a:t>cache</a:t>
            </a:r>
            <a:r>
              <a:rPr lang="en-US" altLang="en-US" sz="1400" dirty="0">
                <a:latin typeface="Lucida Console" panose="020B0609040504020204" pitchFamily="49" charset="0"/>
              </a:rPr>
              <a:t>()</a:t>
            </a:r>
          </a:p>
        </p:txBody>
      </p:sp>
      <p:grpSp>
        <p:nvGrpSpPr>
          <p:cNvPr id="37894" name="Group 33">
            <a:extLst>
              <a:ext uri="{FF2B5EF4-FFF2-40B4-BE49-F238E27FC236}">
                <a16:creationId xmlns:a16="http://schemas.microsoft.com/office/drawing/2014/main" id="{C8D8C771-B6FE-0143-A09E-95F362ABF66E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996929"/>
            <a:ext cx="5886450" cy="553640"/>
            <a:chOff x="1039465" y="4756967"/>
            <a:chExt cx="6961535" cy="653233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8FAC8F19-8831-214A-85D1-89B427BC6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9465" y="4756967"/>
              <a:ext cx="1399629" cy="65323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lIns="0" r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425">
                  <a:solidFill>
                    <a:srgbClr val="000000"/>
                  </a:solidFill>
                  <a:latin typeface="Corbel" panose="020B0503020204020204" pitchFamily="34" charset="0"/>
                </a:rPr>
                <a:t>HdfsRDD</a:t>
              </a:r>
            </a:p>
            <a:p>
              <a:pPr algn="ctr" eaLnBrk="1" hangingPunct="1">
                <a:defRPr/>
              </a:pPr>
              <a:r>
                <a:rPr lang="en-US" altLang="en-US" sz="1200">
                  <a:solidFill>
                    <a:srgbClr val="000000"/>
                  </a:solidFill>
                  <a:latin typeface="Corbel" panose="020B0503020204020204" pitchFamily="34" charset="0"/>
                </a:rPr>
                <a:t>path: hdfs://…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B75D8286-7086-5F4B-BF76-F96061D3C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903" y="4756967"/>
              <a:ext cx="1398220" cy="65323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lIns="0" rIns="0" anchor="ctr"/>
            <a:lstStyle/>
            <a:p>
              <a:pPr algn="ctr">
                <a:defRPr/>
              </a:pPr>
              <a:r>
                <a:rPr lang="en-US" sz="1425" dirty="0" err="1">
                  <a:solidFill>
                    <a:schemeClr val="dk1"/>
                  </a:solidFill>
                  <a:ea typeface="ＭＳ Ｐゴシック" panose="020B0600070205080204" pitchFamily="34" charset="-128"/>
                  <a:cs typeface="ＭＳ Ｐゴシック" charset="0"/>
                </a:rPr>
                <a:t>FilteredRDD</a:t>
              </a:r>
              <a:endParaRPr lang="en-US" sz="1425" dirty="0">
                <a:solidFill>
                  <a:schemeClr val="dk1"/>
                </a:solidFill>
                <a:ea typeface="ＭＳ Ｐゴシック" panose="020B0600070205080204" pitchFamily="34" charset="-128"/>
                <a:cs typeface="ＭＳ Ｐゴシック" charset="0"/>
              </a:endParaRPr>
            </a:p>
            <a:p>
              <a:pPr algn="ctr">
                <a:defRPr/>
              </a:pPr>
              <a:r>
                <a:rPr lang="en-US" sz="1200" dirty="0" err="1">
                  <a:solidFill>
                    <a:schemeClr val="dk1"/>
                  </a:solidFill>
                  <a:ea typeface="ＭＳ Ｐゴシック" panose="020B0600070205080204" pitchFamily="34" charset="-128"/>
                  <a:cs typeface="ＭＳ Ｐゴシック" charset="0"/>
                </a:rPr>
                <a:t>func</a:t>
              </a:r>
              <a:r>
                <a:rPr lang="en-US" sz="1200" dirty="0">
                  <a:solidFill>
                    <a:schemeClr val="dk1"/>
                  </a:solidFill>
                  <a:ea typeface="ＭＳ Ｐゴシック" panose="020B0600070205080204" pitchFamily="34" charset="-128"/>
                  <a:cs typeface="ＭＳ Ｐゴシック" charset="0"/>
                </a:rPr>
                <a:t>: contains(...)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6A5089AC-D6AE-FF45-9514-51B79CD880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8341" y="4756967"/>
              <a:ext cx="1398221" cy="65323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lIns="0" r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425">
                  <a:solidFill>
                    <a:srgbClr val="000000"/>
                  </a:solidFill>
                  <a:latin typeface="Corbel" panose="020B0503020204020204" pitchFamily="34" charset="0"/>
                </a:rPr>
                <a:t>MappedRDD</a:t>
              </a:r>
            </a:p>
            <a:p>
              <a:pPr algn="ctr" eaLnBrk="1" hangingPunct="1">
                <a:defRPr/>
              </a:pPr>
              <a:r>
                <a:rPr lang="en-US" altLang="en-US" sz="1200">
                  <a:solidFill>
                    <a:srgbClr val="000000"/>
                  </a:solidFill>
                  <a:latin typeface="Corbel" panose="020B0503020204020204" pitchFamily="34" charset="0"/>
                </a:rPr>
                <a:t>func: split(…)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BDC75939-37B2-874E-BEDA-FE37E24C8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1371" y="4756967"/>
              <a:ext cx="1399629" cy="65323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lIns="0" rIns="0" anchor="ctr"/>
            <a:lstStyle/>
            <a:p>
              <a:pPr algn="ctr">
                <a:defRPr/>
              </a:pPr>
              <a:r>
                <a:rPr lang="en-US" sz="1425" dirty="0" err="1">
                  <a:solidFill>
                    <a:schemeClr val="dk1"/>
                  </a:solidFill>
                  <a:ea typeface="ＭＳ Ｐゴシック" panose="020B0600070205080204" pitchFamily="34" charset="-128"/>
                  <a:cs typeface="ＭＳ Ｐゴシック" charset="0"/>
                </a:rPr>
                <a:t>CachedRDD</a:t>
              </a:r>
              <a:endParaRPr lang="en-US" sz="1425" dirty="0">
                <a:solidFill>
                  <a:schemeClr val="dk1"/>
                </a:solidFill>
                <a:ea typeface="ＭＳ Ｐゴシック" panose="020B0600070205080204" pitchFamily="34" charset="-128"/>
                <a:cs typeface="ＭＳ Ｐゴシック" charset="0"/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5BDB9E5-E14E-E846-B8C9-4DE38DFCED47}"/>
                </a:ext>
              </a:extLst>
            </p:cNvPr>
            <p:cNvCxnSpPr>
              <a:stCxn id="11" idx="1"/>
              <a:endCxn id="10" idx="3"/>
            </p:cNvCxnSpPr>
            <p:nvPr/>
          </p:nvCxnSpPr>
          <p:spPr>
            <a:xfrm rot="10800000">
              <a:off x="2439094" y="5084286"/>
              <a:ext cx="454809" cy="140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EAE7F35-9BAA-3E4F-860D-0F77BE4D53D5}"/>
                </a:ext>
              </a:extLst>
            </p:cNvPr>
            <p:cNvCxnSpPr>
              <a:stCxn id="12" idx="1"/>
              <a:endCxn id="11" idx="3"/>
            </p:cNvCxnSpPr>
            <p:nvPr/>
          </p:nvCxnSpPr>
          <p:spPr>
            <a:xfrm rot="10800000">
              <a:off x="4292124" y="5084286"/>
              <a:ext cx="456217" cy="140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DB4F253-2AE9-F643-B06A-3A0020257CFE}"/>
                </a:ext>
              </a:extLst>
            </p:cNvPr>
            <p:cNvCxnSpPr>
              <a:stCxn id="13" idx="1"/>
              <a:endCxn id="12" idx="3"/>
            </p:cNvCxnSpPr>
            <p:nvPr/>
          </p:nvCxnSpPr>
          <p:spPr>
            <a:xfrm rot="10800000">
              <a:off x="6146562" y="5084286"/>
              <a:ext cx="454809" cy="140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DB1F64D9-CA10-9046-9688-677E6AEB8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930" y="589549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Benefits of RDD Model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B7A0D8EF-8FE5-EB4E-999C-E10833DEF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421" y="1347537"/>
            <a:ext cx="7712242" cy="4118809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Consistency due to </a:t>
            </a:r>
            <a:r>
              <a:rPr lang="en-US" altLang="en-US" sz="2400" dirty="0">
                <a:solidFill>
                  <a:srgbClr val="00B050"/>
                </a:solidFill>
              </a:rPr>
              <a:t>immutability</a:t>
            </a:r>
          </a:p>
          <a:p>
            <a:pPr lvl="1"/>
            <a:r>
              <a:rPr lang="en-US" altLang="en-US" sz="1800" dirty="0"/>
              <a:t>New RDDs take input from old RDDs which cannot be changed once created.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Inexpensive</a:t>
            </a:r>
            <a:r>
              <a:rPr lang="en-US" altLang="en-US" sz="2400" dirty="0"/>
              <a:t> fault tolerance</a:t>
            </a:r>
          </a:p>
          <a:p>
            <a:pPr lvl="1"/>
            <a:r>
              <a:rPr lang="en-US" altLang="en-US" sz="1800" dirty="0"/>
              <a:t>Lineage rather than replicating/checkpointing data</a:t>
            </a:r>
          </a:p>
          <a:p>
            <a:pPr lvl="1"/>
            <a:r>
              <a:rPr lang="en-US" altLang="en-US" sz="1800" dirty="0"/>
              <a:t>Only lost partitions are recomputed.</a:t>
            </a:r>
          </a:p>
          <a:p>
            <a:r>
              <a:rPr lang="en-US" altLang="en-US" sz="2400" dirty="0"/>
              <a:t>Locality-aware scheduling of tasks on partitions</a:t>
            </a:r>
          </a:p>
          <a:p>
            <a:r>
              <a:rPr lang="en-US" altLang="en-US" sz="2400" dirty="0"/>
              <a:t>Despite being restricted, model seems applicable to a broad variety of applications</a:t>
            </a:r>
            <a:endParaRPr lang="en-US" altLang="en-US" sz="1800" dirty="0"/>
          </a:p>
        </p:txBody>
      </p:sp>
    </p:spTree>
  </p:cSld>
  <p:clrMapOvr>
    <a:masterClrMapping/>
  </p:clrMapOvr>
  <p:transition spd="slow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:a16="http://schemas.microsoft.com/office/drawing/2014/main" id="{DE0CA845-A0DF-724D-BA09-A17CB39D3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791" y="512595"/>
            <a:ext cx="7347283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Spark cluster Architecture</a:t>
            </a:r>
          </a:p>
        </p:txBody>
      </p:sp>
      <p:pic>
        <p:nvPicPr>
          <p:cNvPr id="40963" name="Content Placeholder 3">
            <a:extLst>
              <a:ext uri="{FF2B5EF4-FFF2-40B4-BE49-F238E27FC236}">
                <a16:creationId xmlns:a16="http://schemas.microsoft.com/office/drawing/2014/main" id="{F1A2CC65-4BBB-A443-8EBB-13239836F9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656346"/>
            <a:ext cx="6923246" cy="3240507"/>
          </a:xfr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>
            <a:extLst>
              <a:ext uri="{FF2B5EF4-FFF2-40B4-BE49-F238E27FC236}">
                <a16:creationId xmlns:a16="http://schemas.microsoft.com/office/drawing/2014/main" id="{D7081E7E-F713-D946-A317-835B395A1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863" y="677776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Word Count in Spark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88DA81F0-ACAF-0E4F-8042-AB518ED9E293}"/>
              </a:ext>
            </a:extLst>
          </p:cNvPr>
          <p:cNvSpPr txBox="1">
            <a:spLocks/>
          </p:cNvSpPr>
          <p:nvPr/>
        </p:nvSpPr>
        <p:spPr bwMode="auto">
          <a:xfrm>
            <a:off x="457200" y="1905001"/>
            <a:ext cx="6509084" cy="288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725" dirty="0" err="1">
                <a:latin typeface="Lucida Console" panose="020B0609040504020204" pitchFamily="49" charset="0"/>
              </a:rPr>
              <a:t>val</a:t>
            </a:r>
            <a:r>
              <a:rPr lang="en-US" altLang="en-US" sz="1725" dirty="0">
                <a:latin typeface="Lucida Console" panose="020B0609040504020204" pitchFamily="49" charset="0"/>
              </a:rPr>
              <a:t> lines = </a:t>
            </a:r>
            <a:r>
              <a:rPr lang="en-US" altLang="en-US" sz="1725" dirty="0" err="1">
                <a:latin typeface="Lucida Console" panose="020B0609040504020204" pitchFamily="49" charset="0"/>
              </a:rPr>
              <a:t>spark.textFile</a:t>
            </a:r>
            <a:r>
              <a:rPr lang="en-US" altLang="en-US" sz="1725" dirty="0">
                <a:latin typeface="Lucida Console" panose="020B0609040504020204" pitchFamily="49" charset="0"/>
              </a:rPr>
              <a:t>(“</a:t>
            </a:r>
            <a:r>
              <a:rPr lang="en-US" altLang="ja-JP" sz="1725" dirty="0" err="1">
                <a:latin typeface="Lucida Console" panose="020B0609040504020204" pitchFamily="49" charset="0"/>
              </a:rPr>
              <a:t>hdfs</a:t>
            </a:r>
            <a:r>
              <a:rPr lang="en-US" altLang="ja-JP" sz="1725" dirty="0">
                <a:latin typeface="Lucida Console" panose="020B0609040504020204" pitchFamily="49" charset="0"/>
              </a:rPr>
              <a:t>://...</a:t>
            </a:r>
            <a:r>
              <a:rPr lang="en-US" altLang="en-US" sz="1725" dirty="0">
                <a:latin typeface="Lucida Console" panose="020B0609040504020204" pitchFamily="49" charset="0"/>
              </a:rPr>
              <a:t>”</a:t>
            </a:r>
            <a:r>
              <a:rPr lang="en-US" altLang="ja-JP" sz="1725" dirty="0">
                <a:latin typeface="Lucida Console" panose="020B06090405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725" dirty="0">
              <a:latin typeface="Lucida Console" panose="020B06090405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725" dirty="0" err="1">
                <a:latin typeface="Lucida Console" panose="020B0609040504020204" pitchFamily="49" charset="0"/>
              </a:rPr>
              <a:t>val</a:t>
            </a:r>
            <a:r>
              <a:rPr lang="en-US" altLang="en-US" sz="1725" dirty="0">
                <a:latin typeface="Lucida Console" panose="020B0609040504020204" pitchFamily="49" charset="0"/>
              </a:rPr>
              <a:t> counts = </a:t>
            </a:r>
            <a:r>
              <a:rPr lang="en-US" altLang="en-US" sz="1725" dirty="0" err="1">
                <a:latin typeface="Lucida Console" panose="020B0609040504020204" pitchFamily="49" charset="0"/>
              </a:rPr>
              <a:t>lines.</a:t>
            </a:r>
            <a:r>
              <a:rPr lang="en-US" altLang="en-US" sz="1725" dirty="0" err="1">
                <a:solidFill>
                  <a:srgbClr val="3366FF"/>
                </a:solidFill>
                <a:latin typeface="Lucida Console" panose="020B0609040504020204" pitchFamily="49" charset="0"/>
              </a:rPr>
              <a:t>flatMap</a:t>
            </a:r>
            <a:r>
              <a:rPr lang="en-US" altLang="en-US" sz="1725" dirty="0">
                <a:latin typeface="Lucida Console" panose="020B0609040504020204" pitchFamily="49" charset="0"/>
              </a:rPr>
              <a:t>(</a:t>
            </a:r>
            <a:r>
              <a:rPr lang="en-US" altLang="en-US" sz="1725" dirty="0">
                <a:solidFill>
                  <a:srgbClr val="FF0080"/>
                </a:solidFill>
                <a:latin typeface="Lucida Console" panose="020B0609040504020204" pitchFamily="49" charset="0"/>
              </a:rPr>
              <a:t>_.split(“\\s”)</a:t>
            </a:r>
            <a:r>
              <a:rPr lang="en-US" altLang="en-US" sz="1725" dirty="0">
                <a:latin typeface="Lucida Console" panose="020B06090405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725" dirty="0">
                <a:latin typeface="Lucida Console" panose="020B0609040504020204" pitchFamily="49" charset="0"/>
              </a:rPr>
              <a:t>                  .</a:t>
            </a:r>
            <a:r>
              <a:rPr lang="en-US" altLang="en-US" sz="1725" dirty="0" err="1">
                <a:solidFill>
                  <a:srgbClr val="3366FF"/>
                </a:solidFill>
                <a:latin typeface="Lucida Console" panose="020B0609040504020204" pitchFamily="49" charset="0"/>
              </a:rPr>
              <a:t>reduceByKey</a:t>
            </a:r>
            <a:r>
              <a:rPr lang="en-US" altLang="en-US" sz="1725" dirty="0">
                <a:latin typeface="Lucida Console" panose="020B0609040504020204" pitchFamily="49" charset="0"/>
              </a:rPr>
              <a:t>(</a:t>
            </a:r>
            <a:r>
              <a:rPr lang="en-US" altLang="en-US" sz="1725" dirty="0">
                <a:solidFill>
                  <a:srgbClr val="FF0080"/>
                </a:solidFill>
                <a:latin typeface="Lucida Console" panose="020B0609040504020204" pitchFamily="49" charset="0"/>
              </a:rPr>
              <a:t>_ + _</a:t>
            </a:r>
            <a:r>
              <a:rPr lang="en-US" altLang="en-US" sz="1725" dirty="0">
                <a:latin typeface="Lucida Console" panose="020B06090405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725" dirty="0">
              <a:latin typeface="Lucida Console" panose="020B06090405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725" dirty="0" err="1">
                <a:latin typeface="Lucida Console" panose="020B0609040504020204" pitchFamily="49" charset="0"/>
              </a:rPr>
              <a:t>counts.</a:t>
            </a:r>
            <a:r>
              <a:rPr lang="en-US" altLang="en-US" sz="1725" dirty="0" err="1">
                <a:solidFill>
                  <a:srgbClr val="3366FF"/>
                </a:solidFill>
                <a:latin typeface="Lucida Console" panose="020B0609040504020204" pitchFamily="49" charset="0"/>
              </a:rPr>
              <a:t>save</a:t>
            </a:r>
            <a:r>
              <a:rPr lang="en-US" altLang="en-US" sz="1725" dirty="0">
                <a:latin typeface="Lucida Console" panose="020B0609040504020204" pitchFamily="49" charset="0"/>
              </a:rPr>
              <a:t>(“</a:t>
            </a:r>
            <a:r>
              <a:rPr lang="en-US" altLang="ja-JP" sz="1725" dirty="0" err="1">
                <a:latin typeface="Lucida Console" panose="020B0609040504020204" pitchFamily="49" charset="0"/>
              </a:rPr>
              <a:t>hdfs</a:t>
            </a:r>
            <a:r>
              <a:rPr lang="en-US" altLang="ja-JP" sz="1725" dirty="0">
                <a:latin typeface="Lucida Console" panose="020B0609040504020204" pitchFamily="49" charset="0"/>
              </a:rPr>
              <a:t>://...</a:t>
            </a:r>
            <a:r>
              <a:rPr lang="en-US" altLang="en-US" sz="1725" dirty="0">
                <a:latin typeface="Lucida Console" panose="020B0609040504020204" pitchFamily="49" charset="0"/>
              </a:rPr>
              <a:t>”</a:t>
            </a:r>
            <a:r>
              <a:rPr lang="en-US" altLang="ja-JP" sz="1725" dirty="0">
                <a:latin typeface="Lucida Console" panose="020B0609040504020204" pitchFamily="49" charset="0"/>
              </a:rPr>
              <a:t>)</a:t>
            </a:r>
            <a:endParaRPr lang="en-US" altLang="en-US" sz="1725" dirty="0">
              <a:latin typeface="Lucida Console" panose="020B0609040504020204" pitchFamily="49" charset="0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>
            <a:extLst>
              <a:ext uri="{FF2B5EF4-FFF2-40B4-BE49-F238E27FC236}">
                <a16:creationId xmlns:a16="http://schemas.microsoft.com/office/drawing/2014/main" id="{A5A2B1F4-FB89-0A48-8CFA-22DAF3434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284" y="649704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Example: MapReduce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A57E0B1F-DCF9-BF4E-8B7C-18908C028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91916"/>
            <a:ext cx="7507705" cy="1273907"/>
          </a:xfrm>
        </p:spPr>
        <p:txBody>
          <a:bodyPr>
            <a:normAutofit/>
          </a:bodyPr>
          <a:lstStyle/>
          <a:p>
            <a:r>
              <a:rPr lang="en-US" altLang="en-US" dirty="0"/>
              <a:t>MapReduce data flow can be expressed using RDD transformations</a:t>
            </a:r>
          </a:p>
        </p:txBody>
      </p:sp>
      <p:sp>
        <p:nvSpPr>
          <p:cNvPr id="44036" name="Content Placeholder 2">
            <a:extLst>
              <a:ext uri="{FF2B5EF4-FFF2-40B4-BE49-F238E27FC236}">
                <a16:creationId xmlns:a16="http://schemas.microsoft.com/office/drawing/2014/main" id="{CCBC5ADC-DA1D-1A4B-BCCB-0BEDD46574DE}"/>
              </a:ext>
            </a:extLst>
          </p:cNvPr>
          <p:cNvSpPr txBox="1">
            <a:spLocks/>
          </p:cNvSpPr>
          <p:nvPr/>
        </p:nvSpPr>
        <p:spPr bwMode="auto">
          <a:xfrm>
            <a:off x="501254" y="2331244"/>
            <a:ext cx="61722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25">
                <a:latin typeface="Lucida Console" panose="020B0609040504020204" pitchFamily="49" charset="0"/>
              </a:rPr>
              <a:t>res = data.</a:t>
            </a:r>
            <a:r>
              <a:rPr lang="en-US" altLang="en-US" sz="1425">
                <a:solidFill>
                  <a:srgbClr val="3366FF"/>
                </a:solidFill>
                <a:latin typeface="Lucida Console" panose="020B0609040504020204" pitchFamily="49" charset="0"/>
              </a:rPr>
              <a:t>flatMap</a:t>
            </a:r>
            <a:r>
              <a:rPr lang="en-US" altLang="en-US" sz="1425">
                <a:latin typeface="Lucida Console" panose="020B0609040504020204" pitchFamily="49" charset="0"/>
              </a:rPr>
              <a:t>(</a:t>
            </a:r>
            <a:r>
              <a:rPr lang="en-US" altLang="en-US" sz="1425">
                <a:solidFill>
                  <a:srgbClr val="FF0080"/>
                </a:solidFill>
                <a:latin typeface="Lucida Console" panose="020B0609040504020204" pitchFamily="49" charset="0"/>
              </a:rPr>
              <a:t>rec =&gt; myMapFunc(rec)</a:t>
            </a:r>
            <a:r>
              <a:rPr lang="en-US" altLang="en-US" sz="1425">
                <a:latin typeface="Lucida Console" panose="020B06090405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25">
                <a:latin typeface="Lucida Console" panose="020B0609040504020204" pitchFamily="49" charset="0"/>
              </a:rPr>
              <a:t>          .</a:t>
            </a:r>
            <a:r>
              <a:rPr lang="en-US" altLang="en-US" sz="1425">
                <a:solidFill>
                  <a:srgbClr val="3366FF"/>
                </a:solidFill>
                <a:latin typeface="Lucida Console" panose="020B0609040504020204" pitchFamily="49" charset="0"/>
              </a:rPr>
              <a:t>groupByKey</a:t>
            </a:r>
            <a:r>
              <a:rPr lang="en-US" altLang="en-US" sz="1425">
                <a:latin typeface="Lucida Console" panose="020B0609040504020204" pitchFamily="49" charset="0"/>
              </a:rPr>
              <a:t>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25">
                <a:latin typeface="Lucida Console" panose="020B0609040504020204" pitchFamily="49" charset="0"/>
              </a:rPr>
              <a:t>          .</a:t>
            </a:r>
            <a:r>
              <a:rPr lang="en-US" altLang="en-US" sz="1425">
                <a:solidFill>
                  <a:srgbClr val="3366FF"/>
                </a:solidFill>
                <a:latin typeface="Lucida Console" panose="020B0609040504020204" pitchFamily="49" charset="0"/>
              </a:rPr>
              <a:t>map</a:t>
            </a:r>
            <a:r>
              <a:rPr lang="en-US" altLang="en-US" sz="1425">
                <a:latin typeface="Lucida Console" panose="020B0609040504020204" pitchFamily="49" charset="0"/>
              </a:rPr>
              <a:t>(</a:t>
            </a:r>
            <a:r>
              <a:rPr lang="en-US" altLang="en-US" sz="1425">
                <a:solidFill>
                  <a:srgbClr val="FF0080"/>
                </a:solidFill>
                <a:latin typeface="Lucida Console" panose="020B0609040504020204" pitchFamily="49" charset="0"/>
              </a:rPr>
              <a:t>(key, vals) =&gt; myReduceFunc(key, vals)</a:t>
            </a:r>
            <a:r>
              <a:rPr lang="en-US" altLang="en-US" sz="1425">
                <a:latin typeface="Lucida Console" panose="020B0609040504020204" pitchFamily="49" charset="0"/>
              </a:rPr>
              <a:t>)</a:t>
            </a:r>
          </a:p>
        </p:txBody>
      </p:sp>
      <p:sp>
        <p:nvSpPr>
          <p:cNvPr id="44037" name="Content Placeholder 2">
            <a:extLst>
              <a:ext uri="{FF2B5EF4-FFF2-40B4-BE49-F238E27FC236}">
                <a16:creationId xmlns:a16="http://schemas.microsoft.com/office/drawing/2014/main" id="{38D3E5A6-69CF-B74D-8176-8CF7B10CF09B}"/>
              </a:ext>
            </a:extLst>
          </p:cNvPr>
          <p:cNvSpPr txBox="1">
            <a:spLocks/>
          </p:cNvSpPr>
          <p:nvPr/>
        </p:nvSpPr>
        <p:spPr bwMode="auto">
          <a:xfrm>
            <a:off x="457200" y="3377803"/>
            <a:ext cx="6172200" cy="93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None/>
            </a:pPr>
            <a:r>
              <a:rPr lang="en-US" altLang="en-US" sz="2400">
                <a:latin typeface="Corbel" panose="020B0503020204020204" pitchFamily="34" charset="0"/>
              </a:rPr>
              <a:t>Or with combiners:</a:t>
            </a:r>
          </a:p>
        </p:txBody>
      </p:sp>
      <p:sp>
        <p:nvSpPr>
          <p:cNvPr id="44038" name="Content Placeholder 2">
            <a:extLst>
              <a:ext uri="{FF2B5EF4-FFF2-40B4-BE49-F238E27FC236}">
                <a16:creationId xmlns:a16="http://schemas.microsoft.com/office/drawing/2014/main" id="{F81F50EE-8E17-A946-A1E5-72B2CC659D89}"/>
              </a:ext>
            </a:extLst>
          </p:cNvPr>
          <p:cNvSpPr txBox="1">
            <a:spLocks/>
          </p:cNvSpPr>
          <p:nvPr/>
        </p:nvSpPr>
        <p:spPr bwMode="auto">
          <a:xfrm>
            <a:off x="501254" y="4049316"/>
            <a:ext cx="61722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25">
                <a:latin typeface="Lucida Console" panose="020B0609040504020204" pitchFamily="49" charset="0"/>
              </a:rPr>
              <a:t>res = data.</a:t>
            </a:r>
            <a:r>
              <a:rPr lang="en-US" altLang="en-US" sz="1425">
                <a:solidFill>
                  <a:srgbClr val="3366FF"/>
                </a:solidFill>
                <a:latin typeface="Lucida Console" panose="020B0609040504020204" pitchFamily="49" charset="0"/>
              </a:rPr>
              <a:t>flatMap</a:t>
            </a:r>
            <a:r>
              <a:rPr lang="en-US" altLang="en-US" sz="1425">
                <a:latin typeface="Lucida Console" panose="020B0609040504020204" pitchFamily="49" charset="0"/>
              </a:rPr>
              <a:t>(</a:t>
            </a:r>
            <a:r>
              <a:rPr lang="en-US" altLang="en-US" sz="1425">
                <a:solidFill>
                  <a:srgbClr val="FF0080"/>
                </a:solidFill>
                <a:latin typeface="Lucida Console" panose="020B0609040504020204" pitchFamily="49" charset="0"/>
              </a:rPr>
              <a:t>rec =&gt; myMapFunc(rec)</a:t>
            </a:r>
            <a:r>
              <a:rPr lang="en-US" altLang="en-US" sz="1425">
                <a:latin typeface="Lucida Console" panose="020B06090405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25">
                <a:latin typeface="Lucida Console" panose="020B0609040504020204" pitchFamily="49" charset="0"/>
              </a:rPr>
              <a:t>          .</a:t>
            </a:r>
            <a:r>
              <a:rPr lang="en-US" altLang="en-US" sz="1425">
                <a:solidFill>
                  <a:srgbClr val="3366FF"/>
                </a:solidFill>
                <a:latin typeface="Lucida Console" panose="020B0609040504020204" pitchFamily="49" charset="0"/>
              </a:rPr>
              <a:t>reduceByKey</a:t>
            </a:r>
            <a:r>
              <a:rPr lang="en-US" altLang="en-US" sz="1425">
                <a:latin typeface="Lucida Console" panose="020B0609040504020204" pitchFamily="49" charset="0"/>
              </a:rPr>
              <a:t>(</a:t>
            </a:r>
            <a:r>
              <a:rPr lang="en-US" altLang="en-US" sz="1425">
                <a:solidFill>
                  <a:srgbClr val="FF0080"/>
                </a:solidFill>
                <a:latin typeface="Lucida Console" panose="020B0609040504020204" pitchFamily="49" charset="0"/>
              </a:rPr>
              <a:t>myCombiner</a:t>
            </a:r>
            <a:r>
              <a:rPr lang="en-US" altLang="en-US" sz="1425">
                <a:latin typeface="Lucida Console" panose="020B06090405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25">
                <a:latin typeface="Lucida Console" panose="020B0609040504020204" pitchFamily="49" charset="0"/>
              </a:rPr>
              <a:t>          .</a:t>
            </a:r>
            <a:r>
              <a:rPr lang="en-US" altLang="en-US" sz="1425">
                <a:solidFill>
                  <a:srgbClr val="3366FF"/>
                </a:solidFill>
                <a:latin typeface="Lucida Console" panose="020B0609040504020204" pitchFamily="49" charset="0"/>
              </a:rPr>
              <a:t>map</a:t>
            </a:r>
            <a:r>
              <a:rPr lang="en-US" altLang="en-US" sz="1425">
                <a:latin typeface="Lucida Console" panose="020B0609040504020204" pitchFamily="49" charset="0"/>
              </a:rPr>
              <a:t>(</a:t>
            </a:r>
            <a:r>
              <a:rPr lang="en-US" altLang="en-US" sz="1425">
                <a:solidFill>
                  <a:srgbClr val="FF0080"/>
                </a:solidFill>
                <a:latin typeface="Lucida Console" panose="020B0609040504020204" pitchFamily="49" charset="0"/>
              </a:rPr>
              <a:t>(key, val) =&gt; myReduceFunc(key, val)</a:t>
            </a:r>
            <a:r>
              <a:rPr lang="en-US" altLang="en-US" sz="1425">
                <a:latin typeface="Lucida Console" panose="020B0609040504020204" pitchFamily="49" charset="0"/>
              </a:rPr>
              <a:t>)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>
            <a:extLst>
              <a:ext uri="{FF2B5EF4-FFF2-40B4-BE49-F238E27FC236}">
                <a16:creationId xmlns:a16="http://schemas.microsoft.com/office/drawing/2014/main" id="{8BB520AE-C446-B340-A52C-B9B9CE648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044" y="587792"/>
            <a:ext cx="7046493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Spark Pi</a:t>
            </a:r>
          </a:p>
        </p:txBody>
      </p:sp>
      <p:sp>
        <p:nvSpPr>
          <p:cNvPr id="84994" name="Content Placeholder 2">
            <a:extLst>
              <a:ext uri="{FF2B5EF4-FFF2-40B4-BE49-F238E27FC236}">
                <a16:creationId xmlns:a16="http://schemas.microsoft.com/office/drawing/2014/main" id="{FE66810B-F5C0-B94B-80B0-5847BB8B5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28801"/>
            <a:ext cx="8229600" cy="3394472"/>
          </a:xfrm>
        </p:spPr>
        <p:txBody>
          <a:bodyPr>
            <a:normAutofit fontScale="85000" lnSpcReduction="10000"/>
          </a:bodyPr>
          <a:lstStyle/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b="1" dirty="0" err="1">
                <a:solidFill>
                  <a:srgbClr val="0070C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val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slices = </a:t>
            </a:r>
            <a:r>
              <a:rPr lang="en-US" altLang="en-US" sz="1800" b="1" dirty="0">
                <a:solidFill>
                  <a:srgbClr val="0070C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args.length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&gt; 0) </a:t>
            </a: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args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(0).</a:t>
            </a: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toInt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US" altLang="en-US" sz="1800" b="1" dirty="0">
                <a:solidFill>
                  <a:srgbClr val="0070C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else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2</a:t>
            </a:r>
          </a:p>
          <a:p>
            <a:pPr marL="14288" indent="0">
              <a:spcBef>
                <a:spcPct val="0"/>
              </a:spcBef>
              <a:buNone/>
              <a:defRPr/>
            </a:pPr>
            <a:endParaRPr lang="en-US" altLang="en-US" sz="1800" b="1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b="1" dirty="0" err="1">
                <a:solidFill>
                  <a:srgbClr val="0070C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val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n = </a:t>
            </a: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math.min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(100000L * slices, </a:t>
            </a: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Int.MaxValue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).</a:t>
            </a: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toInt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US" altLang="en-US" sz="1800" b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// avoid overflow</a:t>
            </a: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b="1" dirty="0" err="1">
                <a:solidFill>
                  <a:srgbClr val="0070C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val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count = </a:t>
            </a: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spark.sparkContext.parallelize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(1 </a:t>
            </a:r>
            <a:r>
              <a:rPr lang="en-US" altLang="en-US" sz="1800" b="1" dirty="0">
                <a:solidFill>
                  <a:srgbClr val="0070C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until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n, slices).map { </a:t>
            </a: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i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=&gt;</a:t>
            </a: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</a:t>
            </a: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val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x = random * 2 - 1</a:t>
            </a: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</a:t>
            </a: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val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y = random * 2 - 1</a:t>
            </a: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if (x*x + y*y &lt;= 1) 1 else 0</a:t>
            </a: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}.reduce(_ + _)</a:t>
            </a: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println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s"Pi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is roughly ${4.0 * count / (n)}")</a:t>
            </a:r>
            <a:endParaRPr lang="en-US" altLang="en-US" sz="18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7048581"/>
      </p:ext>
    </p:extLst>
  </p:cSld>
  <p:clrMapOvr>
    <a:masterClrMapping/>
  </p:clrMapOvr>
  <p:transition spd="slow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4">
            <a:extLst>
              <a:ext uri="{FF2B5EF4-FFF2-40B4-BE49-F238E27FC236}">
                <a16:creationId xmlns:a16="http://schemas.microsoft.com/office/drawing/2014/main" id="{7BADF1BB-57E5-D443-8D89-051317E45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Example: Logistic Regression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>
            <a:extLst>
              <a:ext uri="{FF2B5EF4-FFF2-40B4-BE49-F238E27FC236}">
                <a16:creationId xmlns:a16="http://schemas.microsoft.com/office/drawing/2014/main" id="{E4716FAB-3E67-E647-B256-A40532D3B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390" y="531645"/>
            <a:ext cx="7166810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Logistic Regression</a:t>
            </a: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9DC3F58D-058A-6442-9D93-034BF04E3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31759"/>
            <a:ext cx="7904747" cy="4090736"/>
          </a:xfrm>
        </p:spPr>
        <p:txBody>
          <a:bodyPr>
            <a:normAutofit/>
          </a:bodyPr>
          <a:lstStyle/>
          <a:p>
            <a:r>
              <a:rPr lang="en-US" altLang="en-US" dirty="0"/>
              <a:t>Binary Classification. </a:t>
            </a:r>
            <a:r>
              <a:rPr lang="en-US" altLang="en-US" i="1" dirty="0"/>
              <a:t>y </a:t>
            </a:r>
            <a:r>
              <a:rPr lang="en-US" altLang="en-US" i="1" dirty="0" err="1"/>
              <a:t>ε</a:t>
            </a:r>
            <a:r>
              <a:rPr lang="en-US" altLang="en-US" i="1" dirty="0"/>
              <a:t> {+1, -1}</a:t>
            </a:r>
          </a:p>
          <a:p>
            <a:r>
              <a:rPr lang="en-US" altLang="en-US" dirty="0"/>
              <a:t>Probability of classes given by linear model: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Regularized ML estimate of w given dataset (x</a:t>
            </a:r>
            <a:r>
              <a:rPr lang="en-US" altLang="en-US" baseline="-25000" dirty="0"/>
              <a:t>i</a:t>
            </a:r>
            <a:r>
              <a:rPr lang="en-US" altLang="en-US" dirty="0"/>
              <a:t>, </a:t>
            </a:r>
            <a:r>
              <a:rPr lang="en-US" altLang="en-US" dirty="0" err="1"/>
              <a:t>y</a:t>
            </a:r>
            <a:r>
              <a:rPr lang="en-US" altLang="en-US" baseline="-25000" dirty="0" err="1"/>
              <a:t>i</a:t>
            </a:r>
            <a:r>
              <a:rPr lang="en-US" altLang="en-US" dirty="0"/>
              <a:t>) is obtained by minimizing:</a:t>
            </a:r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1F739700-ADD8-4946-BB78-958088B1D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l">
              <a:spcBef>
                <a:spcPct val="0"/>
              </a:spcBef>
              <a:buFontTx/>
              <a:buNone/>
              <a:defRPr/>
            </a:pPr>
            <a:fld id="{D22E4F58-F4E9-8045-97E3-D031CFFA0ACB}" type="slidenum">
              <a:rPr lang="en-US" altLang="en-US" smtClean="0"/>
              <a:pPr algn="l">
                <a:spcBef>
                  <a:spcPct val="0"/>
                </a:spcBef>
                <a:buFontTx/>
                <a:buNone/>
                <a:defRPr/>
              </a:pPr>
              <a:t>83</a:t>
            </a:fld>
            <a:endParaRPr lang="en-US" altLang="en-US" sz="750">
              <a:latin typeface="Trebuchet MS" panose="020B0703020202090204" pitchFamily="34" charset="0"/>
            </a:endParaRPr>
          </a:p>
        </p:txBody>
      </p:sp>
      <p:graphicFrame>
        <p:nvGraphicFramePr>
          <p:cNvPr id="49157" name="Object 4">
            <a:extLst>
              <a:ext uri="{FF2B5EF4-FFF2-40B4-BE49-F238E27FC236}">
                <a16:creationId xmlns:a16="http://schemas.microsoft.com/office/drawing/2014/main" id="{CE38456E-4B5F-394B-8CDA-1F092146FC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2514600"/>
          <a:ext cx="29146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300" imgH="406400" progId="Equation.3">
                  <p:embed/>
                </p:oleObj>
              </mc:Choice>
              <mc:Fallback>
                <p:oleObj name="Equation" r:id="rId2" imgW="1384300" imgH="406400" progId="Equation.3">
                  <p:embed/>
                  <p:pic>
                    <p:nvPicPr>
                      <p:cNvPr id="49157" name="Object 4">
                        <a:extLst>
                          <a:ext uri="{FF2B5EF4-FFF2-40B4-BE49-F238E27FC236}">
                            <a16:creationId xmlns:a16="http://schemas.microsoft.com/office/drawing/2014/main" id="{CE38456E-4B5F-394B-8CDA-1F092146FC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514600"/>
                        <a:ext cx="291465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8" name="Object 6">
            <a:extLst>
              <a:ext uri="{FF2B5EF4-FFF2-40B4-BE49-F238E27FC236}">
                <a16:creationId xmlns:a16="http://schemas.microsoft.com/office/drawing/2014/main" id="{7F3292B2-4433-D047-A927-B81E727723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5503707"/>
              </p:ext>
            </p:extLst>
          </p:nvPr>
        </p:nvGraphicFramePr>
        <p:xfrm>
          <a:off x="1608221" y="4263629"/>
          <a:ext cx="3657600" cy="651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25700" imgH="431800" progId="Equation.3">
                  <p:embed/>
                </p:oleObj>
              </mc:Choice>
              <mc:Fallback>
                <p:oleObj name="Equation" r:id="rId4" imgW="2425700" imgH="431800" progId="Equation.3">
                  <p:embed/>
                  <p:pic>
                    <p:nvPicPr>
                      <p:cNvPr id="49158" name="Object 6">
                        <a:extLst>
                          <a:ext uri="{FF2B5EF4-FFF2-40B4-BE49-F238E27FC236}">
                            <a16:creationId xmlns:a16="http://schemas.microsoft.com/office/drawing/2014/main" id="{7F3292B2-4433-D047-A927-B81E727723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221" y="4263629"/>
                        <a:ext cx="3657600" cy="6512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13DC6BAB-7C4C-F340-BEC0-10252C3F1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282" y="524881"/>
            <a:ext cx="7375358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Logistic Regression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BACEBF49-2429-2549-AEE7-620B94C2B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77" y="1564105"/>
            <a:ext cx="7375357" cy="3902241"/>
          </a:xfrm>
        </p:spPr>
        <p:txBody>
          <a:bodyPr>
            <a:normAutofit/>
          </a:bodyPr>
          <a:lstStyle/>
          <a:p>
            <a:r>
              <a:rPr lang="en-US" altLang="en-US" dirty="0"/>
              <a:t>Gradient of the objective is given by: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Gradient Descent updates are:</a:t>
            </a:r>
          </a:p>
        </p:txBody>
      </p:sp>
      <p:graphicFrame>
        <p:nvGraphicFramePr>
          <p:cNvPr id="50180" name="Object 4">
            <a:extLst>
              <a:ext uri="{FF2B5EF4-FFF2-40B4-BE49-F238E27FC236}">
                <a16:creationId xmlns:a16="http://schemas.microsoft.com/office/drawing/2014/main" id="{8AD01729-6812-1346-B574-BC3CBEA8A1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970780"/>
              </p:ext>
            </p:extLst>
          </p:nvPr>
        </p:nvGraphicFramePr>
        <p:xfrm>
          <a:off x="2457450" y="2386200"/>
          <a:ext cx="3600450" cy="569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46300" imgH="368300" progId="Equation.3">
                  <p:embed/>
                </p:oleObj>
              </mc:Choice>
              <mc:Fallback>
                <p:oleObj name="Equation" r:id="rId2" imgW="2146300" imgH="368300" progId="Equation.3">
                  <p:embed/>
                  <p:pic>
                    <p:nvPicPr>
                      <p:cNvPr id="50180" name="Object 4">
                        <a:extLst>
                          <a:ext uri="{FF2B5EF4-FFF2-40B4-BE49-F238E27FC236}">
                            <a16:creationId xmlns:a16="http://schemas.microsoft.com/office/drawing/2014/main" id="{8AD01729-6812-1346-B574-BC3CBEA8A1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450" y="2386200"/>
                        <a:ext cx="3600450" cy="5691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" name="Object 5">
            <a:extLst>
              <a:ext uri="{FF2B5EF4-FFF2-40B4-BE49-F238E27FC236}">
                <a16:creationId xmlns:a16="http://schemas.microsoft.com/office/drawing/2014/main" id="{C43AE102-46DB-AF4A-A927-CB4B924729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12294" y="3619500"/>
          <a:ext cx="26289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68400" imgH="228600" progId="Equation.3">
                  <p:embed/>
                </p:oleObj>
              </mc:Choice>
              <mc:Fallback>
                <p:oleObj name="Equation" r:id="rId4" imgW="1168400" imgH="228600" progId="Equation.3">
                  <p:embed/>
                  <p:pic>
                    <p:nvPicPr>
                      <p:cNvPr id="50181" name="Object 5">
                        <a:extLst>
                          <a:ext uri="{FF2B5EF4-FFF2-40B4-BE49-F238E27FC236}">
                            <a16:creationId xmlns:a16="http://schemas.microsoft.com/office/drawing/2014/main" id="{C43AE102-46DB-AF4A-A927-CB4B924729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2294" y="3619500"/>
                        <a:ext cx="26289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>
            <a:extLst>
              <a:ext uri="{FF2B5EF4-FFF2-40B4-BE49-F238E27FC236}">
                <a16:creationId xmlns:a16="http://schemas.microsoft.com/office/drawing/2014/main" id="{1437E847-3AFC-5C4B-8053-DD233224D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536" y="575760"/>
            <a:ext cx="7186863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Spark Implementation</a:t>
            </a:r>
          </a:p>
        </p:txBody>
      </p:sp>
      <p:sp>
        <p:nvSpPr>
          <p:cNvPr id="72706" name="Content Placeholder 2">
            <a:extLst>
              <a:ext uri="{FF2B5EF4-FFF2-40B4-BE49-F238E27FC236}">
                <a16:creationId xmlns:a16="http://schemas.microsoft.com/office/drawing/2014/main" id="{3FC4D5F1-F5DB-E34B-A3CE-92417FC1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87128"/>
            <a:ext cx="8229600" cy="33944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US" altLang="en-US" dirty="0" err="1">
                <a:solidFill>
                  <a:srgbClr val="0070C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val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x = 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loadData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(file) </a:t>
            </a:r>
            <a:r>
              <a:rPr lang="en-US" altLang="en-US" dirty="0">
                <a:solidFill>
                  <a:srgbClr val="00B05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//creates RDD</a:t>
            </a:r>
          </a:p>
          <a:p>
            <a:pPr marL="0" indent="0">
              <a:buNone/>
              <a:defRPr/>
            </a:pPr>
            <a:r>
              <a:rPr lang="en-US" altLang="en-US" dirty="0" err="1">
                <a:solidFill>
                  <a:srgbClr val="0070C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var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w = 0</a:t>
            </a: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do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{</a:t>
            </a: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B05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//creates RDD</a:t>
            </a:r>
          </a:p>
          <a:p>
            <a:pPr marL="0" indent="0">
              <a:buNone/>
              <a:defRPr/>
            </a:pPr>
            <a:r>
              <a:rPr lang="en-US" altLang="en-US" dirty="0" err="1">
                <a:solidFill>
                  <a:srgbClr val="0070C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val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g = 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x.map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(a =&gt; grad(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w,a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)).reduce(_+_)</a:t>
            </a:r>
          </a:p>
          <a:p>
            <a:pPr marL="0" indent="0">
              <a:buNone/>
              <a:defRPr/>
            </a:pP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s = 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linesearch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x,w,g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</a:t>
            </a:r>
          </a:p>
          <a:p>
            <a:pPr marL="0" indent="0">
              <a:buNone/>
              <a:defRPr/>
            </a:pP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w = w – s * g</a:t>
            </a:r>
          </a:p>
          <a:p>
            <a:pPr marL="0" indent="0">
              <a:buNone/>
              <a:defRPr/>
            </a:pP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}</a:t>
            </a: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while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(norm(g) &gt; e)</a:t>
            </a:r>
          </a:p>
          <a:p>
            <a:pPr marL="0" indent="0">
              <a:buNone/>
              <a:defRPr/>
            </a:pPr>
            <a:endParaRPr lang="en-US" altLang="en-US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>
            <a:extLst>
              <a:ext uri="{FF2B5EF4-FFF2-40B4-BE49-F238E27FC236}">
                <a16:creationId xmlns:a16="http://schemas.microsoft.com/office/drawing/2014/main" id="{96B3F604-F1CD-0343-9CBB-14824D1EC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529" y="599633"/>
            <a:ext cx="6577263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Scaleup with Cores</a:t>
            </a:r>
          </a:p>
        </p:txBody>
      </p:sp>
      <p:pic>
        <p:nvPicPr>
          <p:cNvPr id="52227" name="Content Placeholder 9">
            <a:extLst>
              <a:ext uri="{FF2B5EF4-FFF2-40B4-BE49-F238E27FC236}">
                <a16:creationId xmlns:a16="http://schemas.microsoft.com/office/drawing/2014/main" id="{5424C49F-54D3-7240-953C-4D0D270AA2D7}"/>
              </a:ext>
            </a:extLst>
          </p:cNvPr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828800"/>
            <a:ext cx="5829300" cy="3305175"/>
          </a:xfrm>
        </p:spPr>
      </p:pic>
      <p:cxnSp>
        <p:nvCxnSpPr>
          <p:cNvPr id="52228" name="Straight Connector 11">
            <a:extLst>
              <a:ext uri="{FF2B5EF4-FFF2-40B4-BE49-F238E27FC236}">
                <a16:creationId xmlns:a16="http://schemas.microsoft.com/office/drawing/2014/main" id="{B98BDA14-7B4A-B844-84AD-D9347AFBB3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62100" y="4000500"/>
            <a:ext cx="4286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>
            <a:extLst>
              <a:ext uri="{FF2B5EF4-FFF2-40B4-BE49-F238E27FC236}">
                <a16:creationId xmlns:a16="http://schemas.microsoft.com/office/drawing/2014/main" id="{72BD19A3-03EA-5D48-9029-D5134A7AC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536" y="531645"/>
            <a:ext cx="7086600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Scaleup with Nodes</a:t>
            </a:r>
          </a:p>
        </p:txBody>
      </p:sp>
      <p:pic>
        <p:nvPicPr>
          <p:cNvPr id="53251" name="Content Placeholder 4">
            <a:extLst>
              <a:ext uri="{FF2B5EF4-FFF2-40B4-BE49-F238E27FC236}">
                <a16:creationId xmlns:a16="http://schemas.microsoft.com/office/drawing/2014/main" id="{75A35784-ECAE-D34E-8468-899F707FB9D1}"/>
              </a:ext>
            </a:extLst>
          </p:cNvPr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650" y="1676400"/>
            <a:ext cx="5819775" cy="3314700"/>
          </a:xfrm>
        </p:spPr>
      </p:pic>
      <p:cxnSp>
        <p:nvCxnSpPr>
          <p:cNvPr id="53252" name="Straight Connector 5">
            <a:extLst>
              <a:ext uri="{FF2B5EF4-FFF2-40B4-BE49-F238E27FC236}">
                <a16:creationId xmlns:a16="http://schemas.microsoft.com/office/drawing/2014/main" id="{2EC08F39-FEDE-A845-AE7D-EA0CE0DA3A7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43000" y="2197894"/>
            <a:ext cx="4286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253" name="TextBox 6">
            <a:extLst>
              <a:ext uri="{FF2B5EF4-FFF2-40B4-BE49-F238E27FC236}">
                <a16:creationId xmlns:a16="http://schemas.microsoft.com/office/drawing/2014/main" id="{B53CCE08-5A86-9F4A-BE43-004CFDA2E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6300" y="2312194"/>
            <a:ext cx="6858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25" b="1">
                <a:latin typeface="Arial" panose="020B0604020202020204" pitchFamily="34" charset="0"/>
              </a:rPr>
              <a:t>996.24 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25" b="1">
                <a:latin typeface="Arial" panose="020B0604020202020204" pitchFamily="34" charset="0"/>
              </a:rPr>
              <a:t>Liblinear-C++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4">
            <a:extLst>
              <a:ext uri="{FF2B5EF4-FFF2-40B4-BE49-F238E27FC236}">
                <a16:creationId xmlns:a16="http://schemas.microsoft.com/office/drawing/2014/main" id="{A2A5FE36-984C-F841-9ABB-054B4C183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Example: Matrix Multiplication</a:t>
            </a:r>
          </a:p>
        </p:txBody>
      </p:sp>
    </p:spTree>
    <p:extLst>
      <p:ext uri="{BB962C8B-B14F-4D97-AF65-F5344CB8AC3E}">
        <p14:creationId xmlns:p14="http://schemas.microsoft.com/office/powerpoint/2010/main" val="39041288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>
            <a:extLst>
              <a:ext uri="{FF2B5EF4-FFF2-40B4-BE49-F238E27FC236}">
                <a16:creationId xmlns:a16="http://schemas.microsoft.com/office/drawing/2014/main" id="{4873A7E1-DF74-AA42-868D-7C8A1E74E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684" y="579768"/>
            <a:ext cx="7283116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Matrix Multiplication</a:t>
            </a:r>
          </a:p>
        </p:txBody>
      </p:sp>
      <p:sp>
        <p:nvSpPr>
          <p:cNvPr id="47107" name="Content Placeholder 2">
            <a:extLst>
              <a:ext uri="{FF2B5EF4-FFF2-40B4-BE49-F238E27FC236}">
                <a16:creationId xmlns:a16="http://schemas.microsoft.com/office/drawing/2014/main" id="{541AE727-D81A-CF46-B82F-B276F5206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21" y="1359568"/>
            <a:ext cx="9059779" cy="5065295"/>
          </a:xfrm>
        </p:spPr>
        <p:txBody>
          <a:bodyPr>
            <a:normAutofit/>
          </a:bodyPr>
          <a:lstStyle/>
          <a:p>
            <a:r>
              <a:rPr lang="en-US" altLang="en-US" dirty="0"/>
              <a:t>Representation of Matrix:</a:t>
            </a:r>
          </a:p>
          <a:p>
            <a:pPr lvl="1"/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List &lt;matrix id, Row index, Col index, Value&gt;</a:t>
            </a:r>
          </a:p>
          <a:p>
            <a:pPr lvl="1"/>
            <a:r>
              <a:rPr lang="en-US" altLang="en-US" dirty="0"/>
              <a:t>Size of matrices: First matrix (A):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m*k</a:t>
            </a:r>
            <a:r>
              <a:rPr lang="en-US" altLang="en-US" dirty="0"/>
              <a:t>, Second matrix (B):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k*n</a:t>
            </a:r>
          </a:p>
          <a:p>
            <a:r>
              <a:rPr lang="en-US" altLang="en-US" dirty="0"/>
              <a:t>Scheme: For each record</a:t>
            </a:r>
          </a:p>
          <a:p>
            <a:pPr lvl="1"/>
            <a:r>
              <a:rPr lang="en-US" altLang="en-US" dirty="0"/>
              <a:t>if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matrix 1</a:t>
            </a:r>
            <a:r>
              <a:rPr lang="en-US" altLang="en-US" dirty="0"/>
              <a:t>:  emit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=1,…,n</a:t>
            </a:r>
            <a:r>
              <a:rPr lang="en-US" altLang="en-US" dirty="0"/>
              <a:t> records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&lt;(row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), (col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value)&gt;</a:t>
            </a:r>
          </a:p>
          <a:p>
            <a:pPr lvl="1"/>
            <a:r>
              <a:rPr lang="en-US" altLang="en-US" dirty="0"/>
              <a:t>Else: emit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=1,…,m</a:t>
            </a:r>
            <a:r>
              <a:rPr lang="en-US" altLang="en-US" dirty="0"/>
              <a:t> records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&lt;(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, col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), (row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value)&gt;</a:t>
            </a:r>
          </a:p>
          <a:p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GroupByKey</a:t>
            </a:r>
            <a:r>
              <a:rPr lang="en-US" altLang="en-US" dirty="0"/>
              <a:t>: so that there are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m*n</a:t>
            </a:r>
            <a:r>
              <a:rPr lang="en-US" altLang="en-US" dirty="0"/>
              <a:t> groups, each with 2*k records:</a:t>
            </a:r>
          </a:p>
          <a:p>
            <a:pPr lvl="1"/>
            <a:r>
              <a:rPr lang="en-US" altLang="en-US" dirty="0"/>
              <a:t>(col </a:t>
            </a:r>
            <a:r>
              <a:rPr lang="en-US" altLang="en-US" dirty="0" err="1"/>
              <a:t>ind</a:t>
            </a:r>
            <a:r>
              <a:rPr lang="en-US" altLang="en-US" dirty="0"/>
              <a:t>, value) for first matrix or (row </a:t>
            </a:r>
            <a:r>
              <a:rPr lang="en-US" altLang="en-US" dirty="0" err="1"/>
              <a:t>ind,value</a:t>
            </a:r>
            <a:r>
              <a:rPr lang="en-US" altLang="en-US" dirty="0"/>
              <a:t>) for second matrix</a:t>
            </a:r>
          </a:p>
          <a:p>
            <a:r>
              <a:rPr lang="en-US" altLang="en-US" dirty="0"/>
              <a:t>Foreach group and for each record (</a:t>
            </a:r>
            <a:r>
              <a:rPr lang="en-US" altLang="en-US" dirty="0" err="1"/>
              <a:t>i</a:t>
            </a:r>
            <a:r>
              <a:rPr lang="en-US" altLang="en-US" dirty="0"/>
              <a:t>, value):</a:t>
            </a:r>
          </a:p>
          <a:p>
            <a:pPr lvl="1"/>
            <a:r>
              <a:rPr lang="en-US" altLang="en-US" dirty="0"/>
              <a:t>Find another record (j, value) such that </a:t>
            </a:r>
            <a:r>
              <a:rPr lang="en-US" altLang="en-US" dirty="0" err="1"/>
              <a:t>i</a:t>
            </a:r>
            <a:r>
              <a:rPr lang="en-US" altLang="en-US" dirty="0"/>
              <a:t>=j</a:t>
            </a:r>
          </a:p>
          <a:p>
            <a:pPr lvl="1"/>
            <a:r>
              <a:rPr lang="en-US" altLang="en-US" dirty="0"/>
              <a:t>Multiply the corresponding values and add to sum</a:t>
            </a:r>
          </a:p>
        </p:txBody>
      </p:sp>
    </p:spTree>
    <p:extLst>
      <p:ext uri="{BB962C8B-B14F-4D97-AF65-F5344CB8AC3E}">
        <p14:creationId xmlns:p14="http://schemas.microsoft.com/office/powerpoint/2010/main" val="283966014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4">
            <a:extLst>
              <a:ext uri="{FF2B5EF4-FFF2-40B4-BE49-F238E27FC236}">
                <a16:creationId xmlns:a16="http://schemas.microsoft.com/office/drawing/2014/main" id="{21B9459B-C0F6-8641-BF73-89A6F8842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Example: PageRank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>
            <a:extLst>
              <a:ext uri="{FF2B5EF4-FFF2-40B4-BE49-F238E27FC236}">
                <a16:creationId xmlns:a16="http://schemas.microsoft.com/office/drawing/2014/main" id="{B2EAB984-178B-FA49-BCED-B14C729F9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461" y="565485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Basic Idea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35777212-F625-4F45-9C09-0E07D129B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52601"/>
            <a:ext cx="6172200" cy="3165872"/>
          </a:xfrm>
        </p:spPr>
        <p:txBody>
          <a:bodyPr/>
          <a:lstStyle/>
          <a:p>
            <a:r>
              <a:rPr lang="en-US" altLang="en-US" sz="2100"/>
              <a:t>Give pages ranks (scores) based on links to them</a:t>
            </a:r>
          </a:p>
          <a:p>
            <a:pPr lvl="1"/>
            <a:r>
              <a:rPr lang="en-US" altLang="en-US" sz="1800"/>
              <a:t>Links from many pages</a:t>
            </a:r>
            <a:br>
              <a:rPr lang="en-US" altLang="en-US" sz="1800"/>
            </a:br>
            <a:r>
              <a:rPr lang="en-US" altLang="en-US" sz="1800"/>
              <a:t> </a:t>
            </a:r>
            <a:r>
              <a:rPr lang="en-US" altLang="en-US" sz="1800">
                <a:latin typeface="Wingdings" pitchFamily="2" charset="2"/>
                <a:sym typeface="Wingdings" pitchFamily="2" charset="2"/>
              </a:rPr>
              <a:t></a:t>
            </a:r>
            <a:r>
              <a:rPr lang="en-US" altLang="en-US" sz="1800"/>
              <a:t> high rank</a:t>
            </a:r>
          </a:p>
          <a:p>
            <a:pPr lvl="1"/>
            <a:r>
              <a:rPr lang="en-US" altLang="en-US" sz="1800"/>
              <a:t>Link from a high-rank page</a:t>
            </a:r>
            <a:br>
              <a:rPr lang="en-US" altLang="en-US" sz="1800"/>
            </a:br>
            <a:r>
              <a:rPr lang="en-US" altLang="en-US" sz="1800"/>
              <a:t> </a:t>
            </a:r>
            <a:r>
              <a:rPr lang="en-US" altLang="en-US" sz="1800">
                <a:latin typeface="Wingdings" pitchFamily="2" charset="2"/>
                <a:sym typeface="Wingdings" pitchFamily="2" charset="2"/>
              </a:rPr>
              <a:t></a:t>
            </a:r>
            <a:r>
              <a:rPr lang="en-US" altLang="en-US" sz="1800"/>
              <a:t> high rank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B45BDD-DE29-6E44-852C-04F9C29BB0E6}"/>
              </a:ext>
            </a:extLst>
          </p:cNvPr>
          <p:cNvSpPr txBox="1"/>
          <p:nvPr/>
        </p:nvSpPr>
        <p:spPr>
          <a:xfrm>
            <a:off x="1121569" y="5772150"/>
            <a:ext cx="3554497" cy="230830"/>
          </a:xfrm>
          <a:prstGeom prst="rect">
            <a:avLst/>
          </a:prstGeom>
          <a:noFill/>
        </p:spPr>
        <p:txBody>
          <a:bodyPr wrap="none" lIns="68579" tIns="34289" rIns="68579" bIns="34289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</a:rPr>
              <a:t>Image: en.wikipedia.org/wiki/File:PageRank-hi-res-2.png </a:t>
            </a:r>
          </a:p>
        </p:txBody>
      </p:sp>
      <p:pic>
        <p:nvPicPr>
          <p:cNvPr id="55301" name="Picture 6">
            <a:extLst>
              <a:ext uri="{FF2B5EF4-FFF2-40B4-BE49-F238E27FC236}">
                <a16:creationId xmlns:a16="http://schemas.microsoft.com/office/drawing/2014/main" id="{CA781AC4-F1F1-9F4B-9F4D-D20BC862D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438400"/>
            <a:ext cx="2957513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>
            <a:extLst>
              <a:ext uri="{FF2B5EF4-FFF2-40B4-BE49-F238E27FC236}">
                <a16:creationId xmlns:a16="http://schemas.microsoft.com/office/drawing/2014/main" id="{3F16A3B9-D507-BD4B-A7C6-BD2F519F5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084" y="649704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Algorithm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E58948B-F984-7061-370F-3095170A695F}"/>
              </a:ext>
            </a:extLst>
          </p:cNvPr>
          <p:cNvGrpSpPr/>
          <p:nvPr/>
        </p:nvGrpSpPr>
        <p:grpSpPr>
          <a:xfrm>
            <a:off x="2321165" y="3161748"/>
            <a:ext cx="3705554" cy="2158604"/>
            <a:chOff x="1676400" y="2821781"/>
            <a:chExt cx="3705554" cy="2158604"/>
          </a:xfrm>
        </p:grpSpPr>
        <p:sp>
          <p:nvSpPr>
            <p:cNvPr id="4" name="Folded Corner 3">
              <a:extLst>
                <a:ext uri="{FF2B5EF4-FFF2-40B4-BE49-F238E27FC236}">
                  <a16:creationId xmlns:a16="http://schemas.microsoft.com/office/drawing/2014/main" id="{30C561CF-5B20-2444-B43C-C001BD130A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1941" y="3596878"/>
              <a:ext cx="456009" cy="595313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 dirty="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5" name="Folded Corner 4">
              <a:extLst>
                <a:ext uri="{FF2B5EF4-FFF2-40B4-BE49-F238E27FC236}">
                  <a16:creationId xmlns:a16="http://schemas.microsoft.com/office/drawing/2014/main" id="{08E4ACF9-219C-D44C-BFC7-853A63DECC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3750" y="3001566"/>
              <a:ext cx="456010" cy="595313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6" name="Folded Corner 5">
              <a:extLst>
                <a:ext uri="{FF2B5EF4-FFF2-40B4-BE49-F238E27FC236}">
                  <a16:creationId xmlns:a16="http://schemas.microsoft.com/office/drawing/2014/main" id="{1DE2A956-C63C-4248-98DD-63B32FD9E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7941" y="3596878"/>
              <a:ext cx="456009" cy="595313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8" name="Folded Corner 7">
              <a:extLst>
                <a:ext uri="{FF2B5EF4-FFF2-40B4-BE49-F238E27FC236}">
                  <a16:creationId xmlns:a16="http://schemas.microsoft.com/office/drawing/2014/main" id="{2AE88903-AD75-6F4D-ACEC-AB4BC2C6DF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7322" y="4385072"/>
              <a:ext cx="456009" cy="595313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580F73B-49A5-5944-9D74-180374EA5B61}"/>
                </a:ext>
              </a:extLst>
            </p:cNvPr>
            <p:cNvCxnSpPr/>
            <p:nvPr/>
          </p:nvCxnSpPr>
          <p:spPr>
            <a:xfrm flipH="1" flipV="1">
              <a:off x="2647950" y="4030267"/>
              <a:ext cx="685800" cy="35480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A10C3D4-E878-DE46-A306-0B77534CE9C3}"/>
                </a:ext>
              </a:extLst>
            </p:cNvPr>
            <p:cNvCxnSpPr>
              <a:stCxn id="8" idx="0"/>
              <a:endCxn id="5" idx="2"/>
            </p:cNvCxnSpPr>
            <p:nvPr/>
          </p:nvCxnSpPr>
          <p:spPr>
            <a:xfrm flipH="1" flipV="1">
              <a:off x="3561160" y="3596879"/>
              <a:ext cx="3572" cy="78819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6194E20-8BC3-2D48-B95D-9B7217006F55}"/>
                </a:ext>
              </a:extLst>
            </p:cNvPr>
            <p:cNvCxnSpPr>
              <a:endCxn id="5" idx="1"/>
            </p:cNvCxnSpPr>
            <p:nvPr/>
          </p:nvCxnSpPr>
          <p:spPr>
            <a:xfrm flipV="1">
              <a:off x="2647950" y="3299223"/>
              <a:ext cx="685800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9B9B0D1B-75DD-4E4E-B4AF-9B968571C0C3}"/>
                </a:ext>
              </a:extLst>
            </p:cNvPr>
            <p:cNvCxnSpPr/>
            <p:nvPr/>
          </p:nvCxnSpPr>
          <p:spPr>
            <a:xfrm flipH="1" flipV="1">
              <a:off x="3789760" y="3218260"/>
              <a:ext cx="688181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7DEB912-3FBC-5244-86D8-E2A59BEC1C68}"/>
                </a:ext>
              </a:extLst>
            </p:cNvPr>
            <p:cNvCxnSpPr/>
            <p:nvPr/>
          </p:nvCxnSpPr>
          <p:spPr>
            <a:xfrm flipH="1" flipV="1">
              <a:off x="3789760" y="3338513"/>
              <a:ext cx="688181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332" name="TextBox 39">
              <a:extLst>
                <a:ext uri="{FF2B5EF4-FFF2-40B4-BE49-F238E27FC236}">
                  <a16:creationId xmlns:a16="http://schemas.microsoft.com/office/drawing/2014/main" id="{37CB1F49-B055-9F43-9FD4-25D792DD1D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6400" y="3676650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56333" name="TextBox 40">
              <a:extLst>
                <a:ext uri="{FF2B5EF4-FFF2-40B4-BE49-F238E27FC236}">
                  <a16:creationId xmlns:a16="http://schemas.microsoft.com/office/drawing/2014/main" id="{3E484229-606E-7D41-B680-8EF0C5A7F3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3006" y="3670697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56334" name="TextBox 41">
              <a:extLst>
                <a:ext uri="{FF2B5EF4-FFF2-40B4-BE49-F238E27FC236}">
                  <a16:creationId xmlns:a16="http://schemas.microsoft.com/office/drawing/2014/main" id="{8858455B-0221-0F46-8E4D-DF07792740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925" y="2821781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56335" name="TextBox 42">
              <a:extLst>
                <a:ext uri="{FF2B5EF4-FFF2-40B4-BE49-F238E27FC236}">
                  <a16:creationId xmlns:a16="http://schemas.microsoft.com/office/drawing/2014/main" id="{E0172742-A388-0142-85B7-F978F23CD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6544" y="4657725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D912D46-D591-834B-B39D-C5F16495598B}"/>
                </a:ext>
              </a:extLst>
            </p:cNvPr>
            <p:cNvCxnSpPr/>
            <p:nvPr/>
          </p:nvCxnSpPr>
          <p:spPr>
            <a:xfrm flipV="1">
              <a:off x="3793332" y="3996929"/>
              <a:ext cx="684610" cy="41910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337" name="Content Placeholder 2">
            <a:extLst>
              <a:ext uri="{FF2B5EF4-FFF2-40B4-BE49-F238E27FC236}">
                <a16:creationId xmlns:a16="http://schemas.microsoft.com/office/drawing/2014/main" id="{39DF682F-C446-3C45-BF19-FA97FC7DB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821" y="1388200"/>
            <a:ext cx="6392779" cy="1940788"/>
          </a:xfrm>
        </p:spPr>
        <p:txBody>
          <a:bodyPr/>
          <a:lstStyle/>
          <a:p>
            <a:pPr marL="383381" indent="-383381">
              <a:buFont typeface="Calibri" panose="020F0502020204030204" pitchFamily="34" charset="0"/>
              <a:buAutoNum type="arabicPeriod"/>
            </a:pPr>
            <a:r>
              <a:rPr lang="en-US" altLang="en-US" sz="1500" dirty="0"/>
              <a:t>Start each page at a rank of 1</a:t>
            </a:r>
          </a:p>
          <a:p>
            <a:pPr marL="383381" indent="-383381">
              <a:spcBef>
                <a:spcPts val="300"/>
              </a:spcBef>
              <a:buFont typeface="Calibri" panose="020F0502020204030204" pitchFamily="34" charset="0"/>
              <a:buAutoNum type="arabicPeriod"/>
            </a:pPr>
            <a:r>
              <a:rPr lang="en-US" altLang="en-US" sz="1500" dirty="0"/>
              <a:t>On each iteration, have page </a:t>
            </a:r>
            <a:r>
              <a:rPr lang="en-US" altLang="en-US" sz="1500" dirty="0">
                <a:solidFill>
                  <a:srgbClr val="953735"/>
                </a:solidFill>
              </a:rPr>
              <a:t>p</a:t>
            </a:r>
            <a:r>
              <a:rPr lang="en-US" altLang="en-US" sz="1500" dirty="0"/>
              <a:t> contribute</a:t>
            </a:r>
            <a:br>
              <a:rPr lang="en-US" altLang="en-US" sz="1500" dirty="0"/>
            </a:br>
            <a:r>
              <a:rPr lang="en-US" altLang="en-US" sz="1500" dirty="0" err="1">
                <a:solidFill>
                  <a:srgbClr val="953735"/>
                </a:solidFill>
              </a:rPr>
              <a:t>rank</a:t>
            </a:r>
            <a:r>
              <a:rPr lang="en-US" altLang="en-US" sz="1500" baseline="-25000" dirty="0" err="1">
                <a:solidFill>
                  <a:srgbClr val="953735"/>
                </a:solidFill>
              </a:rPr>
              <a:t>p</a:t>
            </a:r>
            <a:r>
              <a:rPr lang="en-US" altLang="en-US" sz="1500" dirty="0">
                <a:solidFill>
                  <a:srgbClr val="953735"/>
                </a:solidFill>
              </a:rPr>
              <a:t> / |</a:t>
            </a:r>
            <a:r>
              <a:rPr lang="en-US" altLang="en-US" sz="1500" dirty="0" err="1">
                <a:solidFill>
                  <a:srgbClr val="953735"/>
                </a:solidFill>
              </a:rPr>
              <a:t>neighbors</a:t>
            </a:r>
            <a:r>
              <a:rPr lang="en-US" altLang="en-US" sz="1500" baseline="-25000" dirty="0" err="1">
                <a:solidFill>
                  <a:srgbClr val="953735"/>
                </a:solidFill>
              </a:rPr>
              <a:t>p</a:t>
            </a:r>
            <a:r>
              <a:rPr lang="en-US" altLang="en-US" sz="1500" dirty="0">
                <a:solidFill>
                  <a:srgbClr val="953735"/>
                </a:solidFill>
              </a:rPr>
              <a:t>|</a:t>
            </a:r>
            <a:r>
              <a:rPr lang="en-US" altLang="en-US" sz="1500" dirty="0"/>
              <a:t> to its neighbors</a:t>
            </a:r>
          </a:p>
          <a:p>
            <a:pPr marL="383381" indent="-383381">
              <a:spcBef>
                <a:spcPts val="300"/>
              </a:spcBef>
              <a:buFont typeface="Calibri" panose="020F0502020204030204" pitchFamily="34" charset="0"/>
              <a:buAutoNum type="arabicPeriod"/>
            </a:pPr>
            <a:r>
              <a:rPr lang="en-US" altLang="en-US" sz="1500" dirty="0"/>
              <a:t>Set each page’s rank to</a:t>
            </a:r>
            <a:r>
              <a:rPr lang="en-US" altLang="en-US" sz="1500" dirty="0">
                <a:solidFill>
                  <a:srgbClr val="8000FF"/>
                </a:solidFill>
              </a:rPr>
              <a:t> </a:t>
            </a:r>
            <a:r>
              <a:rPr lang="en-US" altLang="en-US" sz="1500" dirty="0">
                <a:solidFill>
                  <a:srgbClr val="953735"/>
                </a:solidFill>
              </a:rPr>
              <a:t>0.15 + 0.85 × </a:t>
            </a:r>
            <a:r>
              <a:rPr lang="en-US" altLang="en-US" sz="1500" dirty="0" err="1">
                <a:solidFill>
                  <a:srgbClr val="953735"/>
                </a:solidFill>
              </a:rPr>
              <a:t>contribs</a:t>
            </a:r>
            <a:endParaRPr lang="en-US" altLang="en-US" sz="1500" dirty="0">
              <a:solidFill>
                <a:srgbClr val="953735"/>
              </a:solidFill>
            </a:endParaRPr>
          </a:p>
          <a:p>
            <a:pPr marL="383381" indent="-383381"/>
            <a:endParaRPr lang="en-US" altLang="en-US" sz="1500" dirty="0"/>
          </a:p>
        </p:txBody>
      </p:sp>
    </p:spTree>
  </p:cSld>
  <p:clrMapOvr>
    <a:masterClrMapping/>
  </p:clrMapOvr>
  <p:transition spd="slow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>
            <a:extLst>
              <a:ext uri="{FF2B5EF4-FFF2-40B4-BE49-F238E27FC236}">
                <a16:creationId xmlns:a16="http://schemas.microsoft.com/office/drawing/2014/main" id="{32BBF44F-D85E-F448-BA27-7B6AC6E0B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656496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Algorithm</a:t>
            </a: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159FD9BC-03AD-3A46-B627-707EC590A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271168"/>
            <a:ext cx="6172200" cy="2070917"/>
          </a:xfrm>
        </p:spPr>
        <p:txBody>
          <a:bodyPr/>
          <a:lstStyle/>
          <a:p>
            <a:pPr marL="383381" indent="-383381">
              <a:buFont typeface="Calibri" panose="020F0502020204030204" pitchFamily="34" charset="0"/>
              <a:buAutoNum type="arabicPeriod"/>
            </a:pPr>
            <a:r>
              <a:rPr lang="en-US" altLang="en-US" sz="1500" dirty="0"/>
              <a:t>Start each page at a rank of 1</a:t>
            </a:r>
          </a:p>
          <a:p>
            <a:pPr marL="383381" indent="-383381">
              <a:spcBef>
                <a:spcPts val="300"/>
              </a:spcBef>
              <a:buFont typeface="Calibri" panose="020F0502020204030204" pitchFamily="34" charset="0"/>
              <a:buAutoNum type="arabicPeriod"/>
            </a:pPr>
            <a:r>
              <a:rPr lang="en-US" altLang="en-US" sz="1500" dirty="0"/>
              <a:t>On each iteration, have page </a:t>
            </a:r>
            <a:r>
              <a:rPr lang="en-US" altLang="en-US" sz="1500" dirty="0">
                <a:solidFill>
                  <a:srgbClr val="953735"/>
                </a:solidFill>
              </a:rPr>
              <a:t>p</a:t>
            </a:r>
            <a:r>
              <a:rPr lang="en-US" altLang="en-US" sz="1500" dirty="0"/>
              <a:t> contribute</a:t>
            </a:r>
            <a:br>
              <a:rPr lang="en-US" altLang="en-US" sz="1500" dirty="0"/>
            </a:br>
            <a:r>
              <a:rPr lang="en-US" altLang="en-US" sz="1500" dirty="0" err="1">
                <a:solidFill>
                  <a:srgbClr val="953735"/>
                </a:solidFill>
              </a:rPr>
              <a:t>rank</a:t>
            </a:r>
            <a:r>
              <a:rPr lang="en-US" altLang="en-US" sz="1500" baseline="-25000" dirty="0" err="1">
                <a:solidFill>
                  <a:srgbClr val="953735"/>
                </a:solidFill>
              </a:rPr>
              <a:t>p</a:t>
            </a:r>
            <a:r>
              <a:rPr lang="en-US" altLang="en-US" sz="1500" dirty="0">
                <a:solidFill>
                  <a:srgbClr val="953735"/>
                </a:solidFill>
              </a:rPr>
              <a:t> / |</a:t>
            </a:r>
            <a:r>
              <a:rPr lang="en-US" altLang="en-US" sz="1500" dirty="0" err="1">
                <a:solidFill>
                  <a:srgbClr val="953735"/>
                </a:solidFill>
              </a:rPr>
              <a:t>neighbors</a:t>
            </a:r>
            <a:r>
              <a:rPr lang="en-US" altLang="en-US" sz="1500" baseline="-25000" dirty="0" err="1">
                <a:solidFill>
                  <a:srgbClr val="953735"/>
                </a:solidFill>
              </a:rPr>
              <a:t>p</a:t>
            </a:r>
            <a:r>
              <a:rPr lang="en-US" altLang="en-US" sz="1500" dirty="0">
                <a:solidFill>
                  <a:srgbClr val="953735"/>
                </a:solidFill>
              </a:rPr>
              <a:t>|</a:t>
            </a:r>
            <a:r>
              <a:rPr lang="en-US" altLang="en-US" sz="1500" dirty="0"/>
              <a:t> to its neighbors</a:t>
            </a:r>
          </a:p>
          <a:p>
            <a:pPr marL="383381" indent="-383381">
              <a:spcBef>
                <a:spcPts val="300"/>
              </a:spcBef>
              <a:buFont typeface="Calibri" panose="020F0502020204030204" pitchFamily="34" charset="0"/>
              <a:buAutoNum type="arabicPeriod"/>
            </a:pPr>
            <a:r>
              <a:rPr lang="en-US" altLang="en-US" sz="1500" dirty="0"/>
              <a:t>Set each page’s rank to</a:t>
            </a:r>
            <a:r>
              <a:rPr lang="en-US" altLang="en-US" sz="1500" dirty="0">
                <a:solidFill>
                  <a:srgbClr val="8000FF"/>
                </a:solidFill>
              </a:rPr>
              <a:t> </a:t>
            </a:r>
            <a:r>
              <a:rPr lang="en-US" altLang="en-US" sz="1500" dirty="0">
                <a:solidFill>
                  <a:srgbClr val="953735"/>
                </a:solidFill>
              </a:rPr>
              <a:t>0.15 + 0.85 × </a:t>
            </a:r>
            <a:r>
              <a:rPr lang="en-US" altLang="en-US" sz="1500" dirty="0" err="1">
                <a:solidFill>
                  <a:srgbClr val="953735"/>
                </a:solidFill>
              </a:rPr>
              <a:t>contribs</a:t>
            </a:r>
            <a:endParaRPr lang="en-US" altLang="en-US" sz="1500" dirty="0">
              <a:solidFill>
                <a:srgbClr val="953735"/>
              </a:solidFill>
            </a:endParaRPr>
          </a:p>
          <a:p>
            <a:pPr marL="383381" indent="-383381"/>
            <a:endParaRPr lang="en-US" altLang="en-US" sz="15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DACC7B6-5D74-8876-E239-70D19A953483}"/>
              </a:ext>
            </a:extLst>
          </p:cNvPr>
          <p:cNvGrpSpPr/>
          <p:nvPr/>
        </p:nvGrpSpPr>
        <p:grpSpPr>
          <a:xfrm>
            <a:off x="2315305" y="3216425"/>
            <a:ext cx="3705554" cy="2158603"/>
            <a:chOff x="1905000" y="2794397"/>
            <a:chExt cx="3705554" cy="2158603"/>
          </a:xfrm>
        </p:grpSpPr>
        <p:sp>
          <p:nvSpPr>
            <p:cNvPr id="4" name="Folded Corner 3">
              <a:extLst>
                <a:ext uri="{FF2B5EF4-FFF2-40B4-BE49-F238E27FC236}">
                  <a16:creationId xmlns:a16="http://schemas.microsoft.com/office/drawing/2014/main" id="{966F9CC1-DCBA-1541-A85D-DC40B3052E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541" y="3569494"/>
              <a:ext cx="456009" cy="595313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 dirty="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5" name="Folded Corner 4">
              <a:extLst>
                <a:ext uri="{FF2B5EF4-FFF2-40B4-BE49-F238E27FC236}">
                  <a16:creationId xmlns:a16="http://schemas.microsoft.com/office/drawing/2014/main" id="{30CDABC1-3BCA-8145-AA54-C6CE9BFE1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350" y="2975372"/>
              <a:ext cx="456010" cy="594122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6" name="Folded Corner 5">
              <a:extLst>
                <a:ext uri="{FF2B5EF4-FFF2-40B4-BE49-F238E27FC236}">
                  <a16:creationId xmlns:a16="http://schemas.microsoft.com/office/drawing/2014/main" id="{037B160B-D546-5F42-9116-129BFB2E8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6541" y="3569494"/>
              <a:ext cx="456009" cy="595313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8" name="Folded Corner 7">
              <a:extLst>
                <a:ext uri="{FF2B5EF4-FFF2-40B4-BE49-F238E27FC236}">
                  <a16:creationId xmlns:a16="http://schemas.microsoft.com/office/drawing/2014/main" id="{15A4C4C2-9296-2C4D-B785-44A89E77C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5922" y="4358878"/>
              <a:ext cx="456009" cy="594122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DD6AA9B-8800-1945-BFB6-8CE9B7DFE84B}"/>
                </a:ext>
              </a:extLst>
            </p:cNvPr>
            <p:cNvCxnSpPr/>
            <p:nvPr/>
          </p:nvCxnSpPr>
          <p:spPr>
            <a:xfrm flipH="1" flipV="1">
              <a:off x="2876550" y="4004073"/>
              <a:ext cx="685800" cy="35480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8DAFEEA-877D-7E45-8F0B-934F10F4CCFB}"/>
                </a:ext>
              </a:extLst>
            </p:cNvPr>
            <p:cNvCxnSpPr>
              <a:stCxn id="8" idx="0"/>
              <a:endCxn id="5" idx="2"/>
            </p:cNvCxnSpPr>
            <p:nvPr/>
          </p:nvCxnSpPr>
          <p:spPr>
            <a:xfrm flipH="1" flipV="1">
              <a:off x="3789760" y="3569494"/>
              <a:ext cx="3572" cy="78938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BB5049D-BD8E-624C-BB8A-3400C26E6E4F}"/>
                </a:ext>
              </a:extLst>
            </p:cNvPr>
            <p:cNvCxnSpPr>
              <a:endCxn id="5" idx="1"/>
            </p:cNvCxnSpPr>
            <p:nvPr/>
          </p:nvCxnSpPr>
          <p:spPr>
            <a:xfrm flipV="1">
              <a:off x="2876550" y="3273029"/>
              <a:ext cx="685800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3A158F97-E3D4-D74B-ACA8-5BA5D2DC54D2}"/>
                </a:ext>
              </a:extLst>
            </p:cNvPr>
            <p:cNvCxnSpPr/>
            <p:nvPr/>
          </p:nvCxnSpPr>
          <p:spPr>
            <a:xfrm flipH="1" flipV="1">
              <a:off x="4018360" y="3192066"/>
              <a:ext cx="688181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34BE6F5-F0A7-EF41-BDC5-0CF7FC5605E7}"/>
                </a:ext>
              </a:extLst>
            </p:cNvPr>
            <p:cNvCxnSpPr/>
            <p:nvPr/>
          </p:nvCxnSpPr>
          <p:spPr>
            <a:xfrm flipH="1" flipV="1">
              <a:off x="4018360" y="3311129"/>
              <a:ext cx="688181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357" name="TextBox 39">
              <a:extLst>
                <a:ext uri="{FF2B5EF4-FFF2-40B4-BE49-F238E27FC236}">
                  <a16:creationId xmlns:a16="http://schemas.microsoft.com/office/drawing/2014/main" id="{BC525D4A-310A-FD46-B662-3AEAF4A291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3649266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57358" name="TextBox 40">
              <a:extLst>
                <a:ext uri="{FF2B5EF4-FFF2-40B4-BE49-F238E27FC236}">
                  <a16:creationId xmlns:a16="http://schemas.microsoft.com/office/drawing/2014/main" id="{8CC4D3D9-5DA3-E14F-BBCB-5931B9CB19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1606" y="3643313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57359" name="TextBox 41">
              <a:extLst>
                <a:ext uri="{FF2B5EF4-FFF2-40B4-BE49-F238E27FC236}">
                  <a16:creationId xmlns:a16="http://schemas.microsoft.com/office/drawing/2014/main" id="{C20D1896-6F2F-3144-92ED-FF15ABCB94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57525" y="2794397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57360" name="TextBox 42">
              <a:extLst>
                <a:ext uri="{FF2B5EF4-FFF2-40B4-BE49-F238E27FC236}">
                  <a16:creationId xmlns:a16="http://schemas.microsoft.com/office/drawing/2014/main" id="{6F9378C3-2679-9E4A-A3B7-A935C37258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55144" y="4630341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57361" name="TextBox 6">
              <a:extLst>
                <a:ext uri="{FF2B5EF4-FFF2-40B4-BE49-F238E27FC236}">
                  <a16:creationId xmlns:a16="http://schemas.microsoft.com/office/drawing/2014/main" id="{E1F0C882-6746-B140-A766-8FD5B8FACC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7272" y="3138488"/>
              <a:ext cx="23467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solidFill>
                    <a:srgbClr val="0080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7362" name="TextBox 17">
              <a:extLst>
                <a:ext uri="{FF2B5EF4-FFF2-40B4-BE49-F238E27FC236}">
                  <a16:creationId xmlns:a16="http://schemas.microsoft.com/office/drawing/2014/main" id="{15183583-224B-864F-8146-AD4648D9F3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0850" y="4175522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solidFill>
                    <a:srgbClr val="0080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0.5</a:t>
              </a:r>
            </a:p>
          </p:txBody>
        </p:sp>
        <p:sp>
          <p:nvSpPr>
            <p:cNvPr id="57363" name="TextBox 18">
              <a:extLst>
                <a:ext uri="{FF2B5EF4-FFF2-40B4-BE49-F238E27FC236}">
                  <a16:creationId xmlns:a16="http://schemas.microsoft.com/office/drawing/2014/main" id="{F1C9BDF7-B03A-D24E-9AC1-6BDC7A34FB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2325" y="3718322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solidFill>
                    <a:srgbClr val="0080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0.5</a:t>
              </a:r>
            </a:p>
          </p:txBody>
        </p:sp>
        <p:sp>
          <p:nvSpPr>
            <p:cNvPr id="57364" name="TextBox 19">
              <a:extLst>
                <a:ext uri="{FF2B5EF4-FFF2-40B4-BE49-F238E27FC236}">
                  <a16:creationId xmlns:a16="http://schemas.microsoft.com/office/drawing/2014/main" id="{0FA32549-DBFA-C345-B193-10D8DD8299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9353" y="3062288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solidFill>
                    <a:srgbClr val="0080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0.5</a:t>
              </a:r>
            </a:p>
          </p:txBody>
        </p:sp>
        <p:sp>
          <p:nvSpPr>
            <p:cNvPr id="57365" name="TextBox 20">
              <a:extLst>
                <a:ext uri="{FF2B5EF4-FFF2-40B4-BE49-F238E27FC236}">
                  <a16:creationId xmlns:a16="http://schemas.microsoft.com/office/drawing/2014/main" id="{FF351CA8-3454-7D46-91DB-F0A1242125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2185" y="3465910"/>
              <a:ext cx="23467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solidFill>
                    <a:srgbClr val="0080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138C370-174C-CC48-B4D0-4C52DBE85F33}"/>
                </a:ext>
              </a:extLst>
            </p:cNvPr>
            <p:cNvCxnSpPr/>
            <p:nvPr/>
          </p:nvCxnSpPr>
          <p:spPr>
            <a:xfrm flipV="1">
              <a:off x="4021932" y="3969544"/>
              <a:ext cx="684610" cy="41910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367" name="TextBox 22">
              <a:extLst>
                <a:ext uri="{FF2B5EF4-FFF2-40B4-BE49-F238E27FC236}">
                  <a16:creationId xmlns:a16="http://schemas.microsoft.com/office/drawing/2014/main" id="{1B56E513-47C8-654F-8843-AB807EEA50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9353" y="4057650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solidFill>
                    <a:srgbClr val="0080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0.5</a:t>
              </a:r>
            </a:p>
          </p:txBody>
        </p:sp>
      </p:grpSp>
    </p:spTree>
  </p:cSld>
  <p:clrMapOvr>
    <a:masterClrMapping/>
  </p:clrMapOvr>
  <p:transition spd="slow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le 1">
            <a:extLst>
              <a:ext uri="{FF2B5EF4-FFF2-40B4-BE49-F238E27FC236}">
                <a16:creationId xmlns:a16="http://schemas.microsoft.com/office/drawing/2014/main" id="{25925FC8-A6F6-ED48-9ACB-47CB0DB9E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662357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Algorithm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176950C2-DF33-C24A-9648-DB95FEA10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6" y="1359880"/>
            <a:ext cx="6172200" cy="1498997"/>
          </a:xfrm>
        </p:spPr>
        <p:txBody>
          <a:bodyPr/>
          <a:lstStyle/>
          <a:p>
            <a:pPr marL="383381" indent="-383381">
              <a:buFont typeface="Calibri" panose="020F0502020204030204" pitchFamily="34" charset="0"/>
              <a:buAutoNum type="arabicPeriod"/>
            </a:pPr>
            <a:r>
              <a:rPr lang="en-US" altLang="en-US" sz="1800" dirty="0"/>
              <a:t>Start each page at a rank of 1</a:t>
            </a:r>
          </a:p>
          <a:p>
            <a:pPr marL="383381" indent="-383381">
              <a:spcBef>
                <a:spcPts val="300"/>
              </a:spcBef>
              <a:buFont typeface="Calibri" panose="020F0502020204030204" pitchFamily="34" charset="0"/>
              <a:buAutoNum type="arabicPeriod"/>
            </a:pPr>
            <a:r>
              <a:rPr lang="en-US" altLang="en-US" sz="1800" dirty="0"/>
              <a:t>On each iteration, have page </a:t>
            </a:r>
            <a:r>
              <a:rPr lang="en-US" altLang="en-US" sz="1800" dirty="0">
                <a:solidFill>
                  <a:srgbClr val="953735"/>
                </a:solidFill>
              </a:rPr>
              <a:t>p</a:t>
            </a:r>
            <a:r>
              <a:rPr lang="en-US" altLang="en-US" sz="1800" dirty="0"/>
              <a:t> contribute</a:t>
            </a:r>
            <a:br>
              <a:rPr lang="en-US" altLang="en-US" sz="1800" dirty="0"/>
            </a:br>
            <a:r>
              <a:rPr lang="en-US" altLang="en-US" sz="1800" dirty="0" err="1">
                <a:solidFill>
                  <a:srgbClr val="953735"/>
                </a:solidFill>
              </a:rPr>
              <a:t>rank</a:t>
            </a:r>
            <a:r>
              <a:rPr lang="en-US" altLang="en-US" sz="1800" baseline="-25000" dirty="0" err="1">
                <a:solidFill>
                  <a:srgbClr val="953735"/>
                </a:solidFill>
              </a:rPr>
              <a:t>p</a:t>
            </a:r>
            <a:r>
              <a:rPr lang="en-US" altLang="en-US" sz="1800" dirty="0">
                <a:solidFill>
                  <a:srgbClr val="953735"/>
                </a:solidFill>
              </a:rPr>
              <a:t> / |</a:t>
            </a:r>
            <a:r>
              <a:rPr lang="en-US" altLang="en-US" sz="1800" dirty="0" err="1">
                <a:solidFill>
                  <a:srgbClr val="953735"/>
                </a:solidFill>
              </a:rPr>
              <a:t>neighbors</a:t>
            </a:r>
            <a:r>
              <a:rPr lang="en-US" altLang="en-US" sz="1800" baseline="-25000" dirty="0" err="1">
                <a:solidFill>
                  <a:srgbClr val="953735"/>
                </a:solidFill>
              </a:rPr>
              <a:t>p</a:t>
            </a:r>
            <a:r>
              <a:rPr lang="en-US" altLang="en-US" sz="1800" dirty="0">
                <a:solidFill>
                  <a:srgbClr val="953735"/>
                </a:solidFill>
              </a:rPr>
              <a:t>|</a:t>
            </a:r>
            <a:r>
              <a:rPr lang="en-US" altLang="en-US" sz="1800" dirty="0"/>
              <a:t> to its neighbors</a:t>
            </a:r>
          </a:p>
          <a:p>
            <a:pPr marL="383381" indent="-383381">
              <a:spcBef>
                <a:spcPts val="300"/>
              </a:spcBef>
              <a:buFont typeface="Calibri" panose="020F0502020204030204" pitchFamily="34" charset="0"/>
              <a:buAutoNum type="arabicPeriod"/>
            </a:pPr>
            <a:r>
              <a:rPr lang="en-US" altLang="en-US" sz="1800" dirty="0"/>
              <a:t>Set each page’s rank to</a:t>
            </a:r>
            <a:r>
              <a:rPr lang="en-US" altLang="en-US" sz="1800" dirty="0">
                <a:solidFill>
                  <a:srgbClr val="8000FF"/>
                </a:solidFill>
              </a:rPr>
              <a:t> </a:t>
            </a:r>
            <a:r>
              <a:rPr lang="en-US" altLang="en-US" sz="1800" dirty="0">
                <a:solidFill>
                  <a:srgbClr val="953735"/>
                </a:solidFill>
              </a:rPr>
              <a:t>0.15 + 0.85 × </a:t>
            </a:r>
            <a:r>
              <a:rPr lang="en-US" altLang="en-US" sz="1800" dirty="0" err="1">
                <a:solidFill>
                  <a:srgbClr val="953735"/>
                </a:solidFill>
              </a:rPr>
              <a:t>contribs</a:t>
            </a:r>
            <a:endParaRPr lang="en-US" altLang="en-US" sz="1800" dirty="0">
              <a:solidFill>
                <a:srgbClr val="953735"/>
              </a:solidFill>
            </a:endParaRPr>
          </a:p>
          <a:p>
            <a:pPr marL="383381" indent="-383381"/>
            <a:endParaRPr lang="en-US" altLang="en-US" sz="1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9C6E43-573A-B725-F1B3-41C6FA6E8D1B}"/>
              </a:ext>
            </a:extLst>
          </p:cNvPr>
          <p:cNvGrpSpPr/>
          <p:nvPr/>
        </p:nvGrpSpPr>
        <p:grpSpPr>
          <a:xfrm>
            <a:off x="2063259" y="3327794"/>
            <a:ext cx="3793659" cy="2158603"/>
            <a:chOff x="1524001" y="2870597"/>
            <a:chExt cx="3793659" cy="2158603"/>
          </a:xfrm>
        </p:grpSpPr>
        <p:sp>
          <p:nvSpPr>
            <p:cNvPr id="4" name="Folded Corner 3">
              <a:extLst>
                <a:ext uri="{FF2B5EF4-FFF2-40B4-BE49-F238E27FC236}">
                  <a16:creationId xmlns:a16="http://schemas.microsoft.com/office/drawing/2014/main" id="{FB2C3EFA-6A6F-E74A-9410-AAE8A638E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7647" y="3645694"/>
              <a:ext cx="456009" cy="595313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 dirty="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5" name="Folded Corner 4">
              <a:extLst>
                <a:ext uri="{FF2B5EF4-FFF2-40B4-BE49-F238E27FC236}">
                  <a16:creationId xmlns:a16="http://schemas.microsoft.com/office/drawing/2014/main" id="{B57BB9A4-DB0F-3442-A7CB-6A08A55C73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9457" y="3051572"/>
              <a:ext cx="456010" cy="594122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6" name="Folded Corner 5">
              <a:extLst>
                <a:ext uri="{FF2B5EF4-FFF2-40B4-BE49-F238E27FC236}">
                  <a16:creationId xmlns:a16="http://schemas.microsoft.com/office/drawing/2014/main" id="{8BB4447A-CCC2-9746-9B75-99B5DC987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3647" y="3645694"/>
              <a:ext cx="456009" cy="595313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8" name="Folded Corner 7">
              <a:extLst>
                <a:ext uri="{FF2B5EF4-FFF2-40B4-BE49-F238E27FC236}">
                  <a16:creationId xmlns:a16="http://schemas.microsoft.com/office/drawing/2014/main" id="{D09194AF-D26B-AB42-9F50-18CD9A152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3029" y="4435078"/>
              <a:ext cx="456009" cy="594122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707D985-E6F9-214E-B489-FACC4A61AA4F}"/>
                </a:ext>
              </a:extLst>
            </p:cNvPr>
            <p:cNvCxnSpPr/>
            <p:nvPr/>
          </p:nvCxnSpPr>
          <p:spPr>
            <a:xfrm flipH="1" flipV="1">
              <a:off x="2583656" y="4080273"/>
              <a:ext cx="685800" cy="35480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F0A77BD-2C6D-414E-8D62-FDB03F288EB1}"/>
                </a:ext>
              </a:extLst>
            </p:cNvPr>
            <p:cNvCxnSpPr>
              <a:stCxn id="8" idx="0"/>
              <a:endCxn id="5" idx="2"/>
            </p:cNvCxnSpPr>
            <p:nvPr/>
          </p:nvCxnSpPr>
          <p:spPr>
            <a:xfrm flipH="1" flipV="1">
              <a:off x="3496866" y="3645694"/>
              <a:ext cx="3572" cy="78938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69C06AB-1995-8146-A2F2-BE087FB41903}"/>
                </a:ext>
              </a:extLst>
            </p:cNvPr>
            <p:cNvCxnSpPr>
              <a:endCxn id="5" idx="1"/>
            </p:cNvCxnSpPr>
            <p:nvPr/>
          </p:nvCxnSpPr>
          <p:spPr>
            <a:xfrm flipV="1">
              <a:off x="2583656" y="3349229"/>
              <a:ext cx="685800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960031A-D4DC-0843-893C-58B7EFE811C3}"/>
                </a:ext>
              </a:extLst>
            </p:cNvPr>
            <p:cNvCxnSpPr/>
            <p:nvPr/>
          </p:nvCxnSpPr>
          <p:spPr>
            <a:xfrm flipH="1" flipV="1">
              <a:off x="3725467" y="3268266"/>
              <a:ext cx="688181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D04039B-95B5-1348-A7B1-192FF1020A7B}"/>
                </a:ext>
              </a:extLst>
            </p:cNvPr>
            <p:cNvCxnSpPr/>
            <p:nvPr/>
          </p:nvCxnSpPr>
          <p:spPr>
            <a:xfrm flipH="1" flipV="1">
              <a:off x="3725467" y="3387329"/>
              <a:ext cx="688181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405" name="TextBox 39">
              <a:extLst>
                <a:ext uri="{FF2B5EF4-FFF2-40B4-BE49-F238E27FC236}">
                  <a16:creationId xmlns:a16="http://schemas.microsoft.com/office/drawing/2014/main" id="{2E2CF457-2E4D-254B-817C-55255DA749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1" y="3725466"/>
              <a:ext cx="47512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0.58</a:t>
              </a:r>
            </a:p>
          </p:txBody>
        </p:sp>
        <p:sp>
          <p:nvSpPr>
            <p:cNvPr id="59406" name="TextBox 40">
              <a:extLst>
                <a:ext uri="{FF2B5EF4-FFF2-40B4-BE49-F238E27FC236}">
                  <a16:creationId xmlns:a16="http://schemas.microsoft.com/office/drawing/2014/main" id="{2A6CC0F0-E3DD-0043-A132-B95B9FA7BF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8712" y="3719513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59407" name="TextBox 41">
              <a:extLst>
                <a:ext uri="{FF2B5EF4-FFF2-40B4-BE49-F238E27FC236}">
                  <a16:creationId xmlns:a16="http://schemas.microsoft.com/office/drawing/2014/main" id="{96F61BAC-5774-664F-9CAC-4BA70D8BD1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7001" y="2870597"/>
              <a:ext cx="47512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1.85</a:t>
              </a:r>
            </a:p>
          </p:txBody>
        </p:sp>
        <p:sp>
          <p:nvSpPr>
            <p:cNvPr id="59408" name="TextBox 42">
              <a:extLst>
                <a:ext uri="{FF2B5EF4-FFF2-40B4-BE49-F238E27FC236}">
                  <a16:creationId xmlns:a16="http://schemas.microsoft.com/office/drawing/2014/main" id="{6C6272CD-516A-5D4C-8936-64C97615F2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904" y="4706541"/>
              <a:ext cx="47512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0.58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F287369-E311-4F41-AC54-F17E0D3B1708}"/>
                </a:ext>
              </a:extLst>
            </p:cNvPr>
            <p:cNvCxnSpPr/>
            <p:nvPr/>
          </p:nvCxnSpPr>
          <p:spPr>
            <a:xfrm flipV="1">
              <a:off x="3729038" y="4045744"/>
              <a:ext cx="684610" cy="41910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le 1">
            <a:extLst>
              <a:ext uri="{FF2B5EF4-FFF2-40B4-BE49-F238E27FC236}">
                <a16:creationId xmlns:a16="http://schemas.microsoft.com/office/drawing/2014/main" id="{F788CD28-33E5-9D4A-B525-F417C6AA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043" y="750280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Algorithm</a:t>
            </a:r>
          </a:p>
        </p:txBody>
      </p:sp>
      <p:sp>
        <p:nvSpPr>
          <p:cNvPr id="60419" name="Content Placeholder 2">
            <a:extLst>
              <a:ext uri="{FF2B5EF4-FFF2-40B4-BE49-F238E27FC236}">
                <a16:creationId xmlns:a16="http://schemas.microsoft.com/office/drawing/2014/main" id="{BE81E7E4-2C99-9F4C-8E22-1722F2E2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934" y="1354019"/>
            <a:ext cx="6172200" cy="1498997"/>
          </a:xfrm>
        </p:spPr>
        <p:txBody>
          <a:bodyPr/>
          <a:lstStyle/>
          <a:p>
            <a:pPr marL="383381" indent="-383381">
              <a:buFont typeface="Calibri" panose="020F0502020204030204" pitchFamily="34" charset="0"/>
              <a:buAutoNum type="arabicPeriod"/>
            </a:pPr>
            <a:r>
              <a:rPr lang="en-US" altLang="en-US" sz="1800" dirty="0"/>
              <a:t>Start each page at a rank of 1</a:t>
            </a:r>
          </a:p>
          <a:p>
            <a:pPr marL="383381" indent="-383381">
              <a:spcBef>
                <a:spcPts val="300"/>
              </a:spcBef>
              <a:buFont typeface="Calibri" panose="020F0502020204030204" pitchFamily="34" charset="0"/>
              <a:buAutoNum type="arabicPeriod"/>
            </a:pPr>
            <a:r>
              <a:rPr lang="en-US" altLang="en-US" sz="1800" dirty="0"/>
              <a:t>On each iteration, have page </a:t>
            </a:r>
            <a:r>
              <a:rPr lang="en-US" altLang="en-US" sz="1800" dirty="0">
                <a:solidFill>
                  <a:srgbClr val="953735"/>
                </a:solidFill>
              </a:rPr>
              <a:t>p</a:t>
            </a:r>
            <a:r>
              <a:rPr lang="en-US" altLang="en-US" sz="1800" dirty="0"/>
              <a:t> contribute</a:t>
            </a:r>
            <a:br>
              <a:rPr lang="en-US" altLang="en-US" sz="1800" dirty="0"/>
            </a:br>
            <a:r>
              <a:rPr lang="en-US" altLang="en-US" sz="1800" dirty="0" err="1">
                <a:solidFill>
                  <a:srgbClr val="953735"/>
                </a:solidFill>
              </a:rPr>
              <a:t>rank</a:t>
            </a:r>
            <a:r>
              <a:rPr lang="en-US" altLang="en-US" sz="1800" baseline="-25000" dirty="0" err="1">
                <a:solidFill>
                  <a:srgbClr val="953735"/>
                </a:solidFill>
              </a:rPr>
              <a:t>p</a:t>
            </a:r>
            <a:r>
              <a:rPr lang="en-US" altLang="en-US" sz="1800" dirty="0">
                <a:solidFill>
                  <a:srgbClr val="953735"/>
                </a:solidFill>
              </a:rPr>
              <a:t> / |</a:t>
            </a:r>
            <a:r>
              <a:rPr lang="en-US" altLang="en-US" sz="1800" dirty="0" err="1">
                <a:solidFill>
                  <a:srgbClr val="953735"/>
                </a:solidFill>
              </a:rPr>
              <a:t>neighbors</a:t>
            </a:r>
            <a:r>
              <a:rPr lang="en-US" altLang="en-US" sz="1800" baseline="-25000" dirty="0" err="1">
                <a:solidFill>
                  <a:srgbClr val="953735"/>
                </a:solidFill>
              </a:rPr>
              <a:t>p</a:t>
            </a:r>
            <a:r>
              <a:rPr lang="en-US" altLang="en-US" sz="1800" dirty="0">
                <a:solidFill>
                  <a:srgbClr val="953735"/>
                </a:solidFill>
              </a:rPr>
              <a:t>|</a:t>
            </a:r>
            <a:r>
              <a:rPr lang="en-US" altLang="en-US" sz="1800" dirty="0"/>
              <a:t> to its neighbors</a:t>
            </a:r>
          </a:p>
          <a:p>
            <a:pPr marL="383381" indent="-383381">
              <a:spcBef>
                <a:spcPts val="300"/>
              </a:spcBef>
              <a:buFont typeface="Calibri" panose="020F0502020204030204" pitchFamily="34" charset="0"/>
              <a:buAutoNum type="arabicPeriod"/>
            </a:pPr>
            <a:r>
              <a:rPr lang="en-US" altLang="en-US" sz="1800" dirty="0"/>
              <a:t>Set each page’s rank to</a:t>
            </a:r>
            <a:r>
              <a:rPr lang="en-US" altLang="en-US" sz="1800" dirty="0">
                <a:solidFill>
                  <a:srgbClr val="8000FF"/>
                </a:solidFill>
              </a:rPr>
              <a:t> </a:t>
            </a:r>
            <a:r>
              <a:rPr lang="en-US" altLang="en-US" sz="1800" dirty="0">
                <a:solidFill>
                  <a:srgbClr val="953735"/>
                </a:solidFill>
              </a:rPr>
              <a:t>0.15 + 0.85 × </a:t>
            </a:r>
            <a:r>
              <a:rPr lang="en-US" altLang="en-US" sz="1800" dirty="0" err="1">
                <a:solidFill>
                  <a:srgbClr val="953735"/>
                </a:solidFill>
              </a:rPr>
              <a:t>contribs</a:t>
            </a:r>
            <a:endParaRPr lang="en-US" altLang="en-US" sz="1800" dirty="0">
              <a:solidFill>
                <a:srgbClr val="953735"/>
              </a:solidFill>
            </a:endParaRPr>
          </a:p>
          <a:p>
            <a:pPr marL="383381" indent="-383381"/>
            <a:endParaRPr lang="en-US" altLang="en-US" sz="1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75F372E-3CA7-FF8C-D542-25876318443C}"/>
              </a:ext>
            </a:extLst>
          </p:cNvPr>
          <p:cNvGrpSpPr/>
          <p:nvPr/>
        </p:nvGrpSpPr>
        <p:grpSpPr>
          <a:xfrm>
            <a:off x="2033766" y="3325231"/>
            <a:ext cx="3793660" cy="2158603"/>
            <a:chOff x="1283494" y="3008710"/>
            <a:chExt cx="3793660" cy="2158603"/>
          </a:xfrm>
        </p:grpSpPr>
        <p:sp>
          <p:nvSpPr>
            <p:cNvPr id="4" name="Folded Corner 3">
              <a:extLst>
                <a:ext uri="{FF2B5EF4-FFF2-40B4-BE49-F238E27FC236}">
                  <a16:creationId xmlns:a16="http://schemas.microsoft.com/office/drawing/2014/main" id="{2E244A10-FE41-3642-B5D6-F38013BB61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7141" y="3783806"/>
              <a:ext cx="456009" cy="595313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 dirty="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5" name="Folded Corner 4">
              <a:extLst>
                <a:ext uri="{FF2B5EF4-FFF2-40B4-BE49-F238E27FC236}">
                  <a16:creationId xmlns:a16="http://schemas.microsoft.com/office/drawing/2014/main" id="{D93C0C0D-7D42-BC44-923F-793E512C6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8950" y="3188494"/>
              <a:ext cx="456010" cy="595313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6" name="Folded Corner 5">
              <a:extLst>
                <a:ext uri="{FF2B5EF4-FFF2-40B4-BE49-F238E27FC236}">
                  <a16:creationId xmlns:a16="http://schemas.microsoft.com/office/drawing/2014/main" id="{90095242-D655-3A46-BA3A-9FE94C8C6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3141" y="3783806"/>
              <a:ext cx="456009" cy="595313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8" name="Folded Corner 7">
              <a:extLst>
                <a:ext uri="{FF2B5EF4-FFF2-40B4-BE49-F238E27FC236}">
                  <a16:creationId xmlns:a16="http://schemas.microsoft.com/office/drawing/2014/main" id="{04543E0F-72F6-D443-8408-5246F26D4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2522" y="4572000"/>
              <a:ext cx="456009" cy="595313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B6FF6BB-01B7-2B44-869C-97AB6AF13C5F}"/>
                </a:ext>
              </a:extLst>
            </p:cNvPr>
            <p:cNvCxnSpPr/>
            <p:nvPr/>
          </p:nvCxnSpPr>
          <p:spPr>
            <a:xfrm flipH="1" flipV="1">
              <a:off x="2343150" y="4217194"/>
              <a:ext cx="685800" cy="35480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AA529D2-357E-6043-BF27-FFFC6045DDC1}"/>
                </a:ext>
              </a:extLst>
            </p:cNvPr>
            <p:cNvCxnSpPr>
              <a:stCxn id="8" idx="0"/>
              <a:endCxn id="5" idx="2"/>
            </p:cNvCxnSpPr>
            <p:nvPr/>
          </p:nvCxnSpPr>
          <p:spPr>
            <a:xfrm flipH="1" flipV="1">
              <a:off x="3256360" y="3783807"/>
              <a:ext cx="3572" cy="78819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DD33B0F-2611-9D45-8EF6-E5868AEDF857}"/>
                </a:ext>
              </a:extLst>
            </p:cNvPr>
            <p:cNvCxnSpPr>
              <a:endCxn id="5" idx="1"/>
            </p:cNvCxnSpPr>
            <p:nvPr/>
          </p:nvCxnSpPr>
          <p:spPr>
            <a:xfrm flipV="1">
              <a:off x="2343150" y="3486150"/>
              <a:ext cx="685800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3B9B0FDE-D89B-444F-9803-058DC6B30D65}"/>
                </a:ext>
              </a:extLst>
            </p:cNvPr>
            <p:cNvCxnSpPr/>
            <p:nvPr/>
          </p:nvCxnSpPr>
          <p:spPr>
            <a:xfrm flipH="1" flipV="1">
              <a:off x="3484960" y="3405188"/>
              <a:ext cx="688181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87B3D08-8D0B-7F49-9F6B-B8B1406153FE}"/>
                </a:ext>
              </a:extLst>
            </p:cNvPr>
            <p:cNvCxnSpPr/>
            <p:nvPr/>
          </p:nvCxnSpPr>
          <p:spPr>
            <a:xfrm flipH="1" flipV="1">
              <a:off x="3484960" y="3525441"/>
              <a:ext cx="688181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29" name="TextBox 16">
              <a:extLst>
                <a:ext uri="{FF2B5EF4-FFF2-40B4-BE49-F238E27FC236}">
                  <a16:creationId xmlns:a16="http://schemas.microsoft.com/office/drawing/2014/main" id="{3C777DF9-E3A9-8646-B6CA-FD35C1C0AA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2651" y="3370660"/>
              <a:ext cx="47512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solidFill>
                    <a:srgbClr val="0080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0.58</a:t>
              </a:r>
            </a:p>
          </p:txBody>
        </p:sp>
        <p:sp>
          <p:nvSpPr>
            <p:cNvPr id="60430" name="TextBox 17">
              <a:extLst>
                <a:ext uri="{FF2B5EF4-FFF2-40B4-BE49-F238E27FC236}">
                  <a16:creationId xmlns:a16="http://schemas.microsoft.com/office/drawing/2014/main" id="{7C0A731F-F55E-4648-B3EA-C7E04EB092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7438" y="4385072"/>
              <a:ext cx="47512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solidFill>
                    <a:srgbClr val="0080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0.29</a:t>
              </a:r>
            </a:p>
          </p:txBody>
        </p:sp>
        <p:sp>
          <p:nvSpPr>
            <p:cNvPr id="60431" name="TextBox 18">
              <a:extLst>
                <a:ext uri="{FF2B5EF4-FFF2-40B4-BE49-F238E27FC236}">
                  <a16:creationId xmlns:a16="http://schemas.microsoft.com/office/drawing/2014/main" id="{CFA2A50B-1D11-B74F-BAC6-FD1E189DC4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1054" y="3951685"/>
              <a:ext cx="47512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solidFill>
                    <a:srgbClr val="0080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0.29</a:t>
              </a:r>
            </a:p>
          </p:txBody>
        </p:sp>
        <p:sp>
          <p:nvSpPr>
            <p:cNvPr id="60432" name="TextBox 19">
              <a:extLst>
                <a:ext uri="{FF2B5EF4-FFF2-40B4-BE49-F238E27FC236}">
                  <a16:creationId xmlns:a16="http://schemas.microsoft.com/office/drawing/2014/main" id="{1AD65C45-0626-3B4C-9B2C-EAB34695E2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5712" y="3276600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solidFill>
                    <a:srgbClr val="0080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0.5</a:t>
              </a:r>
            </a:p>
          </p:txBody>
        </p:sp>
        <p:sp>
          <p:nvSpPr>
            <p:cNvPr id="60433" name="TextBox 20">
              <a:extLst>
                <a:ext uri="{FF2B5EF4-FFF2-40B4-BE49-F238E27FC236}">
                  <a16:creationId xmlns:a16="http://schemas.microsoft.com/office/drawing/2014/main" id="{8D4DA746-F139-654F-9B36-B1BCA1313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9951" y="3679031"/>
              <a:ext cx="47512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solidFill>
                    <a:srgbClr val="0080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1.85</a:t>
              </a:r>
            </a:p>
          </p:txBody>
        </p:sp>
        <p:sp>
          <p:nvSpPr>
            <p:cNvPr id="60434" name="TextBox 21">
              <a:extLst>
                <a:ext uri="{FF2B5EF4-FFF2-40B4-BE49-F238E27FC236}">
                  <a16:creationId xmlns:a16="http://schemas.microsoft.com/office/drawing/2014/main" id="{90E3EDF4-B5C3-7448-ACDE-62B61FFAB5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494" y="3862388"/>
              <a:ext cx="47512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0.58</a:t>
              </a:r>
            </a:p>
          </p:txBody>
        </p:sp>
        <p:sp>
          <p:nvSpPr>
            <p:cNvPr id="60435" name="TextBox 22">
              <a:extLst>
                <a:ext uri="{FF2B5EF4-FFF2-40B4-BE49-F238E27FC236}">
                  <a16:creationId xmlns:a16="http://schemas.microsoft.com/office/drawing/2014/main" id="{6CE5D2C4-F345-7646-99D5-C05FA7C1C2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8206" y="3856435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60436" name="TextBox 23">
              <a:extLst>
                <a:ext uri="{FF2B5EF4-FFF2-40B4-BE49-F238E27FC236}">
                  <a16:creationId xmlns:a16="http://schemas.microsoft.com/office/drawing/2014/main" id="{1822567B-46F8-B645-ABD9-3F80791CB8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494" y="3008710"/>
              <a:ext cx="47512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1.85</a:t>
              </a:r>
            </a:p>
          </p:txBody>
        </p:sp>
        <p:sp>
          <p:nvSpPr>
            <p:cNvPr id="60437" name="TextBox 24">
              <a:extLst>
                <a:ext uri="{FF2B5EF4-FFF2-40B4-BE49-F238E27FC236}">
                  <a16:creationId xmlns:a16="http://schemas.microsoft.com/office/drawing/2014/main" id="{63791561-09FD-DD4B-96BB-F849F7D3C6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3398" y="4843463"/>
              <a:ext cx="47512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0.58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D6E3770-DE3D-2142-A5FF-0ED1A7CE3514}"/>
                </a:ext>
              </a:extLst>
            </p:cNvPr>
            <p:cNvCxnSpPr/>
            <p:nvPr/>
          </p:nvCxnSpPr>
          <p:spPr>
            <a:xfrm flipV="1">
              <a:off x="3488532" y="4183856"/>
              <a:ext cx="684610" cy="41910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39" name="TextBox 26">
              <a:extLst>
                <a:ext uri="{FF2B5EF4-FFF2-40B4-BE49-F238E27FC236}">
                  <a16:creationId xmlns:a16="http://schemas.microsoft.com/office/drawing/2014/main" id="{F49FE435-F930-5348-85B5-B04C3E2FB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5953" y="4270772"/>
              <a:ext cx="37894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solidFill>
                    <a:srgbClr val="0080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0.5</a:t>
              </a:r>
            </a:p>
          </p:txBody>
        </p:sp>
      </p:grpSp>
    </p:spTree>
  </p:cSld>
  <p:clrMapOvr>
    <a:masterClrMapping/>
  </p:clrMapOvr>
  <p:transition spd="slow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>
            <a:extLst>
              <a:ext uri="{FF2B5EF4-FFF2-40B4-BE49-F238E27FC236}">
                <a16:creationId xmlns:a16="http://schemas.microsoft.com/office/drawing/2014/main" id="{CFF12399-03D4-0E42-BF54-2032ADCD6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843" y="720972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Algorithm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CB57EA-9ED4-A39F-94B3-6F0B14B3AD05}"/>
              </a:ext>
            </a:extLst>
          </p:cNvPr>
          <p:cNvGrpSpPr/>
          <p:nvPr/>
        </p:nvGrpSpPr>
        <p:grpSpPr>
          <a:xfrm>
            <a:off x="2376393" y="3237858"/>
            <a:ext cx="3869600" cy="2158603"/>
            <a:chOff x="1379935" y="2968229"/>
            <a:chExt cx="3869600" cy="2158603"/>
          </a:xfrm>
        </p:grpSpPr>
        <p:sp>
          <p:nvSpPr>
            <p:cNvPr id="4" name="Folded Corner 3">
              <a:extLst>
                <a:ext uri="{FF2B5EF4-FFF2-40B4-BE49-F238E27FC236}">
                  <a16:creationId xmlns:a16="http://schemas.microsoft.com/office/drawing/2014/main" id="{61EEF867-7E99-A147-99E1-22AF684C25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3341" y="3743325"/>
              <a:ext cx="456009" cy="595313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 dirty="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5" name="Folded Corner 4">
              <a:extLst>
                <a:ext uri="{FF2B5EF4-FFF2-40B4-BE49-F238E27FC236}">
                  <a16:creationId xmlns:a16="http://schemas.microsoft.com/office/drawing/2014/main" id="{1A6BC079-94D8-8440-8434-F9B36EC88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150" y="3149203"/>
              <a:ext cx="456010" cy="594122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6" name="Folded Corner 5">
              <a:extLst>
                <a:ext uri="{FF2B5EF4-FFF2-40B4-BE49-F238E27FC236}">
                  <a16:creationId xmlns:a16="http://schemas.microsoft.com/office/drawing/2014/main" id="{CBD69032-AE8E-BE45-B07A-4A5B90536C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9341" y="3743325"/>
              <a:ext cx="456009" cy="595313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8" name="Folded Corner 7">
              <a:extLst>
                <a:ext uri="{FF2B5EF4-FFF2-40B4-BE49-F238E27FC236}">
                  <a16:creationId xmlns:a16="http://schemas.microsoft.com/office/drawing/2014/main" id="{1F88A1DB-76C1-3A4E-B34E-0DACFBEB6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8722" y="4532710"/>
              <a:ext cx="456009" cy="594122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68579" tIns="34289" rIns="68579" bIns="34289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B6A669D-E952-F647-9708-DE8C13C3E7EC}"/>
                </a:ext>
              </a:extLst>
            </p:cNvPr>
            <p:cNvCxnSpPr/>
            <p:nvPr/>
          </p:nvCxnSpPr>
          <p:spPr>
            <a:xfrm flipH="1" flipV="1">
              <a:off x="2419350" y="4177904"/>
              <a:ext cx="685800" cy="35480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DEE7077-6239-D247-B13D-D9E71220505E}"/>
                </a:ext>
              </a:extLst>
            </p:cNvPr>
            <p:cNvCxnSpPr>
              <a:stCxn id="8" idx="0"/>
              <a:endCxn id="5" idx="2"/>
            </p:cNvCxnSpPr>
            <p:nvPr/>
          </p:nvCxnSpPr>
          <p:spPr>
            <a:xfrm flipH="1" flipV="1">
              <a:off x="3332560" y="3743325"/>
              <a:ext cx="3572" cy="78938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3999B547-8B6B-FF48-83DE-1B0F49C3A18D}"/>
                </a:ext>
              </a:extLst>
            </p:cNvPr>
            <p:cNvCxnSpPr>
              <a:endCxn id="5" idx="1"/>
            </p:cNvCxnSpPr>
            <p:nvPr/>
          </p:nvCxnSpPr>
          <p:spPr>
            <a:xfrm flipV="1">
              <a:off x="2419350" y="3446860"/>
              <a:ext cx="685800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C513AEE4-2A52-7D44-B48A-CF74A19EFB98}"/>
                </a:ext>
              </a:extLst>
            </p:cNvPr>
            <p:cNvCxnSpPr/>
            <p:nvPr/>
          </p:nvCxnSpPr>
          <p:spPr>
            <a:xfrm flipH="1" flipV="1">
              <a:off x="3561160" y="3365898"/>
              <a:ext cx="688181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DF29733-B37C-1B4F-AF10-7571E2CBF8E5}"/>
                </a:ext>
              </a:extLst>
            </p:cNvPr>
            <p:cNvCxnSpPr/>
            <p:nvPr/>
          </p:nvCxnSpPr>
          <p:spPr>
            <a:xfrm flipH="1" flipV="1">
              <a:off x="3561160" y="3484960"/>
              <a:ext cx="688181" cy="445294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452" name="TextBox 39">
              <a:extLst>
                <a:ext uri="{FF2B5EF4-FFF2-40B4-BE49-F238E27FC236}">
                  <a16:creationId xmlns:a16="http://schemas.microsoft.com/office/drawing/2014/main" id="{738C9081-639E-934A-A85E-638C29FBA4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9935" y="3823097"/>
              <a:ext cx="47512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0.39</a:t>
              </a:r>
            </a:p>
          </p:txBody>
        </p:sp>
        <p:sp>
          <p:nvSpPr>
            <p:cNvPr id="61453" name="TextBox 40">
              <a:extLst>
                <a:ext uri="{FF2B5EF4-FFF2-40B4-BE49-F238E27FC236}">
                  <a16:creationId xmlns:a16="http://schemas.microsoft.com/office/drawing/2014/main" id="{DD236E7A-574E-B246-8C5A-0C26779FD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4407" y="3817144"/>
              <a:ext cx="47512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1.72</a:t>
              </a:r>
            </a:p>
          </p:txBody>
        </p:sp>
        <p:sp>
          <p:nvSpPr>
            <p:cNvPr id="61454" name="TextBox 41">
              <a:extLst>
                <a:ext uri="{FF2B5EF4-FFF2-40B4-BE49-F238E27FC236}">
                  <a16:creationId xmlns:a16="http://schemas.microsoft.com/office/drawing/2014/main" id="{2AD5CFEF-5D51-4B4B-BB3D-AC0826CCC7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3885" y="2968229"/>
              <a:ext cx="47512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1.31</a:t>
              </a:r>
            </a:p>
          </p:txBody>
        </p:sp>
        <p:sp>
          <p:nvSpPr>
            <p:cNvPr id="61455" name="TextBox 42">
              <a:extLst>
                <a:ext uri="{FF2B5EF4-FFF2-40B4-BE49-F238E27FC236}">
                  <a16:creationId xmlns:a16="http://schemas.microsoft.com/office/drawing/2014/main" id="{F737741C-CB78-4549-8534-8CF2695919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9838" y="4804172"/>
              <a:ext cx="475128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9" tIns="34289" rIns="68579" bIns="3428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0.58</a:t>
              </a: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621B4290-C4FA-AE41-A8DB-913BDAD7B686}"/>
                </a:ext>
              </a:extLst>
            </p:cNvPr>
            <p:cNvSpPr/>
            <p:nvPr/>
          </p:nvSpPr>
          <p:spPr>
            <a:xfrm>
              <a:off x="2756298" y="3889772"/>
              <a:ext cx="1158478" cy="417909"/>
            </a:xfrm>
            <a:prstGeom prst="roundRect">
              <a:avLst>
                <a:gd name="adj" fmla="val 16408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headEnd type="none" w="med" len="med"/>
              <a:tailEnd type="non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68579" tIns="0" rIns="68579" bIns="34289" anchor="b"/>
            <a:lstStyle/>
            <a:p>
              <a:pPr algn="ctr">
                <a:defRPr/>
              </a:pPr>
              <a:r>
                <a:rPr lang="en-US" sz="1350" b="1" dirty="0"/>
                <a:t>. . .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FA52CEE-062D-984E-A235-7B61C764AFB8}"/>
                </a:ext>
              </a:extLst>
            </p:cNvPr>
            <p:cNvCxnSpPr/>
            <p:nvPr/>
          </p:nvCxnSpPr>
          <p:spPr>
            <a:xfrm flipV="1">
              <a:off x="3564732" y="4143375"/>
              <a:ext cx="684610" cy="41910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458" name="Content Placeholder 2">
            <a:extLst>
              <a:ext uri="{FF2B5EF4-FFF2-40B4-BE49-F238E27FC236}">
                <a16:creationId xmlns:a16="http://schemas.microsoft.com/office/drawing/2014/main" id="{14BA6A5F-3A21-0745-B465-51F4A649D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34" y="1354019"/>
            <a:ext cx="6172200" cy="149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2763" indent="-5127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buFont typeface="Calibri" panose="020F0502020204030204" pitchFamily="34" charset="0"/>
              <a:buAutoNum type="arabicPeriod"/>
            </a:pPr>
            <a:r>
              <a:rPr lang="en-US" altLang="en-US" sz="1800" dirty="0"/>
              <a:t>Start each page at a rank of 1</a:t>
            </a:r>
          </a:p>
          <a:p>
            <a:pPr>
              <a:spcBef>
                <a:spcPts val="300"/>
              </a:spcBef>
              <a:buFont typeface="Calibri" panose="020F0502020204030204" pitchFamily="34" charset="0"/>
              <a:buAutoNum type="arabicPeriod"/>
            </a:pPr>
            <a:r>
              <a:rPr lang="en-US" altLang="en-US" sz="1800" dirty="0"/>
              <a:t>On each iteration, have page </a:t>
            </a:r>
            <a:r>
              <a:rPr lang="en-US" altLang="en-US" sz="1800" dirty="0">
                <a:solidFill>
                  <a:srgbClr val="953735"/>
                </a:solidFill>
              </a:rPr>
              <a:t>p</a:t>
            </a:r>
            <a:r>
              <a:rPr lang="en-US" altLang="en-US" sz="1800" dirty="0"/>
              <a:t> contribute</a:t>
            </a:r>
            <a:br>
              <a:rPr lang="en-US" altLang="en-US" sz="1800" dirty="0"/>
            </a:br>
            <a:r>
              <a:rPr lang="en-US" altLang="en-US" sz="1800" dirty="0" err="1">
                <a:solidFill>
                  <a:srgbClr val="953735"/>
                </a:solidFill>
              </a:rPr>
              <a:t>rank</a:t>
            </a:r>
            <a:r>
              <a:rPr lang="en-US" altLang="en-US" sz="1800" baseline="-25000" dirty="0" err="1">
                <a:solidFill>
                  <a:srgbClr val="953735"/>
                </a:solidFill>
              </a:rPr>
              <a:t>p</a:t>
            </a:r>
            <a:r>
              <a:rPr lang="en-US" altLang="en-US" sz="1800" dirty="0">
                <a:solidFill>
                  <a:srgbClr val="953735"/>
                </a:solidFill>
              </a:rPr>
              <a:t> / |</a:t>
            </a:r>
            <a:r>
              <a:rPr lang="en-US" altLang="en-US" sz="1800" dirty="0" err="1">
                <a:solidFill>
                  <a:srgbClr val="953735"/>
                </a:solidFill>
              </a:rPr>
              <a:t>neighbors</a:t>
            </a:r>
            <a:r>
              <a:rPr lang="en-US" altLang="en-US" sz="1800" baseline="-25000" dirty="0" err="1">
                <a:solidFill>
                  <a:srgbClr val="953735"/>
                </a:solidFill>
              </a:rPr>
              <a:t>p</a:t>
            </a:r>
            <a:r>
              <a:rPr lang="en-US" altLang="en-US" sz="1800" dirty="0">
                <a:solidFill>
                  <a:srgbClr val="953735"/>
                </a:solidFill>
              </a:rPr>
              <a:t>|</a:t>
            </a:r>
            <a:r>
              <a:rPr lang="en-US" altLang="en-US" sz="1800" dirty="0"/>
              <a:t> to its neighbors</a:t>
            </a:r>
          </a:p>
          <a:p>
            <a:pPr>
              <a:spcBef>
                <a:spcPts val="300"/>
              </a:spcBef>
              <a:buFont typeface="Calibri" panose="020F0502020204030204" pitchFamily="34" charset="0"/>
              <a:buAutoNum type="arabicPeriod"/>
            </a:pPr>
            <a:r>
              <a:rPr lang="en-US" altLang="en-US" sz="1800" dirty="0"/>
              <a:t>Set each page’s rank to</a:t>
            </a:r>
            <a:r>
              <a:rPr lang="en-US" altLang="en-US" sz="1800" dirty="0">
                <a:solidFill>
                  <a:srgbClr val="8000FF"/>
                </a:solidFill>
              </a:rPr>
              <a:t> </a:t>
            </a:r>
            <a:r>
              <a:rPr lang="en-US" altLang="en-US" sz="1800" dirty="0">
                <a:solidFill>
                  <a:srgbClr val="953735"/>
                </a:solidFill>
              </a:rPr>
              <a:t>0.15 + 0.85 × </a:t>
            </a:r>
            <a:r>
              <a:rPr lang="en-US" altLang="en-US" sz="1800" dirty="0" err="1">
                <a:solidFill>
                  <a:srgbClr val="953735"/>
                </a:solidFill>
              </a:rPr>
              <a:t>contribs</a:t>
            </a:r>
            <a:endParaRPr lang="en-US" altLang="en-US" sz="1800" dirty="0">
              <a:solidFill>
                <a:srgbClr val="953735"/>
              </a:solidFill>
            </a:endParaRPr>
          </a:p>
          <a:p>
            <a:endParaRPr lang="en-US" altLang="en-US" sz="1800" dirty="0"/>
          </a:p>
        </p:txBody>
      </p:sp>
    </p:spTree>
  </p:cSld>
  <p:clrMapOvr>
    <a:masterClrMapping/>
  </p:clrMapOvr>
  <p:transition spd="slow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1">
            <a:extLst>
              <a:ext uri="{FF2B5EF4-FFF2-40B4-BE49-F238E27FC236}">
                <a16:creationId xmlns:a16="http://schemas.microsoft.com/office/drawing/2014/main" id="{B7B7B964-7BEF-7C44-98F2-8031E5EB5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843" y="720972"/>
            <a:ext cx="6172200" cy="480131"/>
          </a:xfrm>
        </p:spPr>
        <p:txBody>
          <a:bodyPr vert="horz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Algorithm</a:t>
            </a:r>
          </a:p>
        </p:txBody>
      </p:sp>
      <p:grpSp>
        <p:nvGrpSpPr>
          <p:cNvPr id="62467" name="Group 6">
            <a:extLst>
              <a:ext uri="{FF2B5EF4-FFF2-40B4-BE49-F238E27FC236}">
                <a16:creationId xmlns:a16="http://schemas.microsoft.com/office/drawing/2014/main" id="{96DE9BD9-B655-104D-9B60-0B586FB9532B}"/>
              </a:ext>
            </a:extLst>
          </p:cNvPr>
          <p:cNvGrpSpPr>
            <a:grpSpLocks/>
          </p:cNvGrpSpPr>
          <p:nvPr/>
        </p:nvGrpSpPr>
        <p:grpSpPr bwMode="auto">
          <a:xfrm>
            <a:off x="1675990" y="3182723"/>
            <a:ext cx="4579061" cy="2207436"/>
            <a:chOff x="2739105" y="7443800"/>
            <a:chExt cx="16277153" cy="5888405"/>
          </a:xfrm>
        </p:grpSpPr>
        <p:sp>
          <p:nvSpPr>
            <p:cNvPr id="4" name="Folded Corner 3">
              <a:extLst>
                <a:ext uri="{FF2B5EF4-FFF2-40B4-BE49-F238E27FC236}">
                  <a16:creationId xmlns:a16="http://schemas.microsoft.com/office/drawing/2014/main" id="{471C34FE-81A6-6848-B3A9-E8E4002AB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5118" y="9511394"/>
              <a:ext cx="1620972" cy="1588015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163282" tIns="81641" rIns="163282" bIns="81641" anchor="ctr"/>
            <a:lstStyle/>
            <a:p>
              <a:pPr algn="ctr">
                <a:defRPr/>
              </a:pPr>
              <a:endParaRPr lang="en-US" sz="1350" dirty="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5" name="Folded Corner 4">
              <a:extLst>
                <a:ext uri="{FF2B5EF4-FFF2-40B4-BE49-F238E27FC236}">
                  <a16:creationId xmlns:a16="http://schemas.microsoft.com/office/drawing/2014/main" id="{3A3A875B-2214-E146-86AE-93CADAF84E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73898" y="7923379"/>
              <a:ext cx="1625205" cy="1588015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163282" tIns="81641" rIns="163282" bIns="81641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6" name="Folded Corner 5">
              <a:extLst>
                <a:ext uri="{FF2B5EF4-FFF2-40B4-BE49-F238E27FC236}">
                  <a16:creationId xmlns:a16="http://schemas.microsoft.com/office/drawing/2014/main" id="{DB7926B0-BC63-5642-9C74-8570034CD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5375" y="9511394"/>
              <a:ext cx="1620974" cy="1588015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163282" tIns="81641" rIns="163282" bIns="81641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sp>
          <p:nvSpPr>
            <p:cNvPr id="8" name="Folded Corner 7">
              <a:extLst>
                <a:ext uri="{FF2B5EF4-FFF2-40B4-BE49-F238E27FC236}">
                  <a16:creationId xmlns:a16="http://schemas.microsoft.com/office/drawing/2014/main" id="{B031A9D2-D99A-CB47-9AE4-0E867AAAB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6596" y="11613926"/>
              <a:ext cx="1620972" cy="1588015"/>
            </a:xfrm>
            <a:prstGeom prst="foldedCorner">
              <a:avLst>
                <a:gd name="adj" fmla="val 3495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9"/>
                </a:srgbClr>
              </a:outerShdw>
            </a:effectLst>
          </p:spPr>
          <p:txBody>
            <a:bodyPr lIns="163282" tIns="81641" rIns="163282" bIns="81641" anchor="ctr"/>
            <a:lstStyle/>
            <a:p>
              <a:pPr algn="ctr">
                <a:defRPr/>
              </a:pPr>
              <a:endParaRPr lang="en-US" sz="1350">
                <a:solidFill>
                  <a:schemeClr val="dk1"/>
                </a:solidFill>
                <a:ea typeface="ＭＳ Ｐゴシック" panose="020B0600070205080204" pitchFamily="34" charset="-128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C4DEB72-B782-4F42-99F7-53DFD436AF1F}"/>
                </a:ext>
              </a:extLst>
            </p:cNvPr>
            <p:cNvCxnSpPr/>
            <p:nvPr/>
          </p:nvCxnSpPr>
          <p:spPr>
            <a:xfrm flipH="1" flipV="1">
              <a:off x="8736090" y="10667469"/>
              <a:ext cx="2437808" cy="94645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F9C78F0-5BD4-AA41-A105-99129EAFAC1F}"/>
                </a:ext>
              </a:extLst>
            </p:cNvPr>
            <p:cNvCxnSpPr>
              <a:stCxn id="8" idx="0"/>
              <a:endCxn id="5" idx="2"/>
            </p:cNvCxnSpPr>
            <p:nvPr/>
          </p:nvCxnSpPr>
          <p:spPr>
            <a:xfrm flipH="1" flipV="1">
              <a:off x="11986500" y="9511394"/>
              <a:ext cx="12698" cy="210253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9401D96-DEC6-6049-9276-A1DC9C1AAF00}"/>
                </a:ext>
              </a:extLst>
            </p:cNvPr>
            <p:cNvCxnSpPr>
              <a:endCxn id="5" idx="1"/>
            </p:cNvCxnSpPr>
            <p:nvPr/>
          </p:nvCxnSpPr>
          <p:spPr>
            <a:xfrm flipV="1">
              <a:off x="8736090" y="8717387"/>
              <a:ext cx="2437808" cy="118783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C819ABC3-5FB9-BB47-9E9D-2226A14F132A}"/>
                </a:ext>
              </a:extLst>
            </p:cNvPr>
            <p:cNvCxnSpPr/>
            <p:nvPr/>
          </p:nvCxnSpPr>
          <p:spPr>
            <a:xfrm flipH="1" flipV="1">
              <a:off x="12799103" y="8501417"/>
              <a:ext cx="2446273" cy="118783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E2E1E8C-C719-1A47-93CC-B6B49AA8AF18}"/>
                </a:ext>
              </a:extLst>
            </p:cNvPr>
            <p:cNvCxnSpPr/>
            <p:nvPr/>
          </p:nvCxnSpPr>
          <p:spPr>
            <a:xfrm flipH="1" flipV="1">
              <a:off x="12799103" y="8822197"/>
              <a:ext cx="2446273" cy="1187835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479" name="TextBox 39">
              <a:extLst>
                <a:ext uri="{FF2B5EF4-FFF2-40B4-BE49-F238E27FC236}">
                  <a16:creationId xmlns:a16="http://schemas.microsoft.com/office/drawing/2014/main" id="{A17D9C69-299A-7C4C-9465-DBF43E9B35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6952" y="9722120"/>
              <a:ext cx="2368790" cy="993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63282" tIns="81641" rIns="163282" bIns="81641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0.46</a:t>
              </a:r>
            </a:p>
          </p:txBody>
        </p:sp>
        <p:sp>
          <p:nvSpPr>
            <p:cNvPr id="62480" name="TextBox 40">
              <a:extLst>
                <a:ext uri="{FF2B5EF4-FFF2-40B4-BE49-F238E27FC236}">
                  <a16:creationId xmlns:a16="http://schemas.microsoft.com/office/drawing/2014/main" id="{23916B46-083D-4243-AEF5-8EB6F23BCB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47468" y="9706469"/>
              <a:ext cx="2368790" cy="993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63282" tIns="81641" rIns="163282" bIns="81641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1.37</a:t>
              </a:r>
            </a:p>
          </p:txBody>
        </p:sp>
        <p:sp>
          <p:nvSpPr>
            <p:cNvPr id="62481" name="TextBox 41">
              <a:extLst>
                <a:ext uri="{FF2B5EF4-FFF2-40B4-BE49-F238E27FC236}">
                  <a16:creationId xmlns:a16="http://schemas.microsoft.com/office/drawing/2014/main" id="{54A952C6-EEBB-8F4F-8BE5-09570610C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70894" y="7443800"/>
              <a:ext cx="2368790" cy="993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63282" tIns="81641" rIns="163282" bIns="81641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1.44</a:t>
              </a:r>
            </a:p>
          </p:txBody>
        </p:sp>
        <p:sp>
          <p:nvSpPr>
            <p:cNvPr id="62482" name="TextBox 42">
              <a:extLst>
                <a:ext uri="{FF2B5EF4-FFF2-40B4-BE49-F238E27FC236}">
                  <a16:creationId xmlns:a16="http://schemas.microsoft.com/office/drawing/2014/main" id="{BA7A495C-E2F0-534C-A306-42F07BFA0C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3407" y="12338213"/>
              <a:ext cx="2368790" cy="993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63282" tIns="81641" rIns="163282" bIns="81641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  <a:cs typeface="Arial" panose="020B0604020202020204" pitchFamily="34" charset="0"/>
                </a:rPr>
                <a:t>0.73</a:t>
              </a:r>
            </a:p>
          </p:txBody>
        </p:sp>
        <p:sp>
          <p:nvSpPr>
            <p:cNvPr id="62483" name="TextBox 16">
              <a:extLst>
                <a:ext uri="{FF2B5EF4-FFF2-40B4-BE49-F238E27FC236}">
                  <a16:creationId xmlns:a16="http://schemas.microsoft.com/office/drawing/2014/main" id="{D9E13C52-83B1-E84E-B993-CBA775CC7B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9105" y="7580967"/>
              <a:ext cx="4420135" cy="993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63282" tIns="81641" rIns="163282" bIns="81641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350" b="1">
                  <a:latin typeface="Arial" panose="020B0604020202020204" pitchFamily="34" charset="0"/>
                  <a:cs typeface="Arial" panose="020B0604020202020204" pitchFamily="34" charset="0"/>
                </a:rPr>
                <a:t>Final state: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6879535-A501-7B4D-AEAB-0D5A09B0F7DB}"/>
                </a:ext>
              </a:extLst>
            </p:cNvPr>
            <p:cNvCxnSpPr/>
            <p:nvPr/>
          </p:nvCxnSpPr>
          <p:spPr>
            <a:xfrm flipV="1">
              <a:off x="12807567" y="10578540"/>
              <a:ext cx="2437808" cy="1117962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468" name="Content Placeholder 2">
            <a:extLst>
              <a:ext uri="{FF2B5EF4-FFF2-40B4-BE49-F238E27FC236}">
                <a16:creationId xmlns:a16="http://schemas.microsoft.com/office/drawing/2014/main" id="{7AF16F12-E248-C043-8832-03B055DF6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689" y="1324711"/>
            <a:ext cx="6172200" cy="149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2763" indent="-5127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buFont typeface="Calibri" panose="020F0502020204030204" pitchFamily="34" charset="0"/>
              <a:buAutoNum type="arabicPeriod"/>
            </a:pPr>
            <a:r>
              <a:rPr lang="en-US" altLang="en-US" sz="1800" dirty="0"/>
              <a:t>Start each page at a rank of 1</a:t>
            </a:r>
          </a:p>
          <a:p>
            <a:pPr>
              <a:spcBef>
                <a:spcPts val="300"/>
              </a:spcBef>
              <a:buFont typeface="Calibri" panose="020F0502020204030204" pitchFamily="34" charset="0"/>
              <a:buAutoNum type="arabicPeriod"/>
            </a:pPr>
            <a:r>
              <a:rPr lang="en-US" altLang="en-US" sz="1800" dirty="0"/>
              <a:t>On each iteration, have page </a:t>
            </a:r>
            <a:r>
              <a:rPr lang="en-US" altLang="en-US" sz="1800" dirty="0">
                <a:solidFill>
                  <a:srgbClr val="953735"/>
                </a:solidFill>
              </a:rPr>
              <a:t>p</a:t>
            </a:r>
            <a:r>
              <a:rPr lang="en-US" altLang="en-US" sz="1800" dirty="0"/>
              <a:t> contribute</a:t>
            </a:r>
            <a:br>
              <a:rPr lang="en-US" altLang="en-US" sz="1800" dirty="0"/>
            </a:br>
            <a:r>
              <a:rPr lang="en-US" altLang="en-US" sz="1800" dirty="0" err="1">
                <a:solidFill>
                  <a:srgbClr val="953735"/>
                </a:solidFill>
              </a:rPr>
              <a:t>rank</a:t>
            </a:r>
            <a:r>
              <a:rPr lang="en-US" altLang="en-US" sz="1800" baseline="-25000" dirty="0" err="1">
                <a:solidFill>
                  <a:srgbClr val="953735"/>
                </a:solidFill>
              </a:rPr>
              <a:t>p</a:t>
            </a:r>
            <a:r>
              <a:rPr lang="en-US" altLang="en-US" sz="1800" dirty="0">
                <a:solidFill>
                  <a:srgbClr val="953735"/>
                </a:solidFill>
              </a:rPr>
              <a:t> / |</a:t>
            </a:r>
            <a:r>
              <a:rPr lang="en-US" altLang="en-US" sz="1800" dirty="0" err="1">
                <a:solidFill>
                  <a:srgbClr val="953735"/>
                </a:solidFill>
              </a:rPr>
              <a:t>neighbors</a:t>
            </a:r>
            <a:r>
              <a:rPr lang="en-US" altLang="en-US" sz="1800" baseline="-25000" dirty="0" err="1">
                <a:solidFill>
                  <a:srgbClr val="953735"/>
                </a:solidFill>
              </a:rPr>
              <a:t>p</a:t>
            </a:r>
            <a:r>
              <a:rPr lang="en-US" altLang="en-US" sz="1800" dirty="0">
                <a:solidFill>
                  <a:srgbClr val="953735"/>
                </a:solidFill>
              </a:rPr>
              <a:t>|</a:t>
            </a:r>
            <a:r>
              <a:rPr lang="en-US" altLang="en-US" sz="1800" dirty="0"/>
              <a:t> to its neighbors</a:t>
            </a:r>
          </a:p>
          <a:p>
            <a:pPr>
              <a:spcBef>
                <a:spcPts val="300"/>
              </a:spcBef>
              <a:buFont typeface="Calibri" panose="020F0502020204030204" pitchFamily="34" charset="0"/>
              <a:buAutoNum type="arabicPeriod"/>
            </a:pPr>
            <a:r>
              <a:rPr lang="en-US" altLang="en-US" sz="1800" dirty="0"/>
              <a:t>Set each page’s rank to</a:t>
            </a:r>
            <a:r>
              <a:rPr lang="en-US" altLang="en-US" sz="1800" dirty="0">
                <a:solidFill>
                  <a:srgbClr val="8000FF"/>
                </a:solidFill>
              </a:rPr>
              <a:t> </a:t>
            </a:r>
            <a:r>
              <a:rPr lang="en-US" altLang="en-US" sz="1800" dirty="0">
                <a:solidFill>
                  <a:srgbClr val="953735"/>
                </a:solidFill>
              </a:rPr>
              <a:t>0.15 + 0.85 × </a:t>
            </a:r>
            <a:r>
              <a:rPr lang="en-US" altLang="en-US" sz="1800" dirty="0" err="1">
                <a:solidFill>
                  <a:srgbClr val="953735"/>
                </a:solidFill>
              </a:rPr>
              <a:t>contribs</a:t>
            </a:r>
            <a:endParaRPr lang="en-US" altLang="en-US" sz="1800" dirty="0">
              <a:solidFill>
                <a:srgbClr val="953735"/>
              </a:solidFill>
            </a:endParaRPr>
          </a:p>
          <a:p>
            <a:endParaRPr lang="en-US" altLang="en-US" sz="1800" dirty="0"/>
          </a:p>
        </p:txBody>
      </p:sp>
    </p:spTree>
  </p:cSld>
  <p:clrMapOvr>
    <a:masterClrMapping/>
  </p:clrMapOvr>
  <p:transition spd="slow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>
            <a:extLst>
              <a:ext uri="{FF2B5EF4-FFF2-40B4-BE49-F238E27FC236}">
                <a16:creationId xmlns:a16="http://schemas.microsoft.com/office/drawing/2014/main" id="{2AB0CB8D-D700-1049-8262-542E31EEB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630" y="670783"/>
            <a:ext cx="7344508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Spark Implementation</a:t>
            </a:r>
          </a:p>
        </p:txBody>
      </p:sp>
      <p:sp>
        <p:nvSpPr>
          <p:cNvPr id="84994" name="Content Placeholder 2">
            <a:extLst>
              <a:ext uri="{FF2B5EF4-FFF2-40B4-BE49-F238E27FC236}">
                <a16:creationId xmlns:a16="http://schemas.microsoft.com/office/drawing/2014/main" id="{23AFD04D-31B4-704D-98D1-C6A2D13B3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922" y="1395046"/>
            <a:ext cx="8229601" cy="4173416"/>
          </a:xfrm>
        </p:spPr>
        <p:txBody>
          <a:bodyPr>
            <a:normAutofit lnSpcReduction="10000"/>
          </a:bodyPr>
          <a:lstStyle/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val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links = </a:t>
            </a:r>
            <a:r>
              <a:rPr lang="en-US" altLang="en-US" sz="1800" dirty="0">
                <a:solidFill>
                  <a:srgbClr val="00804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// RDD of (</a:t>
            </a:r>
            <a:r>
              <a:rPr lang="en-US" altLang="en-US" sz="1800" dirty="0" err="1">
                <a:solidFill>
                  <a:srgbClr val="00804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url</a:t>
            </a:r>
            <a:r>
              <a:rPr lang="en-US" altLang="en-US" sz="1800" dirty="0">
                <a:solidFill>
                  <a:srgbClr val="00804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, neighbors) pairs</a:t>
            </a: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var</a:t>
            </a: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ranks = </a:t>
            </a:r>
            <a:r>
              <a:rPr lang="en-US" altLang="en-US" sz="1800" dirty="0">
                <a:solidFill>
                  <a:srgbClr val="00804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// RDD of (</a:t>
            </a:r>
            <a:r>
              <a:rPr lang="en-US" altLang="en-US" sz="1800" dirty="0" err="1">
                <a:solidFill>
                  <a:srgbClr val="00804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url</a:t>
            </a:r>
            <a:r>
              <a:rPr lang="en-US" altLang="en-US" sz="1800" dirty="0">
                <a:solidFill>
                  <a:srgbClr val="00804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, rank) pairs</a:t>
            </a:r>
          </a:p>
          <a:p>
            <a:pPr marL="14288" indent="0">
              <a:spcBef>
                <a:spcPct val="0"/>
              </a:spcBef>
              <a:buNone/>
              <a:defRPr/>
            </a:pPr>
            <a:endParaRPr lang="en-US" altLang="en-US" sz="1800" dirty="0">
              <a:solidFill>
                <a:srgbClr val="008000"/>
              </a:solidFill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for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i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&lt;- 1 to ITERATIONS) {</a:t>
            </a: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</a:t>
            </a:r>
            <a:r>
              <a:rPr lang="en-US" altLang="en-US" sz="1800" b="1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val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contribs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= 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links.</a:t>
            </a:r>
            <a:r>
              <a:rPr lang="en-US" altLang="en-US" sz="1800" dirty="0" err="1">
                <a:solidFill>
                  <a:srgbClr val="33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join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(ranks).</a:t>
            </a:r>
            <a:r>
              <a:rPr lang="en-US" altLang="en-US" sz="1800" dirty="0" err="1">
                <a:solidFill>
                  <a:srgbClr val="33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flatMap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{</a:t>
            </a: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dirty="0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(</a:t>
            </a:r>
            <a:r>
              <a:rPr lang="en-US" altLang="en-US" sz="1800" dirty="0" err="1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url</a:t>
            </a:r>
            <a:r>
              <a:rPr lang="en-US" altLang="en-US" sz="1800" dirty="0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, (</a:t>
            </a:r>
            <a:r>
              <a:rPr lang="en-US" altLang="en-US" sz="1800" dirty="0" err="1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nhb</a:t>
            </a:r>
            <a:r>
              <a:rPr lang="en-US" altLang="en-US" sz="1800" dirty="0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, rank)) =&gt;</a:t>
            </a: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dirty="0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 </a:t>
            </a:r>
            <a:r>
              <a:rPr lang="en-US" altLang="en-US" sz="1800" dirty="0" err="1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nhb.flatMap</a:t>
            </a:r>
            <a:r>
              <a:rPr lang="en-US" altLang="en-US" sz="1800" dirty="0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sz="1800" dirty="0" err="1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dest</a:t>
            </a:r>
            <a:r>
              <a:rPr lang="en-US" altLang="en-US" sz="1800" dirty="0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=&gt; (</a:t>
            </a:r>
            <a:r>
              <a:rPr lang="en-US" altLang="en-US" sz="1800" dirty="0" err="1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dest</a:t>
            </a:r>
            <a:r>
              <a:rPr lang="en-US" altLang="en-US" sz="1800" dirty="0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, rank/</a:t>
            </a:r>
            <a:r>
              <a:rPr lang="en-US" altLang="en-US" sz="1800" dirty="0" err="1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nhb.size</a:t>
            </a:r>
            <a:r>
              <a:rPr lang="en-US" altLang="en-US" sz="1800" dirty="0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))</a:t>
            </a: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dirty="0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}</a:t>
            </a:r>
            <a:b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</a:b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ranks = 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contribs.</a:t>
            </a:r>
            <a:r>
              <a:rPr lang="en-US" altLang="en-US" sz="1800" dirty="0" err="1">
                <a:solidFill>
                  <a:srgbClr val="33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reduceByKey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sz="1800" dirty="0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_ + _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  <a:b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</a:b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     .</a:t>
            </a:r>
            <a:r>
              <a:rPr lang="en-US" altLang="en-US" sz="1800" dirty="0" err="1">
                <a:solidFill>
                  <a:srgbClr val="33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mapValues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sz="1800" dirty="0">
                <a:solidFill>
                  <a:srgbClr val="FF008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0.15 + 0.85 * _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</a:p>
          <a:p>
            <a:pPr marL="14288" indent="0">
              <a:spcBef>
                <a:spcPct val="0"/>
              </a:spcBef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}</a:t>
            </a:r>
            <a:b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</a:br>
            <a:b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</a:b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ranks.</a:t>
            </a:r>
            <a:r>
              <a:rPr lang="en-US" altLang="en-US" sz="1800" dirty="0" err="1">
                <a:solidFill>
                  <a:srgbClr val="33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saveAsTextFile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(...)</a:t>
            </a:r>
          </a:p>
        </p:txBody>
      </p:sp>
    </p:spTree>
  </p:cSld>
  <p:clrMapOvr>
    <a:masterClrMapping/>
  </p:clrMapOvr>
  <p:transition spd="slow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4">
            <a:extLst>
              <a:ext uri="{FF2B5EF4-FFF2-40B4-BE49-F238E27FC236}">
                <a16:creationId xmlns:a16="http://schemas.microsoft.com/office/drawing/2014/main" id="{307DF9BB-62F3-A248-AF6B-D0E78EC29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Alternating Least squares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>
            <a:extLst>
              <a:ext uri="{FF2B5EF4-FFF2-40B4-BE49-F238E27FC236}">
                <a16:creationId xmlns:a16="http://schemas.microsoft.com/office/drawing/2014/main" id="{4962D767-D56A-D84E-B3EC-AE01860EF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908" y="623891"/>
            <a:ext cx="7285892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Collaborative filtering</a:t>
            </a:r>
          </a:p>
        </p:txBody>
      </p:sp>
      <p:pic>
        <p:nvPicPr>
          <p:cNvPr id="66563" name="Content Placeholder 3">
            <a:extLst>
              <a:ext uri="{FF2B5EF4-FFF2-40B4-BE49-F238E27FC236}">
                <a16:creationId xmlns:a16="http://schemas.microsoft.com/office/drawing/2014/main" id="{64733EA9-F92F-824F-B909-D70688D51D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9" t="24237" r="9314" b="7652"/>
          <a:stretch>
            <a:fillRect/>
          </a:stretch>
        </p:blipFill>
        <p:spPr>
          <a:xfrm>
            <a:off x="1128891" y="1752600"/>
            <a:ext cx="6022181" cy="3132535"/>
          </a:xfr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>
            <a:extLst>
              <a:ext uri="{FF2B5EF4-FFF2-40B4-BE49-F238E27FC236}">
                <a16:creationId xmlns:a16="http://schemas.microsoft.com/office/drawing/2014/main" id="{81B7676E-A680-A14E-9AEE-D21608A6F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246" y="647337"/>
            <a:ext cx="7262446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Matrix Factorization</a:t>
            </a:r>
          </a:p>
        </p:txBody>
      </p:sp>
      <p:pic>
        <p:nvPicPr>
          <p:cNvPr id="67587" name="Content Placeholder 3">
            <a:extLst>
              <a:ext uri="{FF2B5EF4-FFF2-40B4-BE49-F238E27FC236}">
                <a16:creationId xmlns:a16="http://schemas.microsoft.com/office/drawing/2014/main" id="{74FE5F90-4AE5-6D43-9E60-D263A4E0C36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9" t="23048" r="10036" b="10423"/>
          <a:stretch>
            <a:fillRect/>
          </a:stretch>
        </p:blipFill>
        <p:spPr>
          <a:xfrm>
            <a:off x="1454575" y="1676400"/>
            <a:ext cx="5884069" cy="3121819"/>
          </a:xfr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>
            <a:extLst>
              <a:ext uri="{FF2B5EF4-FFF2-40B4-BE49-F238E27FC236}">
                <a16:creationId xmlns:a16="http://schemas.microsoft.com/office/drawing/2014/main" id="{460579B5-81AA-674D-9999-43ED116D0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522" y="600445"/>
            <a:ext cx="7303477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Alternating Least Squares</a:t>
            </a:r>
          </a:p>
        </p:txBody>
      </p:sp>
      <p:pic>
        <p:nvPicPr>
          <p:cNvPr id="68611" name="Content Placeholder 3">
            <a:extLst>
              <a:ext uri="{FF2B5EF4-FFF2-40B4-BE49-F238E27FC236}">
                <a16:creationId xmlns:a16="http://schemas.microsoft.com/office/drawing/2014/main" id="{F14D82C9-F40C-5A4F-99EA-C85C3B3AA0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4" t="27953" r="9508" b="9509"/>
          <a:stretch>
            <a:fillRect/>
          </a:stretch>
        </p:blipFill>
        <p:spPr>
          <a:xfrm>
            <a:off x="304801" y="1752600"/>
            <a:ext cx="8006676" cy="3897923"/>
          </a:xfr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le 1">
            <a:extLst>
              <a:ext uri="{FF2B5EF4-FFF2-40B4-BE49-F238E27FC236}">
                <a16:creationId xmlns:a16="http://schemas.microsoft.com/office/drawing/2014/main" id="{AC7C456E-4705-CE4B-A681-5BA3C3882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443" y="640010"/>
            <a:ext cx="7508634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Naïve Spark ALS</a:t>
            </a:r>
          </a:p>
        </p:txBody>
      </p:sp>
      <p:pic>
        <p:nvPicPr>
          <p:cNvPr id="69635" name="Content Placeholder 3">
            <a:extLst>
              <a:ext uri="{FF2B5EF4-FFF2-40B4-BE49-F238E27FC236}">
                <a16:creationId xmlns:a16="http://schemas.microsoft.com/office/drawing/2014/main" id="{2B747906-8C5D-AA4D-8068-A06935854C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6" t="23306" r="8347" b="15085"/>
          <a:stretch>
            <a:fillRect/>
          </a:stretch>
        </p:blipFill>
        <p:spPr>
          <a:xfrm>
            <a:off x="304800" y="1752600"/>
            <a:ext cx="8147992" cy="3780692"/>
          </a:xfr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>
            <a:extLst>
              <a:ext uri="{FF2B5EF4-FFF2-40B4-BE49-F238E27FC236}">
                <a16:creationId xmlns:a16="http://schemas.microsoft.com/office/drawing/2014/main" id="{17942D26-461E-B74D-B7A4-8639BF4C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647337"/>
            <a:ext cx="7391400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Efficient Spark ALS</a:t>
            </a:r>
          </a:p>
        </p:txBody>
      </p:sp>
      <p:pic>
        <p:nvPicPr>
          <p:cNvPr id="70659" name="Content Placeholder 3">
            <a:extLst>
              <a:ext uri="{FF2B5EF4-FFF2-40B4-BE49-F238E27FC236}">
                <a16:creationId xmlns:a16="http://schemas.microsoft.com/office/drawing/2014/main" id="{86D2C092-812C-8F48-936A-7642968977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8" t="23799" r="7939" b="10432"/>
          <a:stretch>
            <a:fillRect/>
          </a:stretch>
        </p:blipFill>
        <p:spPr>
          <a:xfrm>
            <a:off x="276225" y="1752600"/>
            <a:ext cx="8181974" cy="4042877"/>
          </a:xfr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>
            <a:extLst>
              <a:ext uri="{FF2B5EF4-FFF2-40B4-BE49-F238E27FC236}">
                <a16:creationId xmlns:a16="http://schemas.microsoft.com/office/drawing/2014/main" id="{C630CA39-D024-E640-B82A-79D493BB4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220" y="717886"/>
            <a:ext cx="5021179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Caching of RDDs</a:t>
            </a:r>
          </a:p>
        </p:txBody>
      </p:sp>
      <p:sp>
        <p:nvSpPr>
          <p:cNvPr id="92162" name="Content Placeholder 2">
            <a:extLst>
              <a:ext uri="{FF2B5EF4-FFF2-40B4-BE49-F238E27FC236}">
                <a16:creationId xmlns:a16="http://schemas.microsoft.com/office/drawing/2014/main" id="{52626758-9B58-694F-ADE6-87A51FA99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42996"/>
            <a:ext cx="6172200" cy="1028700"/>
          </a:xfrm>
        </p:spPr>
        <p:txBody>
          <a:bodyPr>
            <a:normAutofit/>
          </a:bodyPr>
          <a:lstStyle/>
          <a:p>
            <a:pPr marL="0">
              <a:buNone/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Load error messages from a log into memory, then interactively search for various patterns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CB476E-A16D-7640-9B6A-94BB82592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83" y="2009274"/>
            <a:ext cx="4944099" cy="1146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450"/>
              </a:spcBef>
              <a:buNone/>
            </a:pPr>
            <a:r>
              <a:rPr lang="en-US" altLang="en-US" sz="1400" dirty="0">
                <a:latin typeface="Lucida Console" panose="020B0609040504020204" pitchFamily="49" charset="0"/>
              </a:rPr>
              <a:t>lines = </a:t>
            </a:r>
            <a:r>
              <a:rPr lang="en-US" altLang="en-US" sz="1400" dirty="0" err="1">
                <a:latin typeface="Lucida Console" panose="020B0609040504020204" pitchFamily="49" charset="0"/>
              </a:rPr>
              <a:t>spark.textFile</a:t>
            </a:r>
            <a:r>
              <a:rPr lang="en-US" altLang="en-US" sz="1400" dirty="0">
                <a:latin typeface="Lucida Console" panose="020B0609040504020204" pitchFamily="49" charset="0"/>
              </a:rPr>
              <a:t>(“</a:t>
            </a:r>
            <a:r>
              <a:rPr lang="en-US" altLang="en-US" sz="1400" dirty="0" err="1">
                <a:latin typeface="Lucida Console" panose="020B0609040504020204" pitchFamily="49" charset="0"/>
              </a:rPr>
              <a:t>hdfs</a:t>
            </a:r>
            <a:r>
              <a:rPr lang="en-US" altLang="en-US" sz="1400" dirty="0">
                <a:latin typeface="Lucida Console" panose="020B0609040504020204" pitchFamily="49" charset="0"/>
              </a:rPr>
              <a:t>://...”)</a:t>
            </a:r>
          </a:p>
          <a:p>
            <a:pPr>
              <a:spcBef>
                <a:spcPts val="450"/>
              </a:spcBef>
              <a:buNone/>
            </a:pPr>
            <a:r>
              <a:rPr lang="en-US" altLang="en-US" sz="1400" dirty="0">
                <a:latin typeface="Lucida Console" panose="020B0609040504020204" pitchFamily="49" charset="0"/>
              </a:rPr>
              <a:t>errors = </a:t>
            </a:r>
            <a:r>
              <a:rPr lang="en-US" altLang="en-US" sz="1400" dirty="0" err="1">
                <a:latin typeface="Lucida Console" panose="020B0609040504020204" pitchFamily="49" charset="0"/>
              </a:rPr>
              <a:t>lines.</a:t>
            </a:r>
            <a:r>
              <a:rPr lang="en-US" altLang="en-US" sz="1400" dirty="0" err="1">
                <a:solidFill>
                  <a:srgbClr val="3366FF"/>
                </a:solidFill>
                <a:latin typeface="Lucida Console" panose="020B0609040504020204" pitchFamily="49" charset="0"/>
              </a:rPr>
              <a:t>filter</a:t>
            </a:r>
            <a:r>
              <a:rPr lang="en-US" altLang="en-US" sz="1400" dirty="0">
                <a:latin typeface="Lucida Console" panose="020B0609040504020204" pitchFamily="49" charset="0"/>
              </a:rPr>
              <a:t>(</a:t>
            </a:r>
            <a:r>
              <a:rPr lang="en-US" altLang="en-US" sz="1400" dirty="0">
                <a:solidFill>
                  <a:srgbClr val="FF0080"/>
                </a:solidFill>
                <a:latin typeface="Lucida Console" panose="020B0609040504020204" pitchFamily="49" charset="0"/>
              </a:rPr>
              <a:t>_.</a:t>
            </a:r>
            <a:r>
              <a:rPr lang="en-US" altLang="en-US" sz="1400" dirty="0" err="1">
                <a:solidFill>
                  <a:srgbClr val="FF0080"/>
                </a:solidFill>
                <a:latin typeface="Lucida Console" panose="020B0609040504020204" pitchFamily="49" charset="0"/>
              </a:rPr>
              <a:t>startsWith</a:t>
            </a:r>
            <a:r>
              <a:rPr lang="en-US" altLang="en-US" sz="1400" dirty="0">
                <a:solidFill>
                  <a:srgbClr val="FF0080"/>
                </a:solidFill>
                <a:latin typeface="Lucida Console" panose="020B0609040504020204" pitchFamily="49" charset="0"/>
              </a:rPr>
              <a:t>(“ERROR”)</a:t>
            </a:r>
            <a:r>
              <a:rPr lang="en-US" altLang="en-US" sz="1400" dirty="0">
                <a:latin typeface="Lucida Console" panose="020B0609040504020204" pitchFamily="49" charset="0"/>
              </a:rPr>
              <a:t>)</a:t>
            </a:r>
          </a:p>
          <a:p>
            <a:pPr>
              <a:spcBef>
                <a:spcPts val="450"/>
              </a:spcBef>
              <a:buNone/>
            </a:pPr>
            <a:r>
              <a:rPr lang="en-US" altLang="en-US" sz="1400" dirty="0">
                <a:latin typeface="Lucida Console" panose="020B0609040504020204" pitchFamily="49" charset="0"/>
              </a:rPr>
              <a:t>messages = </a:t>
            </a:r>
            <a:r>
              <a:rPr lang="en-US" altLang="en-US" sz="1400" dirty="0" err="1">
                <a:latin typeface="Lucida Console" panose="020B0609040504020204" pitchFamily="49" charset="0"/>
              </a:rPr>
              <a:t>errors.</a:t>
            </a:r>
            <a:r>
              <a:rPr lang="en-US" altLang="en-US" sz="1400" dirty="0" err="1">
                <a:solidFill>
                  <a:srgbClr val="3366FF"/>
                </a:solidFill>
                <a:latin typeface="Lucida Console" panose="020B0609040504020204" pitchFamily="49" charset="0"/>
              </a:rPr>
              <a:t>map</a:t>
            </a:r>
            <a:r>
              <a:rPr lang="en-US" altLang="en-US" sz="1400" dirty="0">
                <a:latin typeface="Lucida Console" panose="020B0609040504020204" pitchFamily="49" charset="0"/>
              </a:rPr>
              <a:t>(</a:t>
            </a:r>
            <a:r>
              <a:rPr lang="en-US" altLang="en-US" sz="1400" dirty="0">
                <a:solidFill>
                  <a:srgbClr val="FF0080"/>
                </a:solidFill>
                <a:latin typeface="Lucida Console" panose="020B0609040504020204" pitchFamily="49" charset="0"/>
              </a:rPr>
              <a:t>_.split(‘\t’)(2)</a:t>
            </a:r>
            <a:r>
              <a:rPr lang="en-US" altLang="en-US" sz="1400" dirty="0">
                <a:latin typeface="Lucida Console" panose="020B0609040504020204" pitchFamily="49" charset="0"/>
              </a:rPr>
              <a:t>)</a:t>
            </a:r>
          </a:p>
          <a:p>
            <a:pPr>
              <a:spcBef>
                <a:spcPts val="450"/>
              </a:spcBef>
              <a:buNone/>
            </a:pPr>
            <a:r>
              <a:rPr lang="en-US" altLang="en-US" sz="1400" dirty="0" err="1">
                <a:latin typeface="Lucida Console" panose="020B0609040504020204" pitchFamily="49" charset="0"/>
              </a:rPr>
              <a:t>cachedMsgs</a:t>
            </a:r>
            <a:r>
              <a:rPr lang="en-US" altLang="en-US" sz="1400" dirty="0">
                <a:latin typeface="Lucida Console" panose="020B0609040504020204" pitchFamily="49" charset="0"/>
              </a:rPr>
              <a:t> = </a:t>
            </a:r>
            <a:r>
              <a:rPr lang="en-US" altLang="en-US" sz="1400" dirty="0" err="1">
                <a:latin typeface="Lucida Console" panose="020B0609040504020204" pitchFamily="49" charset="0"/>
              </a:rPr>
              <a:t>messages.</a:t>
            </a:r>
            <a:r>
              <a:rPr lang="en-US" altLang="en-US" sz="1400" dirty="0" err="1">
                <a:solidFill>
                  <a:srgbClr val="3366FF"/>
                </a:solidFill>
                <a:latin typeface="Lucida Console" panose="020B0609040504020204" pitchFamily="49" charset="0"/>
              </a:rPr>
              <a:t>cache</a:t>
            </a:r>
            <a:r>
              <a:rPr lang="en-US" altLang="en-US" sz="1400" dirty="0">
                <a:latin typeface="Lucida Console" panose="020B0609040504020204" pitchFamily="49" charset="0"/>
              </a:rPr>
              <a:t>()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EC3BD57-FCE0-9A44-8456-5717028CD210}"/>
              </a:ext>
            </a:extLst>
          </p:cNvPr>
          <p:cNvGrpSpPr>
            <a:grpSpLocks/>
          </p:cNvGrpSpPr>
          <p:nvPr/>
        </p:nvGrpSpPr>
        <p:grpSpPr bwMode="auto">
          <a:xfrm>
            <a:off x="5688118" y="2445544"/>
            <a:ext cx="2303859" cy="2888456"/>
            <a:chOff x="5615710" y="2743323"/>
            <a:chExt cx="3071090" cy="3851442"/>
          </a:xfrm>
        </p:grpSpPr>
        <p:pic>
          <p:nvPicPr>
            <p:cNvPr id="71715" name="Picture 5">
              <a:extLst>
                <a:ext uri="{FF2B5EF4-FFF2-40B4-BE49-F238E27FC236}">
                  <a16:creationId xmlns:a16="http://schemas.microsoft.com/office/drawing/2014/main" id="{64FD3F3B-BA76-9B4F-8DEC-64348FE03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3729" y="3493655"/>
              <a:ext cx="1128236" cy="1128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16" name="Picture 6">
              <a:extLst>
                <a:ext uri="{FF2B5EF4-FFF2-40B4-BE49-F238E27FC236}">
                  <a16:creationId xmlns:a16="http://schemas.microsoft.com/office/drawing/2014/main" id="{A6C036B6-97F2-6747-85BF-BF78D93B0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8564" y="2743323"/>
              <a:ext cx="1128236" cy="1128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17" name="Picture 7">
              <a:extLst>
                <a:ext uri="{FF2B5EF4-FFF2-40B4-BE49-F238E27FC236}">
                  <a16:creationId xmlns:a16="http://schemas.microsoft.com/office/drawing/2014/main" id="{6BFDC514-AC60-284F-9F6D-75297D317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600" y="4800600"/>
              <a:ext cx="1128236" cy="1128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18" name="Picture 8">
              <a:extLst>
                <a:ext uri="{FF2B5EF4-FFF2-40B4-BE49-F238E27FC236}">
                  <a16:creationId xmlns:a16="http://schemas.microsoft.com/office/drawing/2014/main" id="{1EA56B34-ED14-EC4A-9989-E04EE7D378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5710" y="5466529"/>
              <a:ext cx="1128236" cy="1128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D2C3AEA-C2EB-EF4F-9890-76539E63E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9737" y="2896792"/>
            <a:ext cx="592931" cy="240506"/>
          </a:xfrm>
          <a:prstGeom prst="rect">
            <a:avLst/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0" rIns="0" anchor="ctr"/>
          <a:lstStyle/>
          <a:p>
            <a:pPr algn="ctr">
              <a:defRPr/>
            </a:pPr>
            <a:r>
              <a:rPr lang="en-US" sz="1100" dirty="0">
                <a:solidFill>
                  <a:schemeClr val="lt1"/>
                </a:solidFill>
                <a:ea typeface="ＭＳ Ｐゴシック" panose="020B0600070205080204" pitchFamily="34" charset="-128"/>
              </a:rPr>
              <a:t>Block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93E17B0-0CD0-CE4B-8AB5-10B2668E8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1630" y="4433888"/>
            <a:ext cx="614363" cy="240506"/>
          </a:xfrm>
          <a:prstGeom prst="rect">
            <a:avLst/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0" rIns="0" anchor="ctr"/>
          <a:lstStyle/>
          <a:p>
            <a:pPr algn="ctr">
              <a:defRPr/>
            </a:pPr>
            <a:r>
              <a:rPr lang="en-US" sz="1100" dirty="0">
                <a:solidFill>
                  <a:schemeClr val="lt1"/>
                </a:solidFill>
                <a:ea typeface="ＭＳ Ｐゴシック" panose="020B0600070205080204" pitchFamily="34" charset="-128"/>
              </a:rPr>
              <a:t>Block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9CDCCE-944B-024A-9D22-8604F16E5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6933" y="4930379"/>
            <a:ext cx="604838" cy="240506"/>
          </a:xfrm>
          <a:prstGeom prst="rect">
            <a:avLst/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0" rIns="0" anchor="ctr"/>
          <a:lstStyle/>
          <a:p>
            <a:pPr algn="ctr">
              <a:defRPr/>
            </a:pPr>
            <a:r>
              <a:rPr lang="en-US" sz="1100" dirty="0">
                <a:solidFill>
                  <a:schemeClr val="lt1"/>
                </a:solidFill>
                <a:ea typeface="ＭＳ Ｐゴシック" panose="020B0600070205080204" pitchFamily="34" charset="-128"/>
              </a:rPr>
              <a:t>Block 3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F9C5C9E-D3D3-514B-B544-DD89FF71261B}"/>
              </a:ext>
            </a:extLst>
          </p:cNvPr>
          <p:cNvGrpSpPr>
            <a:grpSpLocks/>
          </p:cNvGrpSpPr>
          <p:nvPr/>
        </p:nvGrpSpPr>
        <p:grpSpPr bwMode="auto">
          <a:xfrm>
            <a:off x="5991727" y="2669381"/>
            <a:ext cx="1182291" cy="1782366"/>
            <a:chOff x="6019801" y="3042352"/>
            <a:chExt cx="1577109" cy="2375746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8548AB6-CA69-D849-9970-F4318E4FF5FF}"/>
                </a:ext>
              </a:extLst>
            </p:cNvPr>
            <p:cNvCxnSpPr/>
            <p:nvPr/>
          </p:nvCxnSpPr>
          <p:spPr>
            <a:xfrm flipV="1">
              <a:off x="6518504" y="3042352"/>
              <a:ext cx="1078406" cy="599888"/>
            </a:xfrm>
            <a:prstGeom prst="straightConnector1">
              <a:avLst/>
            </a:prstGeom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7649789-22EB-7343-BC23-634B0745FD4E}"/>
                </a:ext>
              </a:extLst>
            </p:cNvPr>
            <p:cNvCxnSpPr/>
            <p:nvPr/>
          </p:nvCxnSpPr>
          <p:spPr>
            <a:xfrm>
              <a:off x="6415270" y="3666045"/>
              <a:ext cx="1141934" cy="1096620"/>
            </a:xfrm>
            <a:prstGeom prst="straightConnector1">
              <a:avLst/>
            </a:prstGeom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90D30D0-DDCB-4642-A644-74CF03E9C71E}"/>
                </a:ext>
              </a:extLst>
            </p:cNvPr>
            <p:cNvCxnSpPr/>
            <p:nvPr/>
          </p:nvCxnSpPr>
          <p:spPr>
            <a:xfrm rot="5400000">
              <a:off x="5341509" y="4344337"/>
              <a:ext cx="1752053" cy="395469"/>
            </a:xfrm>
            <a:prstGeom prst="straightConnector1">
              <a:avLst/>
            </a:prstGeom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8707D0F-466A-4F48-AAF2-1F1EDD1494E8}"/>
              </a:ext>
            </a:extLst>
          </p:cNvPr>
          <p:cNvGrpSpPr>
            <a:grpSpLocks/>
          </p:cNvGrpSpPr>
          <p:nvPr/>
        </p:nvGrpSpPr>
        <p:grpSpPr bwMode="auto">
          <a:xfrm>
            <a:off x="4939904" y="1894768"/>
            <a:ext cx="3007833" cy="2830824"/>
            <a:chOff x="5638800" y="2707533"/>
            <a:chExt cx="2860965" cy="307534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0CC8DB6B-5FBB-D842-B466-6BD0DDED3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5272" y="2707533"/>
              <a:ext cx="914493" cy="35722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lt1"/>
                  </a:solidFill>
                  <a:ea typeface="ＭＳ Ｐゴシック" panose="020B0600070205080204" pitchFamily="34" charset="-128"/>
                </a:rPr>
                <a:t>Worker</a:t>
              </a: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CAB2423E-C8D7-554E-A775-B643B48D6F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8800" y="5425646"/>
              <a:ext cx="914493" cy="35722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lt1"/>
                  </a:solidFill>
                  <a:ea typeface="ＭＳ Ｐゴシック" panose="020B0600070205080204" pitchFamily="34" charset="-128"/>
                </a:rPr>
                <a:t>Worker</a:t>
              </a: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73794C3F-531D-9743-81AF-D285BF5563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3188" y="4763583"/>
              <a:ext cx="914493" cy="35722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lt1"/>
                  </a:solidFill>
                  <a:ea typeface="ＭＳ Ｐゴシック" panose="020B0600070205080204" pitchFamily="34" charset="-128"/>
                </a:rPr>
                <a:t>Worker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09972EDE-7D93-F04C-BCF4-4BCD3A7AA8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6806" y="3452157"/>
              <a:ext cx="914493" cy="35722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5EEFF"/>
                </a:gs>
                <a:gs pos="100000">
                  <a:srgbClr val="39B7D8"/>
                </a:gs>
              </a:gsLst>
              <a:lin ang="5400000"/>
            </a:gradFill>
            <a:ln w="9525">
              <a:solidFill>
                <a:srgbClr val="46AAC5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lt1"/>
                  </a:solidFill>
                  <a:ea typeface="ＭＳ Ｐゴシック" panose="020B0600070205080204" pitchFamily="34" charset="-128"/>
                </a:rPr>
                <a:t>Driver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7E55DAB6-51F2-F04A-AB78-E267BF50E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2" y="3249403"/>
            <a:ext cx="46769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300"/>
              </a:spcBef>
              <a:buNone/>
            </a:pPr>
            <a:r>
              <a:rPr lang="en-US" altLang="en-US" sz="1400" dirty="0" err="1">
                <a:latin typeface="Lucida Console" panose="020B0609040504020204" pitchFamily="49" charset="0"/>
              </a:rPr>
              <a:t>cachedMsgs.</a:t>
            </a:r>
            <a:r>
              <a:rPr lang="en-US" altLang="en-US" sz="1400" dirty="0" err="1">
                <a:solidFill>
                  <a:srgbClr val="3366FF"/>
                </a:solidFill>
                <a:latin typeface="Lucida Console" panose="020B0609040504020204" pitchFamily="49" charset="0"/>
              </a:rPr>
              <a:t>filter</a:t>
            </a:r>
            <a:r>
              <a:rPr lang="en-US" altLang="en-US" sz="1400" dirty="0">
                <a:latin typeface="Lucida Console" panose="020B0609040504020204" pitchFamily="49" charset="0"/>
              </a:rPr>
              <a:t>(</a:t>
            </a:r>
            <a:r>
              <a:rPr lang="en-US" altLang="en-US" sz="1400" dirty="0">
                <a:solidFill>
                  <a:srgbClr val="FF0080"/>
                </a:solidFill>
                <a:latin typeface="Lucida Console" panose="020B0609040504020204" pitchFamily="49" charset="0"/>
              </a:rPr>
              <a:t>_.contains(“foo”)</a:t>
            </a:r>
            <a:r>
              <a:rPr lang="en-US" altLang="en-US" sz="1400" dirty="0">
                <a:latin typeface="Lucida Console" panose="020B0609040504020204" pitchFamily="49" charset="0"/>
              </a:rPr>
              <a:t>).</a:t>
            </a:r>
            <a:r>
              <a:rPr lang="en-US" altLang="en-US" sz="1400" dirty="0">
                <a:solidFill>
                  <a:srgbClr val="3366FF"/>
                </a:solidFill>
                <a:latin typeface="Lucida Console" panose="020B0609040504020204" pitchFamily="49" charset="0"/>
              </a:rPr>
              <a:t>count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9DE8D0C-8772-754F-BF35-DB11F768877F}"/>
              </a:ext>
            </a:extLst>
          </p:cNvPr>
          <p:cNvCxnSpPr/>
          <p:nvPr/>
        </p:nvCxnSpPr>
        <p:spPr>
          <a:xfrm rot="5400000" flipH="1" flipV="1">
            <a:off x="5456542" y="3730824"/>
            <a:ext cx="1177528" cy="252413"/>
          </a:xfrm>
          <a:prstGeom prst="straightConnector1">
            <a:avLst/>
          </a:prstGeom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A3077E0-3412-3141-AE73-995310B9DFAF}"/>
              </a:ext>
            </a:extLst>
          </p:cNvPr>
          <p:cNvCxnSpPr/>
          <p:nvPr/>
        </p:nvCxnSpPr>
        <p:spPr>
          <a:xfrm rot="10800000">
            <a:off x="6533462" y="3268267"/>
            <a:ext cx="719138" cy="678656"/>
          </a:xfrm>
          <a:prstGeom prst="straightConnector1">
            <a:avLst/>
          </a:prstGeom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B8C0016-B49C-4842-BF24-2A73B7EDC292}"/>
              </a:ext>
            </a:extLst>
          </p:cNvPr>
          <p:cNvCxnSpPr/>
          <p:nvPr/>
        </p:nvCxnSpPr>
        <p:spPr>
          <a:xfrm rot="10800000" flipV="1">
            <a:off x="6475121" y="2594372"/>
            <a:ext cx="682229" cy="370284"/>
          </a:xfrm>
          <a:prstGeom prst="straightConnector1">
            <a:avLst/>
          </a:prstGeom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64E6B685-C62E-0346-9070-DE833CFDD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24" y="3600573"/>
            <a:ext cx="47196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300"/>
              </a:spcBef>
              <a:buNone/>
            </a:pPr>
            <a:r>
              <a:rPr lang="en-US" altLang="en-US" sz="1400" dirty="0" err="1">
                <a:latin typeface="Lucida Console" panose="020B0609040504020204" pitchFamily="49" charset="0"/>
              </a:rPr>
              <a:t>cachedMsgs.</a:t>
            </a:r>
            <a:r>
              <a:rPr lang="en-US" altLang="en-US" sz="1400" dirty="0" err="1">
                <a:solidFill>
                  <a:srgbClr val="3366FF"/>
                </a:solidFill>
                <a:latin typeface="Lucida Console" panose="020B0609040504020204" pitchFamily="49" charset="0"/>
              </a:rPr>
              <a:t>filter</a:t>
            </a:r>
            <a:r>
              <a:rPr lang="en-US" altLang="en-US" sz="1400" dirty="0">
                <a:latin typeface="Lucida Console" panose="020B0609040504020204" pitchFamily="49" charset="0"/>
              </a:rPr>
              <a:t>(</a:t>
            </a:r>
            <a:r>
              <a:rPr lang="en-US" altLang="en-US" sz="1400" dirty="0">
                <a:solidFill>
                  <a:srgbClr val="FF0080"/>
                </a:solidFill>
                <a:latin typeface="Lucida Console" panose="020B0609040504020204" pitchFamily="49" charset="0"/>
              </a:rPr>
              <a:t>_.contains(“bar”)</a:t>
            </a:r>
            <a:r>
              <a:rPr lang="en-US" altLang="en-US" sz="1400" dirty="0">
                <a:latin typeface="Lucida Console" panose="020B0609040504020204" pitchFamily="49" charset="0"/>
              </a:rPr>
              <a:t>).</a:t>
            </a:r>
            <a:r>
              <a:rPr lang="en-US" altLang="en-US" sz="1400" dirty="0">
                <a:solidFill>
                  <a:srgbClr val="3366FF"/>
                </a:solidFill>
                <a:latin typeface="Lucida Console" panose="020B0609040504020204" pitchFamily="49" charset="0"/>
              </a:rPr>
              <a:t>count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003217B-F653-B84C-98FE-1F27A0F02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077892"/>
            <a:ext cx="43434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300"/>
              </a:spcBef>
              <a:buNone/>
            </a:pPr>
            <a:r>
              <a:rPr lang="en-US" altLang="en-US" sz="1200">
                <a:latin typeface="Lucida Console" panose="020B0609040504020204" pitchFamily="49" charset="0"/>
              </a:rPr>
              <a:t>. . 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44A24B9-C425-3741-AC29-E7C623903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5152" y="2820592"/>
            <a:ext cx="48763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Corbel" panose="020B0503020204020204" pitchFamily="34" charset="0"/>
              </a:rPr>
              <a:t>tasks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81448C8-CE02-5F4B-9617-A67D93D2A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4627" y="2543176"/>
            <a:ext cx="57259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Corbel" panose="020B0503020204020204" pitchFamily="34" charset="0"/>
              </a:rPr>
              <a:t>results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0C11D8-F47D-6944-96A0-A5F51429A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3379" y="2092484"/>
            <a:ext cx="545306" cy="240506"/>
          </a:xfrm>
          <a:prstGeom prst="rect">
            <a:avLst/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0" rIns="0" anchor="ctr"/>
          <a:lstStyle/>
          <a:p>
            <a:pPr algn="ctr">
              <a:defRPr/>
            </a:pPr>
            <a:r>
              <a:rPr lang="en-US" sz="1100" dirty="0">
                <a:solidFill>
                  <a:schemeClr val="lt1"/>
                </a:solidFill>
                <a:ea typeface="ＭＳ Ｐゴシック" panose="020B0600070205080204" pitchFamily="34" charset="-128"/>
              </a:rPr>
              <a:t>Cache 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DFAF3F-5BED-5A45-A785-5DC679AAF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2156" y="3780235"/>
            <a:ext cx="545306" cy="240506"/>
          </a:xfrm>
          <a:prstGeom prst="rect">
            <a:avLst/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0" rIns="0" anchor="ctr"/>
          <a:lstStyle/>
          <a:p>
            <a:pPr algn="ctr">
              <a:defRPr/>
            </a:pPr>
            <a:r>
              <a:rPr lang="en-US" sz="1100" dirty="0">
                <a:solidFill>
                  <a:schemeClr val="lt1"/>
                </a:solidFill>
                <a:ea typeface="ＭＳ Ｐゴシック" panose="020B0600070205080204" pitchFamily="34" charset="-128"/>
              </a:rPr>
              <a:t>Cache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A42F88F-6ACF-1D46-A4A4-82A70CFEE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3887" y="4258867"/>
            <a:ext cx="545306" cy="240506"/>
          </a:xfrm>
          <a:prstGeom prst="rect">
            <a:avLst/>
          </a:prstGeo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w="9525">
            <a:solidFill>
              <a:srgbClr val="7D60A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0" rIns="0" anchor="ctr"/>
          <a:lstStyle/>
          <a:p>
            <a:pPr algn="ctr">
              <a:defRPr/>
            </a:pPr>
            <a:r>
              <a:rPr lang="en-US" sz="1100" dirty="0">
                <a:solidFill>
                  <a:schemeClr val="lt1"/>
                </a:solidFill>
                <a:ea typeface="ＭＳ Ｐゴシック" panose="020B0600070205080204" pitchFamily="34" charset="-128"/>
              </a:rPr>
              <a:t>Cache 3</a:t>
            </a:r>
          </a:p>
        </p:txBody>
      </p:sp>
      <p:sp>
        <p:nvSpPr>
          <p:cNvPr id="70" name="Rectangular Callout 69">
            <a:extLst>
              <a:ext uri="{FF2B5EF4-FFF2-40B4-BE49-F238E27FC236}">
                <a16:creationId xmlns:a16="http://schemas.microsoft.com/office/drawing/2014/main" id="{59BFB355-6AE6-614B-8D69-5954DEDE4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1125" y="2002251"/>
            <a:ext cx="866775" cy="234554"/>
          </a:xfrm>
          <a:prstGeom prst="wedgeRectCallout">
            <a:avLst>
              <a:gd name="adj1" fmla="val -94278"/>
              <a:gd name="adj2" fmla="val 44722"/>
            </a:avLst>
          </a:prstGeom>
          <a:gradFill rotWithShape="1">
            <a:gsLst>
              <a:gs pos="0">
                <a:srgbClr val="FFB977"/>
              </a:gs>
              <a:gs pos="100000">
                <a:srgbClr val="FF932B"/>
              </a:gs>
            </a:gsLst>
            <a:lin ang="5400000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lt1"/>
                </a:solidFill>
                <a:ea typeface="ＭＳ Ｐゴシック" panose="020B0600070205080204" pitchFamily="34" charset="-128"/>
              </a:rPr>
              <a:t>Base RDD</a:t>
            </a:r>
          </a:p>
        </p:txBody>
      </p:sp>
      <p:sp>
        <p:nvSpPr>
          <p:cNvPr id="71" name="Rectangular Callout 70">
            <a:extLst>
              <a:ext uri="{FF2B5EF4-FFF2-40B4-BE49-F238E27FC236}">
                <a16:creationId xmlns:a16="http://schemas.microsoft.com/office/drawing/2014/main" id="{17793826-9D83-7448-9854-D8F45465C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9549" y="2331244"/>
            <a:ext cx="1376363" cy="233363"/>
          </a:xfrm>
          <a:prstGeom prst="wedgeRectCallout">
            <a:avLst>
              <a:gd name="adj1" fmla="val -46676"/>
              <a:gd name="adj2" fmla="val 118796"/>
            </a:avLst>
          </a:prstGeom>
          <a:gradFill rotWithShape="1">
            <a:gsLst>
              <a:gs pos="0">
                <a:srgbClr val="FFB977"/>
              </a:gs>
              <a:gs pos="100000">
                <a:srgbClr val="FF932B"/>
              </a:gs>
            </a:gsLst>
            <a:lin ang="5400000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lt1"/>
                </a:solidFill>
                <a:ea typeface="ＭＳ Ｐゴシック" panose="020B0600070205080204" pitchFamily="34" charset="-128"/>
              </a:rPr>
              <a:t>Transformed RDD</a:t>
            </a:r>
          </a:p>
        </p:txBody>
      </p:sp>
      <p:sp>
        <p:nvSpPr>
          <p:cNvPr id="73" name="Rectangular Callout 72">
            <a:extLst>
              <a:ext uri="{FF2B5EF4-FFF2-40B4-BE49-F238E27FC236}">
                <a16:creationId xmlns:a16="http://schemas.microsoft.com/office/drawing/2014/main" id="{001FA73B-CE2B-C346-89A9-BCBB7F0C3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2458" y="2995983"/>
            <a:ext cx="794147" cy="233363"/>
          </a:xfrm>
          <a:prstGeom prst="wedgeRectCallout">
            <a:avLst>
              <a:gd name="adj1" fmla="val -77556"/>
              <a:gd name="adj2" fmla="val 52134"/>
            </a:avLst>
          </a:prstGeom>
          <a:gradFill rotWithShape="1">
            <a:gsLst>
              <a:gs pos="0">
                <a:srgbClr val="FFB977"/>
              </a:gs>
              <a:gs pos="100000">
                <a:srgbClr val="FF932B"/>
              </a:gs>
            </a:gsLst>
            <a:lin ang="5400000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lt1"/>
                </a:solidFill>
                <a:ea typeface="ＭＳ Ｐゴシック" panose="020B0600070205080204" pitchFamily="34" charset="-128"/>
              </a:rPr>
              <a:t>Action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40D227BE-0957-FB4B-871C-C61AC7406874}"/>
              </a:ext>
            </a:extLst>
          </p:cNvPr>
          <p:cNvSpPr/>
          <p:nvPr/>
        </p:nvSpPr>
        <p:spPr>
          <a:xfrm>
            <a:off x="357188" y="4502944"/>
            <a:ext cx="3582591" cy="636985"/>
          </a:xfrm>
          <a:prstGeom prst="roundRect">
            <a:avLst>
              <a:gd name="adj" fmla="val 10339"/>
            </a:avLst>
          </a:prstGeom>
          <a:solidFill>
            <a:srgbClr val="D9E4F2"/>
          </a:solidFill>
          <a:ln w="19050" cmpd="sng">
            <a:solidFill>
              <a:srgbClr val="4F81BD"/>
            </a:solidFill>
            <a:headEnd type="none" w="med" len="med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 dirty="0"/>
              <a:t>Result:</a:t>
            </a:r>
            <a:r>
              <a:rPr lang="en-US" sz="1350" dirty="0"/>
              <a:t> full-text search of Wikipedia in &lt;1 sec (</a:t>
            </a:r>
            <a:r>
              <a:rPr lang="en-US" sz="1350" dirty="0" err="1"/>
              <a:t>vs</a:t>
            </a:r>
            <a:r>
              <a:rPr lang="en-US" sz="1350" dirty="0"/>
              <a:t> 20 sec for on-disk data)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727C518C-4903-F344-85E5-432E7FFE14CE}"/>
              </a:ext>
            </a:extLst>
          </p:cNvPr>
          <p:cNvSpPr/>
          <p:nvPr/>
        </p:nvSpPr>
        <p:spPr>
          <a:xfrm>
            <a:off x="357188" y="4502944"/>
            <a:ext cx="3582591" cy="636985"/>
          </a:xfrm>
          <a:prstGeom prst="roundRect">
            <a:avLst>
              <a:gd name="adj" fmla="val 10339"/>
            </a:avLst>
          </a:prstGeom>
          <a:solidFill>
            <a:schemeClr val="accent2">
              <a:lumMod val="20000"/>
              <a:lumOff val="80000"/>
            </a:schemeClr>
          </a:solidFill>
          <a:ln>
            <a:headEnd type="none" w="med" len="med"/>
            <a:tailEnd type="none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 dirty="0"/>
              <a:t>Result:</a:t>
            </a:r>
            <a:r>
              <a:rPr lang="en-US" sz="1350" dirty="0"/>
              <a:t> scaled to 1 TB data in 5-7 sec</a:t>
            </a:r>
            <a:br>
              <a:rPr lang="en-US" sz="1350" dirty="0"/>
            </a:br>
            <a:r>
              <a:rPr lang="en-US" sz="1350" dirty="0"/>
              <a:t>(</a:t>
            </a:r>
            <a:r>
              <a:rPr lang="en-US" sz="1350" dirty="0" err="1"/>
              <a:t>vs</a:t>
            </a:r>
            <a:r>
              <a:rPr lang="en-US" sz="1350" dirty="0"/>
              <a:t> 170 sec for on-disk data)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9" grpId="0" animBg="1"/>
      <p:bldP spid="19" grpId="1" animBg="1"/>
      <p:bldP spid="22" grpId="0" animBg="1"/>
      <p:bldP spid="22" grpId="1" animBg="1"/>
      <p:bldP spid="23" grpId="0" animBg="1"/>
      <p:bldP spid="23" grpId="1" animBg="1"/>
      <p:bldP spid="43" grpId="0" build="allAtOnce"/>
      <p:bldP spid="61" grpId="0" build="allAtOnce"/>
      <p:bldP spid="62" grpId="0" build="allAtOnce"/>
      <p:bldP spid="63" grpId="0"/>
      <p:bldP spid="63" grpId="1"/>
      <p:bldP spid="63" grpId="2"/>
      <p:bldP spid="64" grpId="0"/>
      <p:bldP spid="64" grpId="1"/>
      <p:bldP spid="64" grpId="2"/>
      <p:bldP spid="21" grpId="0" animBg="1"/>
      <p:bldP spid="21" grpId="1" animBg="1"/>
      <p:bldP spid="24" grpId="0" animBg="1"/>
      <p:bldP spid="24" grpId="1" animBg="1"/>
      <p:bldP spid="25" grpId="0" animBg="1"/>
      <p:bldP spid="25" grpId="1" animBg="1"/>
      <p:bldP spid="70" grpId="0" animBg="1"/>
      <p:bldP spid="70" grpId="1" animBg="1"/>
      <p:bldP spid="71" grpId="0" animBg="1"/>
      <p:bldP spid="71" grpId="1" animBg="1"/>
      <p:bldP spid="73" grpId="0" animBg="1"/>
      <p:bldP spid="73" grpId="1" animBg="1"/>
      <p:bldP spid="38" grpId="0" animBg="1"/>
      <p:bldP spid="39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5E236-E272-5881-BD11-478CB0508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 internals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EEE1C-3859-3022-10B5-53C683F308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2804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>
            <a:extLst>
              <a:ext uri="{FF2B5EF4-FFF2-40B4-BE49-F238E27FC236}">
                <a16:creationId xmlns:a16="http://schemas.microsoft.com/office/drawing/2014/main" id="{AAD1570B-76BB-D044-B10A-8651541E7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726" y="647950"/>
            <a:ext cx="6886074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Spark Scheduler</a:t>
            </a:r>
          </a:p>
        </p:txBody>
      </p:sp>
      <p:sp>
        <p:nvSpPr>
          <p:cNvPr id="73731" name="Content Placeholder 2">
            <a:extLst>
              <a:ext uri="{FF2B5EF4-FFF2-40B4-BE49-F238E27FC236}">
                <a16:creationId xmlns:a16="http://schemas.microsoft.com/office/drawing/2014/main" id="{F883D36D-8144-374D-9FE9-3F26534E3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8915" y="1431758"/>
            <a:ext cx="3826226" cy="4620126"/>
          </a:xfrm>
        </p:spPr>
        <p:txBody>
          <a:bodyPr>
            <a:normAutofit/>
          </a:bodyPr>
          <a:lstStyle/>
          <a:p>
            <a:r>
              <a:rPr lang="en-US" altLang="en-US" sz="2025" dirty="0"/>
              <a:t>Input: DAGs</a:t>
            </a:r>
          </a:p>
          <a:p>
            <a:r>
              <a:rPr lang="en-US" altLang="en-US" sz="2025" dirty="0"/>
              <a:t>Creates the </a:t>
            </a:r>
            <a:r>
              <a:rPr lang="en-US" altLang="en-US" sz="2025" dirty="0">
                <a:solidFill>
                  <a:srgbClr val="00B050"/>
                </a:solidFill>
              </a:rPr>
              <a:t>physical execution plan</a:t>
            </a:r>
          </a:p>
          <a:p>
            <a:r>
              <a:rPr lang="en-US" altLang="en-US" sz="2025" dirty="0"/>
              <a:t>Breaks job into </a:t>
            </a:r>
            <a:r>
              <a:rPr lang="en-US" altLang="en-US" sz="2025" dirty="0">
                <a:solidFill>
                  <a:srgbClr val="00B050"/>
                </a:solidFill>
              </a:rPr>
              <a:t>stages</a:t>
            </a:r>
            <a:r>
              <a:rPr lang="en-US" altLang="en-US" sz="2025" dirty="0"/>
              <a:t>.</a:t>
            </a:r>
          </a:p>
          <a:p>
            <a:r>
              <a:rPr lang="en-US" altLang="en-US" sz="2025" dirty="0"/>
              <a:t>Stages are DAG subgraphs with fat dependencies.</a:t>
            </a:r>
          </a:p>
          <a:p>
            <a:r>
              <a:rPr lang="en-US" altLang="en-US" sz="2025" dirty="0"/>
              <a:t>DAG Scheduler:</a:t>
            </a:r>
          </a:p>
          <a:p>
            <a:pPr lvl="1"/>
            <a:r>
              <a:rPr lang="en-US" altLang="en-US" sz="1625" dirty="0"/>
              <a:t>Pipelines functions within a stage</a:t>
            </a:r>
          </a:p>
          <a:p>
            <a:pPr lvl="1"/>
            <a:r>
              <a:rPr lang="en-US" altLang="en-US" sz="1625" dirty="0"/>
              <a:t>Cache-aware work reuse &amp; locality</a:t>
            </a:r>
          </a:p>
          <a:p>
            <a:pPr lvl="1"/>
            <a:r>
              <a:rPr lang="en-US" altLang="en-US" sz="1625" dirty="0"/>
              <a:t>Partitioning-</a:t>
            </a:r>
            <a:r>
              <a:rPr lang="en-US" altLang="en-US" sz="1625" dirty="0" err="1"/>
              <a:t>awareto</a:t>
            </a:r>
            <a:r>
              <a:rPr lang="en-US" altLang="en-US" sz="1625" dirty="0"/>
              <a:t> avoid shuffles</a:t>
            </a:r>
          </a:p>
        </p:txBody>
      </p:sp>
      <p:grpSp>
        <p:nvGrpSpPr>
          <p:cNvPr id="73732" name="Group 2">
            <a:extLst>
              <a:ext uri="{FF2B5EF4-FFF2-40B4-BE49-F238E27FC236}">
                <a16:creationId xmlns:a16="http://schemas.microsoft.com/office/drawing/2014/main" id="{FD5196E9-A6C7-3249-8587-6A108A262C44}"/>
              </a:ext>
            </a:extLst>
          </p:cNvPr>
          <p:cNvGrpSpPr>
            <a:grpSpLocks/>
          </p:cNvGrpSpPr>
          <p:nvPr/>
        </p:nvGrpSpPr>
        <p:grpSpPr bwMode="auto">
          <a:xfrm>
            <a:off x="4074381" y="1800225"/>
            <a:ext cx="4099322" cy="2847975"/>
            <a:chOff x="3259082" y="2018851"/>
            <a:chExt cx="5656318" cy="3924749"/>
          </a:xfrm>
        </p:grpSpPr>
        <p:sp>
          <p:nvSpPr>
            <p:cNvPr id="171" name="Rounded Rectangle 170">
              <a:extLst>
                <a:ext uri="{FF2B5EF4-FFF2-40B4-BE49-F238E27FC236}">
                  <a16:creationId xmlns:a16="http://schemas.microsoft.com/office/drawing/2014/main" id="{99A4E174-BE59-3843-8386-D6F5F5987A1E}"/>
                </a:ext>
              </a:extLst>
            </p:cNvPr>
            <p:cNvSpPr/>
            <p:nvPr/>
          </p:nvSpPr>
          <p:spPr>
            <a:xfrm>
              <a:off x="3259082" y="2018851"/>
              <a:ext cx="5656318" cy="3924749"/>
            </a:xfrm>
            <a:prstGeom prst="roundRect">
              <a:avLst>
                <a:gd name="adj" fmla="val 11363"/>
              </a:avLst>
            </a:prstGeom>
            <a:noFill/>
            <a:ln w="254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dash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Text" lastClr="000000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72" name="Rounded Rectangle 171">
              <a:extLst>
                <a:ext uri="{FF2B5EF4-FFF2-40B4-BE49-F238E27FC236}">
                  <a16:creationId xmlns:a16="http://schemas.microsoft.com/office/drawing/2014/main" id="{D22AC20F-AC4B-4249-9B87-8812BF8CA7EB}"/>
                </a:ext>
              </a:extLst>
            </p:cNvPr>
            <p:cNvSpPr/>
            <p:nvPr/>
          </p:nvSpPr>
          <p:spPr>
            <a:xfrm>
              <a:off x="3423367" y="2166521"/>
              <a:ext cx="1828487" cy="1381538"/>
            </a:xfrm>
            <a:prstGeom prst="roundRect">
              <a:avLst/>
            </a:prstGeom>
            <a:noFill/>
            <a:ln w="254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dash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Text" lastClr="000000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73" name="Rounded Rectangle 172">
              <a:extLst>
                <a:ext uri="{FF2B5EF4-FFF2-40B4-BE49-F238E27FC236}">
                  <a16:creationId xmlns:a16="http://schemas.microsoft.com/office/drawing/2014/main" id="{DD59ED37-EC00-E841-B166-14DA29659E0E}"/>
                </a:ext>
              </a:extLst>
            </p:cNvPr>
            <p:cNvSpPr/>
            <p:nvPr/>
          </p:nvSpPr>
          <p:spPr>
            <a:xfrm>
              <a:off x="3423367" y="3726905"/>
              <a:ext cx="3901759" cy="2073948"/>
            </a:xfrm>
            <a:prstGeom prst="roundRect">
              <a:avLst/>
            </a:prstGeom>
            <a:noFill/>
            <a:ln w="254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dash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Text" lastClr="000000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74" name="Rounded Rectangle 173">
              <a:extLst>
                <a:ext uri="{FF2B5EF4-FFF2-40B4-BE49-F238E27FC236}">
                  <a16:creationId xmlns:a16="http://schemas.microsoft.com/office/drawing/2014/main" id="{BC9E5A32-E5C3-734F-ABD2-D15C481BBA23}"/>
                </a:ext>
              </a:extLst>
            </p:cNvPr>
            <p:cNvSpPr/>
            <p:nvPr/>
          </p:nvSpPr>
          <p:spPr>
            <a:xfrm>
              <a:off x="5039927" y="3877857"/>
              <a:ext cx="591425" cy="803983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Text" lastClr="000000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75" name="Rounded Rectangle 174">
              <a:extLst>
                <a:ext uri="{FF2B5EF4-FFF2-40B4-BE49-F238E27FC236}">
                  <a16:creationId xmlns:a16="http://schemas.microsoft.com/office/drawing/2014/main" id="{963F975E-34AB-1B49-B4D9-2C5022095038}"/>
                </a:ext>
              </a:extLst>
            </p:cNvPr>
            <p:cNvSpPr/>
            <p:nvPr/>
          </p:nvSpPr>
          <p:spPr>
            <a:xfrm>
              <a:off x="5133569" y="3958255"/>
              <a:ext cx="405783" cy="265807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76" name="Rounded Rectangle 175">
              <a:extLst>
                <a:ext uri="{FF2B5EF4-FFF2-40B4-BE49-F238E27FC236}">
                  <a16:creationId xmlns:a16="http://schemas.microsoft.com/office/drawing/2014/main" id="{C091CAA3-814D-8942-90BD-48176427A77B}"/>
                </a:ext>
              </a:extLst>
            </p:cNvPr>
            <p:cNvSpPr/>
            <p:nvPr/>
          </p:nvSpPr>
          <p:spPr>
            <a:xfrm>
              <a:off x="5133569" y="4322508"/>
              <a:ext cx="405783" cy="264166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77" name="Rounded Rectangle 176">
              <a:extLst>
                <a:ext uri="{FF2B5EF4-FFF2-40B4-BE49-F238E27FC236}">
                  <a16:creationId xmlns:a16="http://schemas.microsoft.com/office/drawing/2014/main" id="{FA51A315-F9E7-A141-B5F4-5BF7792DDE87}"/>
                </a:ext>
              </a:extLst>
            </p:cNvPr>
            <p:cNvSpPr/>
            <p:nvPr/>
          </p:nvSpPr>
          <p:spPr>
            <a:xfrm>
              <a:off x="5044855" y="4839355"/>
              <a:ext cx="586497" cy="803983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Text" lastClr="000000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78" name="Rounded Rectangle 177">
              <a:extLst>
                <a:ext uri="{FF2B5EF4-FFF2-40B4-BE49-F238E27FC236}">
                  <a16:creationId xmlns:a16="http://schemas.microsoft.com/office/drawing/2014/main" id="{A9037ADC-2C74-7B4C-AE60-4E569DF3EA9A}"/>
                </a:ext>
              </a:extLst>
            </p:cNvPr>
            <p:cNvSpPr/>
            <p:nvPr/>
          </p:nvSpPr>
          <p:spPr>
            <a:xfrm>
              <a:off x="5138498" y="4919752"/>
              <a:ext cx="407426" cy="265807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79" name="Rounded Rectangle 178">
              <a:extLst>
                <a:ext uri="{FF2B5EF4-FFF2-40B4-BE49-F238E27FC236}">
                  <a16:creationId xmlns:a16="http://schemas.microsoft.com/office/drawing/2014/main" id="{17C36B09-9F22-3D40-AA9E-BA660A8C8F23}"/>
                </a:ext>
              </a:extLst>
            </p:cNvPr>
            <p:cNvSpPr/>
            <p:nvPr/>
          </p:nvSpPr>
          <p:spPr>
            <a:xfrm>
              <a:off x="5138498" y="5284006"/>
              <a:ext cx="407426" cy="264166"/>
            </a:xfrm>
            <a:prstGeom prst="roundRect">
              <a:avLst/>
            </a:prstGeom>
            <a:gradFill rotWithShape="1">
              <a:gsLst>
                <a:gs pos="0">
                  <a:sysClr val="windowText" lastClr="000000">
                    <a:tint val="100000"/>
                    <a:shade val="100000"/>
                    <a:satMod val="130000"/>
                  </a:sysClr>
                </a:gs>
                <a:gs pos="100000">
                  <a:sysClr val="windowText" lastClr="000000">
                    <a:tint val="50000"/>
                    <a:shade val="100000"/>
                    <a:satMod val="350000"/>
                  </a:sysClr>
                </a:gs>
              </a:gsLst>
              <a:lin ang="16200000" scaled="0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80" name="Rounded Rectangle 179">
              <a:extLst>
                <a:ext uri="{FF2B5EF4-FFF2-40B4-BE49-F238E27FC236}">
                  <a16:creationId xmlns:a16="http://schemas.microsoft.com/office/drawing/2014/main" id="{1AE0C500-E578-144E-8C66-B4CDA7834702}"/>
                </a:ext>
              </a:extLst>
            </p:cNvPr>
            <p:cNvSpPr/>
            <p:nvPr/>
          </p:nvSpPr>
          <p:spPr>
            <a:xfrm>
              <a:off x="6387061" y="3963177"/>
              <a:ext cx="591425" cy="1529208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Text" lastClr="000000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81" name="Rounded Rectangle 180">
              <a:extLst>
                <a:ext uri="{FF2B5EF4-FFF2-40B4-BE49-F238E27FC236}">
                  <a16:creationId xmlns:a16="http://schemas.microsoft.com/office/drawing/2014/main" id="{105AD4FD-FA41-7B4C-A756-7CABCAB1D878}"/>
                </a:ext>
              </a:extLst>
            </p:cNvPr>
            <p:cNvSpPr/>
            <p:nvPr/>
          </p:nvSpPr>
          <p:spPr>
            <a:xfrm>
              <a:off x="6480702" y="4045216"/>
              <a:ext cx="407426" cy="264165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82" name="Rounded Rectangle 181">
              <a:extLst>
                <a:ext uri="{FF2B5EF4-FFF2-40B4-BE49-F238E27FC236}">
                  <a16:creationId xmlns:a16="http://schemas.microsoft.com/office/drawing/2014/main" id="{919DD3A8-844E-1F4C-9030-5F3B5130E3D8}"/>
                </a:ext>
              </a:extLst>
            </p:cNvPr>
            <p:cNvSpPr/>
            <p:nvPr/>
          </p:nvSpPr>
          <p:spPr>
            <a:xfrm>
              <a:off x="6480702" y="4407829"/>
              <a:ext cx="407426" cy="265807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83" name="Rounded Rectangle 182">
              <a:extLst>
                <a:ext uri="{FF2B5EF4-FFF2-40B4-BE49-F238E27FC236}">
                  <a16:creationId xmlns:a16="http://schemas.microsoft.com/office/drawing/2014/main" id="{A1EA91D8-4812-5C4A-A67B-52EB7CA1D9EA}"/>
                </a:ext>
              </a:extLst>
            </p:cNvPr>
            <p:cNvSpPr/>
            <p:nvPr/>
          </p:nvSpPr>
          <p:spPr>
            <a:xfrm>
              <a:off x="6480702" y="4767160"/>
              <a:ext cx="407426" cy="265807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84" name="Rounded Rectangle 183">
              <a:extLst>
                <a:ext uri="{FF2B5EF4-FFF2-40B4-BE49-F238E27FC236}">
                  <a16:creationId xmlns:a16="http://schemas.microsoft.com/office/drawing/2014/main" id="{9C73D411-068E-D740-9734-AA71CE61472B}"/>
                </a:ext>
              </a:extLst>
            </p:cNvPr>
            <p:cNvSpPr/>
            <p:nvPr/>
          </p:nvSpPr>
          <p:spPr>
            <a:xfrm>
              <a:off x="6480702" y="5131414"/>
              <a:ext cx="407426" cy="264165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85" name="Rounded Rectangle 184">
              <a:extLst>
                <a:ext uri="{FF2B5EF4-FFF2-40B4-BE49-F238E27FC236}">
                  <a16:creationId xmlns:a16="http://schemas.microsoft.com/office/drawing/2014/main" id="{6947AECC-62AB-BB4F-BB59-98B336B73233}"/>
                </a:ext>
              </a:extLst>
            </p:cNvPr>
            <p:cNvSpPr/>
            <p:nvPr/>
          </p:nvSpPr>
          <p:spPr>
            <a:xfrm>
              <a:off x="4479716" y="2273173"/>
              <a:ext cx="591425" cy="1150187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Text" lastClr="000000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86" name="Rounded Rectangle 185">
              <a:extLst>
                <a:ext uri="{FF2B5EF4-FFF2-40B4-BE49-F238E27FC236}">
                  <a16:creationId xmlns:a16="http://schemas.microsoft.com/office/drawing/2014/main" id="{BA27A1C2-CE26-3E42-ACE4-DC1AB2723480}"/>
                </a:ext>
              </a:extLst>
            </p:cNvPr>
            <p:cNvSpPr/>
            <p:nvPr/>
          </p:nvSpPr>
          <p:spPr>
            <a:xfrm>
              <a:off x="4573359" y="2353570"/>
              <a:ext cx="407426" cy="265807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87" name="Rounded Rectangle 186">
              <a:extLst>
                <a:ext uri="{FF2B5EF4-FFF2-40B4-BE49-F238E27FC236}">
                  <a16:creationId xmlns:a16="http://schemas.microsoft.com/office/drawing/2014/main" id="{949A2564-67B6-F34E-A93D-AF4F5E5F276C}"/>
                </a:ext>
              </a:extLst>
            </p:cNvPr>
            <p:cNvSpPr/>
            <p:nvPr/>
          </p:nvSpPr>
          <p:spPr>
            <a:xfrm>
              <a:off x="4573359" y="2717824"/>
              <a:ext cx="407426" cy="264166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88" name="Rounded Rectangle 187">
              <a:extLst>
                <a:ext uri="{FF2B5EF4-FFF2-40B4-BE49-F238E27FC236}">
                  <a16:creationId xmlns:a16="http://schemas.microsoft.com/office/drawing/2014/main" id="{3ED76C69-1672-124B-9612-A42DD05AF18F}"/>
                </a:ext>
              </a:extLst>
            </p:cNvPr>
            <p:cNvSpPr/>
            <p:nvPr/>
          </p:nvSpPr>
          <p:spPr>
            <a:xfrm>
              <a:off x="4573359" y="3062388"/>
              <a:ext cx="407426" cy="265807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89" name="Rounded Rectangle 188">
              <a:extLst>
                <a:ext uri="{FF2B5EF4-FFF2-40B4-BE49-F238E27FC236}">
                  <a16:creationId xmlns:a16="http://schemas.microsoft.com/office/drawing/2014/main" id="{F9434C03-320B-E240-A308-4DDF5C4DEAE8}"/>
                </a:ext>
              </a:extLst>
            </p:cNvPr>
            <p:cNvSpPr/>
            <p:nvPr/>
          </p:nvSpPr>
          <p:spPr>
            <a:xfrm>
              <a:off x="6387061" y="2279736"/>
              <a:ext cx="591425" cy="1148547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Text" lastClr="000000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90" name="Rounded Rectangle 189">
              <a:extLst>
                <a:ext uri="{FF2B5EF4-FFF2-40B4-BE49-F238E27FC236}">
                  <a16:creationId xmlns:a16="http://schemas.microsoft.com/office/drawing/2014/main" id="{F95B41E9-632D-3D4B-BF8C-3B01F3BFD539}"/>
                </a:ext>
              </a:extLst>
            </p:cNvPr>
            <p:cNvSpPr/>
            <p:nvPr/>
          </p:nvSpPr>
          <p:spPr>
            <a:xfrm>
              <a:off x="6480702" y="2360134"/>
              <a:ext cx="407426" cy="264166"/>
            </a:xfrm>
            <a:prstGeom prst="roundRect">
              <a:avLst/>
            </a:prstGeom>
            <a:gradFill rotWithShape="1">
              <a:gsLst>
                <a:gs pos="0">
                  <a:sysClr val="windowText" lastClr="000000">
                    <a:tint val="100000"/>
                    <a:shade val="100000"/>
                    <a:satMod val="130000"/>
                  </a:sysClr>
                </a:gs>
                <a:gs pos="100000">
                  <a:sysClr val="windowText" lastClr="000000">
                    <a:tint val="50000"/>
                    <a:shade val="100000"/>
                    <a:satMod val="350000"/>
                  </a:sysClr>
                </a:gs>
              </a:gsLst>
              <a:lin ang="16200000" scaled="0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91" name="Rounded Rectangle 190">
              <a:extLst>
                <a:ext uri="{FF2B5EF4-FFF2-40B4-BE49-F238E27FC236}">
                  <a16:creationId xmlns:a16="http://schemas.microsoft.com/office/drawing/2014/main" id="{540ECFB6-72B6-6342-8494-DE7FAABF7B97}"/>
                </a:ext>
              </a:extLst>
            </p:cNvPr>
            <p:cNvSpPr/>
            <p:nvPr/>
          </p:nvSpPr>
          <p:spPr>
            <a:xfrm>
              <a:off x="6480702" y="2722747"/>
              <a:ext cx="407426" cy="265807"/>
            </a:xfrm>
            <a:prstGeom prst="roundRect">
              <a:avLst/>
            </a:prstGeom>
            <a:gradFill rotWithShape="1">
              <a:gsLst>
                <a:gs pos="0">
                  <a:sysClr val="windowText" lastClr="000000">
                    <a:tint val="100000"/>
                    <a:shade val="100000"/>
                    <a:satMod val="130000"/>
                  </a:sysClr>
                </a:gs>
                <a:gs pos="100000">
                  <a:sysClr val="windowText" lastClr="000000">
                    <a:tint val="50000"/>
                    <a:shade val="100000"/>
                    <a:satMod val="350000"/>
                  </a:sysClr>
                </a:gs>
              </a:gsLst>
              <a:lin ang="16200000" scaled="0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92" name="Rounded Rectangle 191">
              <a:extLst>
                <a:ext uri="{FF2B5EF4-FFF2-40B4-BE49-F238E27FC236}">
                  <a16:creationId xmlns:a16="http://schemas.microsoft.com/office/drawing/2014/main" id="{97C39C1A-5B32-4348-AD54-CC2D56D9332C}"/>
                </a:ext>
              </a:extLst>
            </p:cNvPr>
            <p:cNvSpPr/>
            <p:nvPr/>
          </p:nvSpPr>
          <p:spPr>
            <a:xfrm>
              <a:off x="6480702" y="3068951"/>
              <a:ext cx="407426" cy="264166"/>
            </a:xfrm>
            <a:prstGeom prst="roundRect">
              <a:avLst/>
            </a:prstGeom>
            <a:gradFill rotWithShape="1">
              <a:gsLst>
                <a:gs pos="0">
                  <a:sysClr val="windowText" lastClr="000000">
                    <a:tint val="100000"/>
                    <a:shade val="100000"/>
                    <a:satMod val="130000"/>
                  </a:sysClr>
                </a:gs>
                <a:gs pos="100000">
                  <a:sysClr val="windowText" lastClr="000000">
                    <a:tint val="50000"/>
                    <a:shade val="100000"/>
                    <a:satMod val="350000"/>
                  </a:sysClr>
                </a:gs>
              </a:gsLst>
              <a:lin ang="16200000" scaled="0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93" name="Rounded Rectangle 192">
              <a:extLst>
                <a:ext uri="{FF2B5EF4-FFF2-40B4-BE49-F238E27FC236}">
                  <a16:creationId xmlns:a16="http://schemas.microsoft.com/office/drawing/2014/main" id="{55D9CAA8-0F48-3143-A555-9F2605690B5F}"/>
                </a:ext>
              </a:extLst>
            </p:cNvPr>
            <p:cNvSpPr/>
            <p:nvPr/>
          </p:nvSpPr>
          <p:spPr>
            <a:xfrm>
              <a:off x="8156405" y="3224826"/>
              <a:ext cx="591425" cy="1150187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Text" lastClr="000000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94" name="Rounded Rectangle 193">
              <a:extLst>
                <a:ext uri="{FF2B5EF4-FFF2-40B4-BE49-F238E27FC236}">
                  <a16:creationId xmlns:a16="http://schemas.microsoft.com/office/drawing/2014/main" id="{FCECFA3A-8142-664B-88C3-D58737843362}"/>
                </a:ext>
              </a:extLst>
            </p:cNvPr>
            <p:cNvSpPr/>
            <p:nvPr/>
          </p:nvSpPr>
          <p:spPr>
            <a:xfrm>
              <a:off x="8250048" y="3306865"/>
              <a:ext cx="405782" cy="264165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95" name="Rounded Rectangle 194">
              <a:extLst>
                <a:ext uri="{FF2B5EF4-FFF2-40B4-BE49-F238E27FC236}">
                  <a16:creationId xmlns:a16="http://schemas.microsoft.com/office/drawing/2014/main" id="{CD9EF5E3-D2CF-8F47-BBC4-6A698FD376E7}"/>
                </a:ext>
              </a:extLst>
            </p:cNvPr>
            <p:cNvSpPr/>
            <p:nvPr/>
          </p:nvSpPr>
          <p:spPr>
            <a:xfrm>
              <a:off x="8250048" y="3669477"/>
              <a:ext cx="405782" cy="264166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196" name="Rounded Rectangle 195">
              <a:extLst>
                <a:ext uri="{FF2B5EF4-FFF2-40B4-BE49-F238E27FC236}">
                  <a16:creationId xmlns:a16="http://schemas.microsoft.com/office/drawing/2014/main" id="{14D954DD-747D-654B-BEFA-A84FAB33D486}"/>
                </a:ext>
              </a:extLst>
            </p:cNvPr>
            <p:cNvSpPr/>
            <p:nvPr/>
          </p:nvSpPr>
          <p:spPr>
            <a:xfrm>
              <a:off x="8250048" y="4015682"/>
              <a:ext cx="405782" cy="264165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cxnSp>
          <p:nvCxnSpPr>
            <p:cNvPr id="73763" name="Straight Arrow Connector 196">
              <a:extLst>
                <a:ext uri="{FF2B5EF4-FFF2-40B4-BE49-F238E27FC236}">
                  <a16:creationId xmlns:a16="http://schemas.microsoft.com/office/drawing/2014/main" id="{D3E77786-1B35-7A48-91C6-CD0A589E57BD}"/>
                </a:ext>
              </a:extLst>
            </p:cNvPr>
            <p:cNvCxnSpPr>
              <a:cxnSpLocks noChangeShapeType="1"/>
              <a:stCxn id="190" idx="3"/>
              <a:endCxn id="194" idx="1"/>
            </p:cNvCxnSpPr>
            <p:nvPr/>
          </p:nvCxnSpPr>
          <p:spPr bwMode="auto">
            <a:xfrm>
              <a:off x="6887760" y="2492257"/>
              <a:ext cx="1361900" cy="946222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64" name="Straight Arrow Connector 197">
              <a:extLst>
                <a:ext uri="{FF2B5EF4-FFF2-40B4-BE49-F238E27FC236}">
                  <a16:creationId xmlns:a16="http://schemas.microsoft.com/office/drawing/2014/main" id="{AF94586E-8945-2342-91B6-11A682B8AAFB}"/>
                </a:ext>
              </a:extLst>
            </p:cNvPr>
            <p:cNvCxnSpPr>
              <a:cxnSpLocks noChangeShapeType="1"/>
              <a:stCxn id="191" idx="3"/>
              <a:endCxn id="195" idx="1"/>
            </p:cNvCxnSpPr>
            <p:nvPr/>
          </p:nvCxnSpPr>
          <p:spPr bwMode="auto">
            <a:xfrm>
              <a:off x="6887760" y="2855839"/>
              <a:ext cx="1361900" cy="946222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65" name="Straight Arrow Connector 198">
              <a:extLst>
                <a:ext uri="{FF2B5EF4-FFF2-40B4-BE49-F238E27FC236}">
                  <a16:creationId xmlns:a16="http://schemas.microsoft.com/office/drawing/2014/main" id="{52220E39-BA33-6049-BC23-86789E393DBD}"/>
                </a:ext>
              </a:extLst>
            </p:cNvPr>
            <p:cNvCxnSpPr>
              <a:cxnSpLocks noChangeShapeType="1"/>
              <a:stCxn id="192" idx="3"/>
              <a:endCxn id="196" idx="1"/>
            </p:cNvCxnSpPr>
            <p:nvPr/>
          </p:nvCxnSpPr>
          <p:spPr bwMode="auto">
            <a:xfrm>
              <a:off x="6887760" y="3201513"/>
              <a:ext cx="1361900" cy="946222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66" name="Straight Arrow Connector 199">
              <a:extLst>
                <a:ext uri="{FF2B5EF4-FFF2-40B4-BE49-F238E27FC236}">
                  <a16:creationId xmlns:a16="http://schemas.microsoft.com/office/drawing/2014/main" id="{6D55908D-7DF0-D548-88AC-0B8247344266}"/>
                </a:ext>
              </a:extLst>
            </p:cNvPr>
            <p:cNvCxnSpPr>
              <a:cxnSpLocks noChangeShapeType="1"/>
              <a:stCxn id="187" idx="3"/>
              <a:endCxn id="191" idx="1"/>
            </p:cNvCxnSpPr>
            <p:nvPr/>
          </p:nvCxnSpPr>
          <p:spPr bwMode="auto">
            <a:xfrm>
              <a:off x="4980290" y="2849754"/>
              <a:ext cx="1500591" cy="608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67" name="Straight Arrow Connector 200">
              <a:extLst>
                <a:ext uri="{FF2B5EF4-FFF2-40B4-BE49-F238E27FC236}">
                  <a16:creationId xmlns:a16="http://schemas.microsoft.com/office/drawing/2014/main" id="{34DB1CA3-52B7-0C46-B47E-BC38572DB9A2}"/>
                </a:ext>
              </a:extLst>
            </p:cNvPr>
            <p:cNvCxnSpPr>
              <a:cxnSpLocks noChangeShapeType="1"/>
              <a:stCxn id="186" idx="3"/>
              <a:endCxn id="190" idx="1"/>
            </p:cNvCxnSpPr>
            <p:nvPr/>
          </p:nvCxnSpPr>
          <p:spPr bwMode="auto">
            <a:xfrm>
              <a:off x="4980290" y="2486172"/>
              <a:ext cx="1500591" cy="608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68" name="Straight Arrow Connector 201">
              <a:extLst>
                <a:ext uri="{FF2B5EF4-FFF2-40B4-BE49-F238E27FC236}">
                  <a16:creationId xmlns:a16="http://schemas.microsoft.com/office/drawing/2014/main" id="{F7C88373-9106-AD44-97D3-91516F2610D2}"/>
                </a:ext>
              </a:extLst>
            </p:cNvPr>
            <p:cNvCxnSpPr>
              <a:cxnSpLocks noChangeShapeType="1"/>
              <a:stCxn id="176" idx="3"/>
              <a:endCxn id="182" idx="1"/>
            </p:cNvCxnSpPr>
            <p:nvPr/>
          </p:nvCxnSpPr>
          <p:spPr bwMode="auto">
            <a:xfrm>
              <a:off x="5540135" y="4455032"/>
              <a:ext cx="940746" cy="85537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69" name="Straight Arrow Connector 202">
              <a:extLst>
                <a:ext uri="{FF2B5EF4-FFF2-40B4-BE49-F238E27FC236}">
                  <a16:creationId xmlns:a16="http://schemas.microsoft.com/office/drawing/2014/main" id="{FFD1DA1D-153E-2C4D-8300-FBD1CC1468DF}"/>
                </a:ext>
              </a:extLst>
            </p:cNvPr>
            <p:cNvCxnSpPr>
              <a:cxnSpLocks noChangeShapeType="1"/>
              <a:stCxn id="181" idx="3"/>
              <a:endCxn id="194" idx="1"/>
            </p:cNvCxnSpPr>
            <p:nvPr/>
          </p:nvCxnSpPr>
          <p:spPr bwMode="auto">
            <a:xfrm flipV="1">
              <a:off x="6887760" y="3438479"/>
              <a:ext cx="1361900" cy="738508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70" name="Straight Arrow Connector 203">
              <a:extLst>
                <a:ext uri="{FF2B5EF4-FFF2-40B4-BE49-F238E27FC236}">
                  <a16:creationId xmlns:a16="http://schemas.microsoft.com/office/drawing/2014/main" id="{21774B59-4BBC-CB43-91F3-7BC83B111A5D}"/>
                </a:ext>
              </a:extLst>
            </p:cNvPr>
            <p:cNvCxnSpPr>
              <a:cxnSpLocks noChangeShapeType="1"/>
              <a:stCxn id="188" idx="3"/>
              <a:endCxn id="192" idx="1"/>
            </p:cNvCxnSpPr>
            <p:nvPr/>
          </p:nvCxnSpPr>
          <p:spPr bwMode="auto">
            <a:xfrm>
              <a:off x="4980290" y="3195428"/>
              <a:ext cx="1500591" cy="608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71" name="Straight Arrow Connector 204">
              <a:extLst>
                <a:ext uri="{FF2B5EF4-FFF2-40B4-BE49-F238E27FC236}">
                  <a16:creationId xmlns:a16="http://schemas.microsoft.com/office/drawing/2014/main" id="{3D3A3FF0-EE5E-4649-9B9D-16D15B68A7C6}"/>
                </a:ext>
              </a:extLst>
            </p:cNvPr>
            <p:cNvCxnSpPr>
              <a:cxnSpLocks noChangeShapeType="1"/>
              <a:stCxn id="183" idx="3"/>
              <a:endCxn id="194" idx="1"/>
            </p:cNvCxnSpPr>
            <p:nvPr/>
          </p:nvCxnSpPr>
          <p:spPr bwMode="auto">
            <a:xfrm flipV="1">
              <a:off x="6887760" y="3438479"/>
              <a:ext cx="1361900" cy="146183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72" name="Straight Arrow Connector 205">
              <a:extLst>
                <a:ext uri="{FF2B5EF4-FFF2-40B4-BE49-F238E27FC236}">
                  <a16:creationId xmlns:a16="http://schemas.microsoft.com/office/drawing/2014/main" id="{B2ED38C4-FA45-154E-A36D-249518BDAB6D}"/>
                </a:ext>
              </a:extLst>
            </p:cNvPr>
            <p:cNvCxnSpPr>
              <a:cxnSpLocks noChangeShapeType="1"/>
              <a:stCxn id="175" idx="3"/>
              <a:endCxn id="181" idx="1"/>
            </p:cNvCxnSpPr>
            <p:nvPr/>
          </p:nvCxnSpPr>
          <p:spPr bwMode="auto">
            <a:xfrm>
              <a:off x="5540135" y="4091451"/>
              <a:ext cx="940746" cy="85537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73" name="Straight Arrow Connector 206">
              <a:extLst>
                <a:ext uri="{FF2B5EF4-FFF2-40B4-BE49-F238E27FC236}">
                  <a16:creationId xmlns:a16="http://schemas.microsoft.com/office/drawing/2014/main" id="{70483028-F9D8-1D4E-AF12-33A81CEC2985}"/>
                </a:ext>
              </a:extLst>
            </p:cNvPr>
            <p:cNvCxnSpPr>
              <a:cxnSpLocks noChangeShapeType="1"/>
              <a:stCxn id="178" idx="3"/>
              <a:endCxn id="183" idx="1"/>
            </p:cNvCxnSpPr>
            <p:nvPr/>
          </p:nvCxnSpPr>
          <p:spPr bwMode="auto">
            <a:xfrm flipV="1">
              <a:off x="5545740" y="4900309"/>
              <a:ext cx="935141" cy="152049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74" name="Straight Arrow Connector 207">
              <a:extLst>
                <a:ext uri="{FF2B5EF4-FFF2-40B4-BE49-F238E27FC236}">
                  <a16:creationId xmlns:a16="http://schemas.microsoft.com/office/drawing/2014/main" id="{EAAA1690-7B08-DF44-B9F8-5775072E0059}"/>
                </a:ext>
              </a:extLst>
            </p:cNvPr>
            <p:cNvCxnSpPr>
              <a:cxnSpLocks noChangeShapeType="1"/>
              <a:stCxn id="179" idx="3"/>
              <a:endCxn id="184" idx="1"/>
            </p:cNvCxnSpPr>
            <p:nvPr/>
          </p:nvCxnSpPr>
          <p:spPr bwMode="auto">
            <a:xfrm flipV="1">
              <a:off x="5545740" y="5263891"/>
              <a:ext cx="935141" cy="152049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75" name="Straight Arrow Connector 208">
              <a:extLst>
                <a:ext uri="{FF2B5EF4-FFF2-40B4-BE49-F238E27FC236}">
                  <a16:creationId xmlns:a16="http://schemas.microsoft.com/office/drawing/2014/main" id="{FCB9DEF2-8622-624D-9BF8-EA24D6920B78}"/>
                </a:ext>
              </a:extLst>
            </p:cNvPr>
            <p:cNvCxnSpPr>
              <a:cxnSpLocks noChangeShapeType="1"/>
              <a:stCxn id="181" idx="3"/>
              <a:endCxn id="195" idx="1"/>
            </p:cNvCxnSpPr>
            <p:nvPr/>
          </p:nvCxnSpPr>
          <p:spPr bwMode="auto">
            <a:xfrm flipV="1">
              <a:off x="6887760" y="3802061"/>
              <a:ext cx="1361900" cy="374926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76" name="Straight Arrow Connector 209">
              <a:extLst>
                <a:ext uri="{FF2B5EF4-FFF2-40B4-BE49-F238E27FC236}">
                  <a16:creationId xmlns:a16="http://schemas.microsoft.com/office/drawing/2014/main" id="{C89A04B8-6D5E-4D40-B44D-8BFE2CC62C1A}"/>
                </a:ext>
              </a:extLst>
            </p:cNvPr>
            <p:cNvCxnSpPr>
              <a:cxnSpLocks noChangeShapeType="1"/>
              <a:stCxn id="182" idx="3"/>
              <a:endCxn id="195" idx="1"/>
            </p:cNvCxnSpPr>
            <p:nvPr/>
          </p:nvCxnSpPr>
          <p:spPr bwMode="auto">
            <a:xfrm flipV="1">
              <a:off x="6887760" y="3802061"/>
              <a:ext cx="1361900" cy="738508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77" name="Straight Arrow Connector 210">
              <a:extLst>
                <a:ext uri="{FF2B5EF4-FFF2-40B4-BE49-F238E27FC236}">
                  <a16:creationId xmlns:a16="http://schemas.microsoft.com/office/drawing/2014/main" id="{9CC3AA4B-9E78-3E48-B85C-B08EE3526539}"/>
                </a:ext>
              </a:extLst>
            </p:cNvPr>
            <p:cNvCxnSpPr>
              <a:cxnSpLocks noChangeShapeType="1"/>
              <a:stCxn id="183" idx="3"/>
              <a:endCxn id="195" idx="1"/>
            </p:cNvCxnSpPr>
            <p:nvPr/>
          </p:nvCxnSpPr>
          <p:spPr bwMode="auto">
            <a:xfrm flipV="1">
              <a:off x="6887760" y="3802061"/>
              <a:ext cx="1361900" cy="1098249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78" name="Straight Arrow Connector 211">
              <a:extLst>
                <a:ext uri="{FF2B5EF4-FFF2-40B4-BE49-F238E27FC236}">
                  <a16:creationId xmlns:a16="http://schemas.microsoft.com/office/drawing/2014/main" id="{62FF30F7-0AA2-6F4C-B925-A74CAB3D964B}"/>
                </a:ext>
              </a:extLst>
            </p:cNvPr>
            <p:cNvCxnSpPr>
              <a:cxnSpLocks noChangeShapeType="1"/>
              <a:stCxn id="184" idx="3"/>
              <a:endCxn id="195" idx="1"/>
            </p:cNvCxnSpPr>
            <p:nvPr/>
          </p:nvCxnSpPr>
          <p:spPr bwMode="auto">
            <a:xfrm flipV="1">
              <a:off x="6887760" y="3802061"/>
              <a:ext cx="1361900" cy="146183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79" name="Straight Arrow Connector 212">
              <a:extLst>
                <a:ext uri="{FF2B5EF4-FFF2-40B4-BE49-F238E27FC236}">
                  <a16:creationId xmlns:a16="http://schemas.microsoft.com/office/drawing/2014/main" id="{C33627D4-FAAD-A248-B6CF-B7FC5E4F0974}"/>
                </a:ext>
              </a:extLst>
            </p:cNvPr>
            <p:cNvCxnSpPr>
              <a:cxnSpLocks noChangeShapeType="1"/>
              <a:stCxn id="182" idx="3"/>
              <a:endCxn id="194" idx="1"/>
            </p:cNvCxnSpPr>
            <p:nvPr/>
          </p:nvCxnSpPr>
          <p:spPr bwMode="auto">
            <a:xfrm flipV="1">
              <a:off x="6887760" y="3438479"/>
              <a:ext cx="1361900" cy="110209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80" name="Straight Arrow Connector 213">
              <a:extLst>
                <a:ext uri="{FF2B5EF4-FFF2-40B4-BE49-F238E27FC236}">
                  <a16:creationId xmlns:a16="http://schemas.microsoft.com/office/drawing/2014/main" id="{C6909FC4-4ADB-184C-A2FF-BEF28C845CFC}"/>
                </a:ext>
              </a:extLst>
            </p:cNvPr>
            <p:cNvCxnSpPr>
              <a:cxnSpLocks noChangeShapeType="1"/>
              <a:stCxn id="187" idx="3"/>
              <a:endCxn id="192" idx="1"/>
            </p:cNvCxnSpPr>
            <p:nvPr/>
          </p:nvCxnSpPr>
          <p:spPr bwMode="auto">
            <a:xfrm>
              <a:off x="4980290" y="2849754"/>
              <a:ext cx="1500591" cy="351759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81" name="Straight Arrow Connector 214">
              <a:extLst>
                <a:ext uri="{FF2B5EF4-FFF2-40B4-BE49-F238E27FC236}">
                  <a16:creationId xmlns:a16="http://schemas.microsoft.com/office/drawing/2014/main" id="{40BF5D90-30C8-174E-B3DF-A0C085292E0B}"/>
                </a:ext>
              </a:extLst>
            </p:cNvPr>
            <p:cNvCxnSpPr>
              <a:cxnSpLocks noChangeShapeType="1"/>
              <a:stCxn id="187" idx="3"/>
              <a:endCxn id="190" idx="1"/>
            </p:cNvCxnSpPr>
            <p:nvPr/>
          </p:nvCxnSpPr>
          <p:spPr bwMode="auto">
            <a:xfrm flipV="1">
              <a:off x="4980290" y="2492257"/>
              <a:ext cx="1500591" cy="357497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82" name="Straight Arrow Connector 215">
              <a:extLst>
                <a:ext uri="{FF2B5EF4-FFF2-40B4-BE49-F238E27FC236}">
                  <a16:creationId xmlns:a16="http://schemas.microsoft.com/office/drawing/2014/main" id="{606ACEA2-83F2-AF40-B53E-A5AB447CC9D4}"/>
                </a:ext>
              </a:extLst>
            </p:cNvPr>
            <p:cNvCxnSpPr>
              <a:cxnSpLocks noChangeShapeType="1"/>
              <a:stCxn id="188" idx="3"/>
              <a:endCxn id="191" idx="1"/>
            </p:cNvCxnSpPr>
            <p:nvPr/>
          </p:nvCxnSpPr>
          <p:spPr bwMode="auto">
            <a:xfrm flipV="1">
              <a:off x="4980290" y="2855839"/>
              <a:ext cx="1500591" cy="339589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83" name="Straight Arrow Connector 216">
              <a:extLst>
                <a:ext uri="{FF2B5EF4-FFF2-40B4-BE49-F238E27FC236}">
                  <a16:creationId xmlns:a16="http://schemas.microsoft.com/office/drawing/2014/main" id="{A0BE2E24-9854-6A4B-B725-9699AF1EA600}"/>
                </a:ext>
              </a:extLst>
            </p:cNvPr>
            <p:cNvCxnSpPr>
              <a:cxnSpLocks noChangeShapeType="1"/>
              <a:stCxn id="186" idx="3"/>
              <a:endCxn id="192" idx="1"/>
            </p:cNvCxnSpPr>
            <p:nvPr/>
          </p:nvCxnSpPr>
          <p:spPr bwMode="auto">
            <a:xfrm>
              <a:off x="4980290" y="2486172"/>
              <a:ext cx="1500591" cy="71534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84" name="Straight Arrow Connector 217">
              <a:extLst>
                <a:ext uri="{FF2B5EF4-FFF2-40B4-BE49-F238E27FC236}">
                  <a16:creationId xmlns:a16="http://schemas.microsoft.com/office/drawing/2014/main" id="{99DC6A2E-C8A0-DB48-A450-E5A5A9B59C8D}"/>
                </a:ext>
              </a:extLst>
            </p:cNvPr>
            <p:cNvCxnSpPr>
              <a:cxnSpLocks noChangeShapeType="1"/>
              <a:stCxn id="184" idx="3"/>
              <a:endCxn id="194" idx="1"/>
            </p:cNvCxnSpPr>
            <p:nvPr/>
          </p:nvCxnSpPr>
          <p:spPr bwMode="auto">
            <a:xfrm flipV="1">
              <a:off x="6887760" y="3438479"/>
              <a:ext cx="1361900" cy="1825412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85" name="Straight Arrow Connector 218">
              <a:extLst>
                <a:ext uri="{FF2B5EF4-FFF2-40B4-BE49-F238E27FC236}">
                  <a16:creationId xmlns:a16="http://schemas.microsoft.com/office/drawing/2014/main" id="{8BF44F07-D936-A146-BC14-4590FF39F10A}"/>
                </a:ext>
              </a:extLst>
            </p:cNvPr>
            <p:cNvCxnSpPr>
              <a:cxnSpLocks noChangeShapeType="1"/>
              <a:stCxn id="181" idx="3"/>
              <a:endCxn id="196" idx="1"/>
            </p:cNvCxnSpPr>
            <p:nvPr/>
          </p:nvCxnSpPr>
          <p:spPr bwMode="auto">
            <a:xfrm flipV="1">
              <a:off x="6887760" y="4147735"/>
              <a:ext cx="1361900" cy="29253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86" name="Straight Arrow Connector 219">
              <a:extLst>
                <a:ext uri="{FF2B5EF4-FFF2-40B4-BE49-F238E27FC236}">
                  <a16:creationId xmlns:a16="http://schemas.microsoft.com/office/drawing/2014/main" id="{BBFAAC0F-C0AF-3E42-A710-560E8EDD78BF}"/>
                </a:ext>
              </a:extLst>
            </p:cNvPr>
            <p:cNvCxnSpPr>
              <a:cxnSpLocks noChangeShapeType="1"/>
              <a:stCxn id="182" idx="3"/>
              <a:endCxn id="196" idx="1"/>
            </p:cNvCxnSpPr>
            <p:nvPr/>
          </p:nvCxnSpPr>
          <p:spPr bwMode="auto">
            <a:xfrm flipV="1">
              <a:off x="6887760" y="4147735"/>
              <a:ext cx="1361900" cy="39283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87" name="Straight Arrow Connector 220">
              <a:extLst>
                <a:ext uri="{FF2B5EF4-FFF2-40B4-BE49-F238E27FC236}">
                  <a16:creationId xmlns:a16="http://schemas.microsoft.com/office/drawing/2014/main" id="{19DADCA6-1FC6-9842-BD1E-1A9186F2E35B}"/>
                </a:ext>
              </a:extLst>
            </p:cNvPr>
            <p:cNvCxnSpPr>
              <a:cxnSpLocks noChangeShapeType="1"/>
              <a:stCxn id="183" idx="3"/>
              <a:endCxn id="196" idx="1"/>
            </p:cNvCxnSpPr>
            <p:nvPr/>
          </p:nvCxnSpPr>
          <p:spPr bwMode="auto">
            <a:xfrm flipV="1">
              <a:off x="6887760" y="4147735"/>
              <a:ext cx="1361900" cy="75257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88" name="Straight Arrow Connector 221">
              <a:extLst>
                <a:ext uri="{FF2B5EF4-FFF2-40B4-BE49-F238E27FC236}">
                  <a16:creationId xmlns:a16="http://schemas.microsoft.com/office/drawing/2014/main" id="{EC593C51-CD15-6643-98DE-E2B4637A93DC}"/>
                </a:ext>
              </a:extLst>
            </p:cNvPr>
            <p:cNvCxnSpPr>
              <a:cxnSpLocks noChangeShapeType="1"/>
              <a:stCxn id="184" idx="3"/>
              <a:endCxn id="196" idx="1"/>
            </p:cNvCxnSpPr>
            <p:nvPr/>
          </p:nvCxnSpPr>
          <p:spPr bwMode="auto">
            <a:xfrm flipV="1">
              <a:off x="6887760" y="4147735"/>
              <a:ext cx="1361900" cy="1116157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64D711A5-8C1E-6345-853C-2B53C8C2966A}"/>
                </a:ext>
              </a:extLst>
            </p:cNvPr>
            <p:cNvSpPr txBox="1"/>
            <p:nvPr/>
          </p:nvSpPr>
          <p:spPr>
            <a:xfrm>
              <a:off x="7472981" y="4745830"/>
              <a:ext cx="621972" cy="4135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783">
                <a:defRPr/>
              </a:pPr>
              <a:r>
                <a:rPr lang="en-US" sz="1350" kern="0" dirty="0">
                  <a:solidFill>
                    <a:sysClr val="windowText" lastClr="000000"/>
                  </a:solidFill>
                  <a:latin typeface="Corbel"/>
                  <a:ea typeface="ＭＳ Ｐゴシック" charset="0"/>
                  <a:cs typeface="Corbel"/>
                </a:rPr>
                <a:t>join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D3170796-786C-1849-8645-6C0F41E06821}"/>
                </a:ext>
              </a:extLst>
            </p:cNvPr>
            <p:cNvSpPr txBox="1"/>
            <p:nvPr/>
          </p:nvSpPr>
          <p:spPr>
            <a:xfrm>
              <a:off x="5664208" y="5398861"/>
              <a:ext cx="814404" cy="4135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783">
                <a:defRPr/>
              </a:pPr>
              <a:r>
                <a:rPr lang="en-US" sz="1350" kern="0" dirty="0">
                  <a:solidFill>
                    <a:sysClr val="windowText" lastClr="000000"/>
                  </a:solidFill>
                  <a:latin typeface="Corbel"/>
                  <a:ea typeface="ＭＳ Ｐゴシック" charset="0"/>
                  <a:cs typeface="Corbel"/>
                </a:rPr>
                <a:t>union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7FEA02AD-C507-7D40-BBEA-4C0665AC53E8}"/>
                </a:ext>
              </a:extLst>
            </p:cNvPr>
            <p:cNvSpPr txBox="1"/>
            <p:nvPr/>
          </p:nvSpPr>
          <p:spPr>
            <a:xfrm>
              <a:off x="5273211" y="3210059"/>
              <a:ext cx="1095309" cy="4135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783">
                <a:defRPr/>
              </a:pPr>
              <a:r>
                <a:rPr lang="en-US" sz="1350" kern="0" dirty="0" err="1">
                  <a:solidFill>
                    <a:sysClr val="windowText" lastClr="000000"/>
                  </a:solidFill>
                  <a:latin typeface="Corbel"/>
                  <a:ea typeface="ＭＳ Ｐゴシック" charset="0"/>
                  <a:cs typeface="Corbel"/>
                </a:rPr>
                <a:t>groupBy</a:t>
              </a:r>
              <a:endParaRPr lang="en-US" sz="1350" kern="0" dirty="0">
                <a:solidFill>
                  <a:sysClr val="windowText" lastClr="000000"/>
                </a:solidFill>
                <a:latin typeface="Corbel"/>
                <a:ea typeface="ＭＳ Ｐゴシック" charset="0"/>
                <a:cs typeface="Corbel"/>
              </a:endParaRPr>
            </a:p>
          </p:txBody>
        </p:sp>
        <p:cxnSp>
          <p:nvCxnSpPr>
            <p:cNvPr id="73792" name="Straight Arrow Connector 225">
              <a:extLst>
                <a:ext uri="{FF2B5EF4-FFF2-40B4-BE49-F238E27FC236}">
                  <a16:creationId xmlns:a16="http://schemas.microsoft.com/office/drawing/2014/main" id="{F301761A-1716-6D41-A8AD-5F192856CE92}"/>
                </a:ext>
              </a:extLst>
            </p:cNvPr>
            <p:cNvCxnSpPr>
              <a:cxnSpLocks noChangeShapeType="1"/>
              <a:stCxn id="188" idx="3"/>
              <a:endCxn id="190" idx="1"/>
            </p:cNvCxnSpPr>
            <p:nvPr/>
          </p:nvCxnSpPr>
          <p:spPr bwMode="auto">
            <a:xfrm flipV="1">
              <a:off x="4980290" y="2492257"/>
              <a:ext cx="1500591" cy="70317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93" name="Straight Arrow Connector 226">
              <a:extLst>
                <a:ext uri="{FF2B5EF4-FFF2-40B4-BE49-F238E27FC236}">
                  <a16:creationId xmlns:a16="http://schemas.microsoft.com/office/drawing/2014/main" id="{AA87E6EA-C83D-6E4C-913E-60BF4D829B62}"/>
                </a:ext>
              </a:extLst>
            </p:cNvPr>
            <p:cNvCxnSpPr>
              <a:cxnSpLocks noChangeShapeType="1"/>
              <a:stCxn id="186" idx="3"/>
              <a:endCxn id="191" idx="1"/>
            </p:cNvCxnSpPr>
            <p:nvPr/>
          </p:nvCxnSpPr>
          <p:spPr bwMode="auto">
            <a:xfrm>
              <a:off x="4980290" y="2486172"/>
              <a:ext cx="1500591" cy="369667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8" name="Rounded Rectangle 227">
              <a:extLst>
                <a:ext uri="{FF2B5EF4-FFF2-40B4-BE49-F238E27FC236}">
                  <a16:creationId xmlns:a16="http://schemas.microsoft.com/office/drawing/2014/main" id="{CB329D49-35A6-194D-92A5-A5195C4D87A1}"/>
                </a:ext>
              </a:extLst>
            </p:cNvPr>
            <p:cNvSpPr/>
            <p:nvPr/>
          </p:nvSpPr>
          <p:spPr>
            <a:xfrm>
              <a:off x="3811078" y="3877857"/>
              <a:ext cx="591425" cy="803983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Text" lastClr="000000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229" name="Rounded Rectangle 228">
              <a:extLst>
                <a:ext uri="{FF2B5EF4-FFF2-40B4-BE49-F238E27FC236}">
                  <a16:creationId xmlns:a16="http://schemas.microsoft.com/office/drawing/2014/main" id="{933A42A2-BCFB-824C-9A1D-BF4F935C3FD7}"/>
                </a:ext>
              </a:extLst>
            </p:cNvPr>
            <p:cNvSpPr/>
            <p:nvPr/>
          </p:nvSpPr>
          <p:spPr>
            <a:xfrm>
              <a:off x="3904720" y="3958255"/>
              <a:ext cx="405783" cy="265807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230" name="Rounded Rectangle 229">
              <a:extLst>
                <a:ext uri="{FF2B5EF4-FFF2-40B4-BE49-F238E27FC236}">
                  <a16:creationId xmlns:a16="http://schemas.microsoft.com/office/drawing/2014/main" id="{7C54C861-D1AD-834A-9D96-6AC08C962EA0}"/>
                </a:ext>
              </a:extLst>
            </p:cNvPr>
            <p:cNvSpPr/>
            <p:nvPr/>
          </p:nvSpPr>
          <p:spPr>
            <a:xfrm>
              <a:off x="3904720" y="4322508"/>
              <a:ext cx="405783" cy="264166"/>
            </a:xfrm>
            <a:prstGeom prst="roundRect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cxnSp>
          <p:nvCxnSpPr>
            <p:cNvPr id="73797" name="Straight Arrow Connector 230">
              <a:extLst>
                <a:ext uri="{FF2B5EF4-FFF2-40B4-BE49-F238E27FC236}">
                  <a16:creationId xmlns:a16="http://schemas.microsoft.com/office/drawing/2014/main" id="{1C123958-E25F-DA4E-B822-33635D5203B4}"/>
                </a:ext>
              </a:extLst>
            </p:cNvPr>
            <p:cNvCxnSpPr>
              <a:cxnSpLocks noChangeShapeType="1"/>
              <a:stCxn id="229" idx="3"/>
              <a:endCxn id="175" idx="1"/>
            </p:cNvCxnSpPr>
            <p:nvPr/>
          </p:nvCxnSpPr>
          <p:spPr bwMode="auto">
            <a:xfrm>
              <a:off x="4310867" y="4091451"/>
              <a:ext cx="822389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798" name="Straight Arrow Connector 231">
              <a:extLst>
                <a:ext uri="{FF2B5EF4-FFF2-40B4-BE49-F238E27FC236}">
                  <a16:creationId xmlns:a16="http://schemas.microsoft.com/office/drawing/2014/main" id="{AD447F4E-E63A-A84B-8BE9-EE7F8CE9CBE8}"/>
                </a:ext>
              </a:extLst>
            </p:cNvPr>
            <p:cNvCxnSpPr>
              <a:cxnSpLocks noChangeShapeType="1"/>
              <a:stCxn id="230" idx="3"/>
              <a:endCxn id="176" idx="1"/>
            </p:cNvCxnSpPr>
            <p:nvPr/>
          </p:nvCxnSpPr>
          <p:spPr bwMode="auto">
            <a:xfrm>
              <a:off x="4310867" y="4455032"/>
              <a:ext cx="822389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4988AC37-36EA-4149-B7A9-DC5A9C8EB012}"/>
                </a:ext>
              </a:extLst>
            </p:cNvPr>
            <p:cNvSpPr txBox="1"/>
            <p:nvPr/>
          </p:nvSpPr>
          <p:spPr>
            <a:xfrm>
              <a:off x="4404145" y="4430800"/>
              <a:ext cx="694965" cy="4135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783">
                <a:defRPr/>
              </a:pPr>
              <a:r>
                <a:rPr lang="en-US" sz="1350" kern="0" dirty="0">
                  <a:solidFill>
                    <a:sysClr val="windowText" lastClr="000000"/>
                  </a:solidFill>
                  <a:latin typeface="Corbel"/>
                  <a:ea typeface="ＭＳ Ｐゴシック" charset="0"/>
                  <a:cs typeface="Corbel"/>
                </a:rPr>
                <a:t>map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25AF5633-8DE9-9946-B2F0-B424568197A8}"/>
                </a:ext>
              </a:extLst>
            </p:cNvPr>
            <p:cNvSpPr txBox="1"/>
            <p:nvPr/>
          </p:nvSpPr>
          <p:spPr>
            <a:xfrm>
              <a:off x="7804836" y="5449725"/>
              <a:ext cx="989140" cy="4135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783">
                <a:defRPr/>
              </a:pPr>
              <a:r>
                <a:rPr lang="en-US" sz="1350" kern="0" dirty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Corbel"/>
                  <a:ea typeface="ＭＳ Ｐゴシック" charset="0"/>
                  <a:cs typeface="Corbel"/>
                </a:rPr>
                <a:t>Stage 3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0A2F00AB-9563-ED47-8AB9-66665E8E8491}"/>
                </a:ext>
              </a:extLst>
            </p:cNvPr>
            <p:cNvSpPr txBox="1"/>
            <p:nvPr/>
          </p:nvSpPr>
          <p:spPr>
            <a:xfrm>
              <a:off x="3483541" y="3139505"/>
              <a:ext cx="986929" cy="4135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685783">
                <a:defRPr/>
              </a:pPr>
              <a:r>
                <a:rPr lang="en-US" sz="1350" kern="0" dirty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Corbel"/>
                  <a:ea typeface="ＭＳ Ｐゴシック" charset="0"/>
                  <a:cs typeface="Corbel"/>
                </a:rPr>
                <a:t>Stage 1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24ADF275-D8C4-764A-A6F7-BB8294ACB7A1}"/>
                </a:ext>
              </a:extLst>
            </p:cNvPr>
            <p:cNvSpPr txBox="1"/>
            <p:nvPr/>
          </p:nvSpPr>
          <p:spPr>
            <a:xfrm>
              <a:off x="3586008" y="5374249"/>
              <a:ext cx="1002412" cy="4135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783">
                <a:defRPr/>
              </a:pPr>
              <a:r>
                <a:rPr lang="en-US" sz="1350" kern="0" dirty="0">
                  <a:solidFill>
                    <a:sysClr val="windowText" lastClr="000000">
                      <a:lumMod val="50000"/>
                      <a:lumOff val="50000"/>
                    </a:sysClr>
                  </a:solidFill>
                  <a:latin typeface="Corbel"/>
                  <a:ea typeface="ＭＳ Ｐゴシック" charset="0"/>
                  <a:cs typeface="Corbel"/>
                </a:rPr>
                <a:t>Stage 2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C331FAAC-1E80-FB4C-AF62-A3B6B07AB890}"/>
                </a:ext>
              </a:extLst>
            </p:cNvPr>
            <p:cNvSpPr txBox="1"/>
            <p:nvPr/>
          </p:nvSpPr>
          <p:spPr>
            <a:xfrm>
              <a:off x="4113362" y="2158319"/>
              <a:ext cx="471567" cy="4135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783">
                <a:defRPr/>
              </a:pPr>
              <a:r>
                <a:rPr lang="en-US" sz="1350" kern="0" dirty="0">
                  <a:solidFill>
                    <a:srgbClr val="4F81BD"/>
                  </a:solidFill>
                  <a:latin typeface="Corbel"/>
                  <a:ea typeface="ＭＳ Ｐゴシック" charset="0"/>
                  <a:cs typeface="Corbel"/>
                </a:rPr>
                <a:t>A: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E316829E-40CF-4B47-9DC9-E3D114B8319E}"/>
                </a:ext>
              </a:extLst>
            </p:cNvPr>
            <p:cNvSpPr txBox="1"/>
            <p:nvPr/>
          </p:nvSpPr>
          <p:spPr>
            <a:xfrm>
              <a:off x="5996063" y="2105814"/>
              <a:ext cx="460509" cy="4135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783">
                <a:defRPr/>
              </a:pPr>
              <a:r>
                <a:rPr lang="en-US" sz="1350" kern="0" dirty="0">
                  <a:solidFill>
                    <a:srgbClr val="4F81BD"/>
                  </a:solidFill>
                  <a:latin typeface="Corbel"/>
                  <a:ea typeface="ＭＳ Ｐゴシック" charset="0"/>
                  <a:cs typeface="Corbel"/>
                </a:rPr>
                <a:t>B: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956071FE-CB53-3A4B-844B-169871775986}"/>
                </a:ext>
              </a:extLst>
            </p:cNvPr>
            <p:cNvSpPr txBox="1"/>
            <p:nvPr/>
          </p:nvSpPr>
          <p:spPr>
            <a:xfrm>
              <a:off x="3448009" y="3802381"/>
              <a:ext cx="460509" cy="4135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783">
                <a:defRPr/>
              </a:pPr>
              <a:r>
                <a:rPr lang="en-US" sz="1350" kern="0" dirty="0">
                  <a:solidFill>
                    <a:srgbClr val="4F81BD"/>
                  </a:solidFill>
                  <a:latin typeface="Corbel"/>
                  <a:ea typeface="ＭＳ Ｐゴシック" charset="0"/>
                  <a:cs typeface="Corbel"/>
                </a:rPr>
                <a:t>C: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A4E6E22D-1241-924F-9A1E-625D8C14F832}"/>
                </a:ext>
              </a:extLst>
            </p:cNvPr>
            <p:cNvSpPr txBox="1"/>
            <p:nvPr/>
          </p:nvSpPr>
          <p:spPr>
            <a:xfrm>
              <a:off x="4619222" y="3769565"/>
              <a:ext cx="478204" cy="4135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 defTabSz="685783">
                <a:defRPr/>
              </a:pPr>
              <a:r>
                <a:rPr lang="en-US" sz="1350" kern="0" dirty="0">
                  <a:solidFill>
                    <a:srgbClr val="4F81BD"/>
                  </a:solidFill>
                  <a:latin typeface="Corbel"/>
                  <a:ea typeface="ＭＳ Ｐゴシック" charset="0"/>
                  <a:cs typeface="Corbel"/>
                </a:rPr>
                <a:t>D: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ABC8DBB8-D8BA-354C-840C-36C7759BDA1A}"/>
                </a:ext>
              </a:extLst>
            </p:cNvPr>
            <p:cNvSpPr txBox="1"/>
            <p:nvPr/>
          </p:nvSpPr>
          <p:spPr>
            <a:xfrm>
              <a:off x="4645765" y="4721217"/>
              <a:ext cx="451661" cy="4135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 defTabSz="685783">
                <a:defRPr/>
              </a:pPr>
              <a:r>
                <a:rPr lang="en-US" sz="1350" kern="0" dirty="0">
                  <a:solidFill>
                    <a:srgbClr val="4F81BD"/>
                  </a:solidFill>
                  <a:latin typeface="Corbel"/>
                  <a:ea typeface="ＭＳ Ｐゴシック" charset="0"/>
                  <a:cs typeface="Corbel"/>
                </a:rPr>
                <a:t>E: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0E915427-45E2-624E-8830-7E812ADF90C5}"/>
                </a:ext>
              </a:extLst>
            </p:cNvPr>
            <p:cNvSpPr txBox="1"/>
            <p:nvPr/>
          </p:nvSpPr>
          <p:spPr>
            <a:xfrm>
              <a:off x="6053562" y="3761361"/>
              <a:ext cx="438390" cy="4135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783">
                <a:defRPr/>
              </a:pPr>
              <a:r>
                <a:rPr lang="en-US" sz="1350" kern="0" dirty="0">
                  <a:solidFill>
                    <a:srgbClr val="4F81BD"/>
                  </a:solidFill>
                  <a:latin typeface="Corbel"/>
                  <a:ea typeface="ＭＳ Ｐゴシック" charset="0"/>
                  <a:cs typeface="Corbel"/>
                </a:rPr>
                <a:t>F: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CD0A0957-21FD-ED48-8EF7-C646AE20C5C7}"/>
                </a:ext>
              </a:extLst>
            </p:cNvPr>
            <p:cNvSpPr txBox="1"/>
            <p:nvPr/>
          </p:nvSpPr>
          <p:spPr>
            <a:xfrm>
              <a:off x="7816336" y="2865493"/>
              <a:ext cx="478204" cy="4135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783">
                <a:defRPr/>
              </a:pPr>
              <a:r>
                <a:rPr lang="en-US" sz="1350" kern="0" dirty="0">
                  <a:solidFill>
                    <a:srgbClr val="4F81BD"/>
                  </a:solidFill>
                  <a:latin typeface="Corbel"/>
                  <a:ea typeface="ＭＳ Ｐゴシック" charset="0"/>
                  <a:cs typeface="Corbel"/>
                </a:rPr>
                <a:t>G:</a:t>
              </a:r>
            </a:p>
          </p:txBody>
        </p:sp>
      </p:grpSp>
      <p:grpSp>
        <p:nvGrpSpPr>
          <p:cNvPr id="73733" name="Group 1">
            <a:extLst>
              <a:ext uri="{FF2B5EF4-FFF2-40B4-BE49-F238E27FC236}">
                <a16:creationId xmlns:a16="http://schemas.microsoft.com/office/drawing/2014/main" id="{B1F14F1A-5798-9843-88AE-35D83F6CFED7}"/>
              </a:ext>
            </a:extLst>
          </p:cNvPr>
          <p:cNvGrpSpPr>
            <a:grpSpLocks/>
          </p:cNvGrpSpPr>
          <p:nvPr/>
        </p:nvGrpSpPr>
        <p:grpSpPr bwMode="auto">
          <a:xfrm>
            <a:off x="4978070" y="4823223"/>
            <a:ext cx="2117432" cy="300082"/>
            <a:chOff x="5162865" y="6141700"/>
            <a:chExt cx="2822655" cy="400629"/>
          </a:xfrm>
        </p:grpSpPr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143DF104-2B4F-874F-A7F2-58B9795D506D}"/>
                </a:ext>
              </a:extLst>
            </p:cNvPr>
            <p:cNvSpPr/>
            <p:nvPr/>
          </p:nvSpPr>
          <p:spPr>
            <a:xfrm>
              <a:off x="5162865" y="6219588"/>
              <a:ext cx="393618" cy="255920"/>
            </a:xfrm>
            <a:prstGeom prst="roundRect">
              <a:avLst/>
            </a:prstGeom>
            <a:gradFill rotWithShape="1">
              <a:gsLst>
                <a:gs pos="0">
                  <a:sysClr val="windowText" lastClr="000000">
                    <a:tint val="100000"/>
                    <a:shade val="100000"/>
                    <a:satMod val="130000"/>
                  </a:sysClr>
                </a:gs>
                <a:gs pos="100000">
                  <a:sysClr val="windowText" lastClr="000000">
                    <a:tint val="50000"/>
                    <a:shade val="100000"/>
                    <a:satMod val="350000"/>
                  </a:sysClr>
                </a:gs>
              </a:gsLst>
              <a:lin ang="16200000" scaled="0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685783">
                <a:defRPr/>
              </a:pPr>
              <a:endParaRPr lang="en-US" sz="1350" kern="0">
                <a:solidFill>
                  <a:sysClr val="window" lastClr="FFFFFF"/>
                </a:solidFill>
                <a:latin typeface="Corbel"/>
                <a:ea typeface="ＭＳ Ｐゴシック" panose="020B0600070205080204" pitchFamily="34" charset="-128"/>
                <a:cs typeface="Corbel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429248EE-7C5A-3A47-8F3D-5BF5049675F0}"/>
                </a:ext>
              </a:extLst>
            </p:cNvPr>
            <p:cNvSpPr txBox="1"/>
            <p:nvPr/>
          </p:nvSpPr>
          <p:spPr>
            <a:xfrm>
              <a:off x="5553309" y="6141700"/>
              <a:ext cx="2432211" cy="40062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783">
                <a:defRPr/>
              </a:pPr>
              <a:r>
                <a:rPr lang="en-US" sz="1350" kern="0" dirty="0">
                  <a:solidFill>
                    <a:sysClr val="windowText" lastClr="000000"/>
                  </a:solidFill>
                  <a:latin typeface="Corbel"/>
                  <a:ea typeface="ＭＳ Ｐゴシック" charset="0"/>
                  <a:cs typeface="Corbel"/>
                </a:rPr>
                <a:t>= cached data partition</a:t>
              </a:r>
            </a:p>
          </p:txBody>
        </p:sp>
      </p:grpSp>
    </p:spTree>
  </p:cSld>
  <p:clrMapOvr>
    <a:masterClrMapping/>
  </p:clrMapOvr>
  <p:transition spd="slow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itle 1">
            <a:extLst>
              <a:ext uri="{FF2B5EF4-FFF2-40B4-BE49-F238E27FC236}">
                <a16:creationId xmlns:a16="http://schemas.microsoft.com/office/drawing/2014/main" id="{8679A26F-5ABA-0D45-864E-036FBE36E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316" y="628898"/>
            <a:ext cx="7042484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Physical Execution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7D8A5-2B0B-C945-AF91-09B2BFADD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347537"/>
            <a:ext cx="7968916" cy="474044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altLang="en-US" sz="2400" dirty="0">
                <a:ea typeface="ＭＳ Ｐゴシック" panose="020B0600070205080204" pitchFamily="34" charset="-128"/>
              </a:rPr>
              <a:t>User code defines a DAG (directed acyclic graph) of RDDs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>
                <a:ea typeface="ＭＳ Ｐゴシック" panose="020B0600070205080204" pitchFamily="34" charset="-128"/>
              </a:rPr>
              <a:t>Operations on RDDs create new RDDs that refer back to their parents, thereby creating a graph.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2400" dirty="0">
                <a:ea typeface="ＭＳ Ｐゴシック" panose="020B0600070205080204" pitchFamily="34" charset="-128"/>
              </a:rPr>
              <a:t>Actions force translation of the DAG to an execution plan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>
                <a:ea typeface="ＭＳ Ｐゴシック" panose="020B0600070205080204" pitchFamily="34" charset="-128"/>
              </a:rPr>
              <a:t>When you call an action on an RDD, it’s parents must be computed. That job will have one or more stages, with tasks for each partition.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Each stage will correspond to one or more RDDs in the DAG.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A single stage can correspond to multiple RDDs due to pipelining.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2400" dirty="0">
                <a:ea typeface="ＭＳ Ｐゴシック" panose="020B0600070205080204" pitchFamily="34" charset="-128"/>
              </a:rPr>
              <a:t>Tasks are scheduled and executed on a cluster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>
                <a:ea typeface="ＭＳ Ｐゴシック" panose="020B0600070205080204" pitchFamily="34" charset="-128"/>
              </a:rPr>
              <a:t>Stages are processed in order, with individual tasks launching to compute segments of the RDD. Once the final stage is finished in a job, the action is complete.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itle 1">
            <a:extLst>
              <a:ext uri="{FF2B5EF4-FFF2-40B4-BE49-F238E27FC236}">
                <a16:creationId xmlns:a16="http://schemas.microsoft.com/office/drawing/2014/main" id="{6FE87320-1810-7149-9737-9233F448B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188" y="664988"/>
            <a:ext cx="7090611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Tasks</a:t>
            </a:r>
          </a:p>
        </p:txBody>
      </p:sp>
      <p:sp>
        <p:nvSpPr>
          <p:cNvPr id="104450" name="Content Placeholder 2">
            <a:extLst>
              <a:ext uri="{FF2B5EF4-FFF2-40B4-BE49-F238E27FC236}">
                <a16:creationId xmlns:a16="http://schemas.microsoft.com/office/drawing/2014/main" id="{23B504C2-A991-B548-9047-E2E6DD85E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335504"/>
            <a:ext cx="8518359" cy="466825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400" dirty="0">
                <a:ea typeface="ＭＳ Ｐゴシック" panose="020B0600070205080204" pitchFamily="34" charset="-128"/>
              </a:rPr>
              <a:t>Each task internally performs the following steps:</a:t>
            </a:r>
            <a:br>
              <a:rPr lang="en-US" altLang="en-US" sz="2400" dirty="0">
                <a:ea typeface="ＭＳ Ｐゴシック" panose="020B0600070205080204" pitchFamily="34" charset="-128"/>
              </a:rPr>
            </a:br>
            <a:endParaRPr lang="en-US" altLang="en-US" sz="2400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r>
              <a:rPr lang="en-US" altLang="en-US" sz="1800" dirty="0">
                <a:ea typeface="ＭＳ Ｐゴシック" panose="020B0600070205080204" pitchFamily="34" charset="-128"/>
              </a:rPr>
              <a:t>Fetching its input, either from data storage (if the RDD is an input RDD), an existing RDD (if the stage is based on already cached data), or shuffle outputs.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endParaRPr lang="en-US" altLang="en-US" sz="1800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r>
              <a:rPr lang="en-US" altLang="en-US" sz="1800" dirty="0">
                <a:ea typeface="ＭＳ Ｐゴシック" panose="020B0600070205080204" pitchFamily="34" charset="-128"/>
              </a:rPr>
              <a:t>Performing the operation necessary to compute RDD(s) that it represents. For instance, executing filter() or map() functions on the input data, or performing grouping or reduction.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endParaRPr lang="en-US" altLang="en-US" sz="1800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r>
              <a:rPr lang="en-US" altLang="en-US" sz="1800" dirty="0">
                <a:ea typeface="ＭＳ Ｐゴシック" panose="020B0600070205080204" pitchFamily="34" charset="-128"/>
              </a:rPr>
              <a:t>Writing output to a shuffle, to external storage, or back to the driver (if it is the final RDD of an action such as count()).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4C4E4-9F0A-C5AC-EEA0-F4A8DA180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997D56-926F-6682-5C48-6142846ECE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1297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itle 1">
            <a:extLst>
              <a:ext uri="{FF2B5EF4-FFF2-40B4-BE49-F238E27FC236}">
                <a16:creationId xmlns:a16="http://schemas.microsoft.com/office/drawing/2014/main" id="{D8205C63-C6AB-7548-9444-1BF8C0046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284" y="583784"/>
            <a:ext cx="7054516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User Log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1519A-BEF4-6D42-A1DF-A8ECFE275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75572"/>
            <a:ext cx="9035716" cy="4328186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sz="1600" b="1" dirty="0" err="1">
                <a:latin typeface="Courier" pitchFamily="2" charset="0"/>
                <a:ea typeface="ＭＳ Ｐゴシック" charset="0"/>
              </a:rPr>
              <a:t>val</a:t>
            </a:r>
            <a:r>
              <a:rPr lang="en-US" sz="1600" b="1" dirty="0">
                <a:latin typeface="Courier" pitchFamily="2" charset="0"/>
                <a:ea typeface="ＭＳ Ｐゴシック" charset="0"/>
              </a:rPr>
              <a:t> </a:t>
            </a:r>
            <a:r>
              <a:rPr lang="en-US" sz="1600" dirty="0" err="1">
                <a:latin typeface="Courier" pitchFamily="2" charset="0"/>
                <a:ea typeface="ＭＳ Ｐゴシック" charset="0"/>
              </a:rPr>
              <a:t>userData</a:t>
            </a:r>
            <a:r>
              <a:rPr lang="en-US" sz="1600" dirty="0">
                <a:latin typeface="Courier" pitchFamily="2" charset="0"/>
                <a:ea typeface="ＭＳ Ｐゴシック" charset="0"/>
              </a:rPr>
              <a:t> </a:t>
            </a:r>
            <a:r>
              <a:rPr lang="en-US" sz="1600" b="1" dirty="0">
                <a:latin typeface="Courier" pitchFamily="2" charset="0"/>
                <a:ea typeface="ＭＳ Ｐゴシック" charset="0"/>
              </a:rPr>
              <a:t>= </a:t>
            </a:r>
            <a:r>
              <a:rPr lang="en-US" sz="1600" dirty="0" err="1">
                <a:latin typeface="Courier" pitchFamily="2" charset="0"/>
                <a:ea typeface="ＭＳ Ｐゴシック" charset="0"/>
              </a:rPr>
              <a:t>sc.sequenceFile</a:t>
            </a:r>
            <a:r>
              <a:rPr lang="en-US" sz="1600" dirty="0">
                <a:latin typeface="Courier" pitchFamily="2" charset="0"/>
                <a:ea typeface="ＭＳ Ｐゴシック" charset="0"/>
              </a:rPr>
              <a:t>[</a:t>
            </a:r>
            <a:r>
              <a:rPr lang="en-US" sz="1600" b="1" dirty="0" err="1">
                <a:latin typeface="Courier" pitchFamily="2" charset="0"/>
                <a:ea typeface="ＭＳ Ｐゴシック" charset="0"/>
              </a:rPr>
              <a:t>UserID</a:t>
            </a:r>
            <a:r>
              <a:rPr lang="en-US" sz="1600" dirty="0">
                <a:latin typeface="Courier" pitchFamily="2" charset="0"/>
                <a:ea typeface="ＭＳ Ｐゴシック" charset="0"/>
              </a:rPr>
              <a:t>, </a:t>
            </a:r>
            <a:r>
              <a:rPr lang="en-US" sz="1600" b="1" dirty="0" err="1">
                <a:latin typeface="Courier" pitchFamily="2" charset="0"/>
                <a:ea typeface="ＭＳ Ｐゴシック" charset="0"/>
              </a:rPr>
              <a:t>UserInfo</a:t>
            </a:r>
            <a:r>
              <a:rPr lang="en-US" sz="1600" dirty="0">
                <a:latin typeface="Courier" pitchFamily="2" charset="0"/>
                <a:ea typeface="ＭＳ Ｐゴシック" charset="0"/>
              </a:rPr>
              <a:t>]("</a:t>
            </a:r>
            <a:r>
              <a:rPr lang="en-US" sz="1600" dirty="0" err="1">
                <a:latin typeface="Courier" pitchFamily="2" charset="0"/>
                <a:ea typeface="ＭＳ Ｐゴシック" charset="0"/>
              </a:rPr>
              <a:t>hdfs</a:t>
            </a:r>
            <a:r>
              <a:rPr lang="en-US" sz="1600" dirty="0">
                <a:latin typeface="Courier" pitchFamily="2" charset="0"/>
                <a:ea typeface="ＭＳ Ｐゴシック" charset="0"/>
              </a:rPr>
              <a:t>://...").persist()</a:t>
            </a:r>
            <a:r>
              <a:rPr lang="en-US" sz="1800" dirty="0">
                <a:latin typeface="Courier" pitchFamily="2" charset="0"/>
                <a:ea typeface="ＭＳ Ｐゴシック" charset="0"/>
              </a:rPr>
              <a:t> </a:t>
            </a:r>
          </a:p>
          <a:p>
            <a:pPr marL="0" indent="0">
              <a:buNone/>
              <a:defRPr/>
            </a:pPr>
            <a:r>
              <a:rPr lang="en-US" sz="1800" b="1" dirty="0">
                <a:latin typeface="Courier" pitchFamily="2" charset="0"/>
                <a:ea typeface="ＭＳ Ｐゴシック" charset="0"/>
              </a:rPr>
              <a:t>def </a:t>
            </a:r>
            <a:r>
              <a:rPr lang="en-US" sz="1800" dirty="0" err="1">
                <a:latin typeface="Courier" pitchFamily="2" charset="0"/>
                <a:ea typeface="ＭＳ Ｐゴシック" charset="0"/>
              </a:rPr>
              <a:t>processNewLogs</a:t>
            </a:r>
            <a:r>
              <a:rPr lang="en-US" sz="1800" dirty="0">
                <a:latin typeface="Courier" pitchFamily="2" charset="0"/>
                <a:ea typeface="ＭＳ Ｐゴシック" charset="0"/>
              </a:rPr>
              <a:t>(</a:t>
            </a:r>
            <a:r>
              <a:rPr lang="en-US" sz="1800" dirty="0" err="1">
                <a:latin typeface="Courier" pitchFamily="2" charset="0"/>
                <a:ea typeface="ＭＳ Ｐゴシック" charset="0"/>
              </a:rPr>
              <a:t>logFileName</a:t>
            </a:r>
            <a:r>
              <a:rPr lang="en-US" sz="1800" b="1" dirty="0">
                <a:latin typeface="Courier" pitchFamily="2" charset="0"/>
                <a:ea typeface="ＭＳ Ｐゴシック" charset="0"/>
              </a:rPr>
              <a:t>: String</a:t>
            </a:r>
            <a:r>
              <a:rPr lang="en-US" sz="1800" dirty="0">
                <a:latin typeface="Courier" pitchFamily="2" charset="0"/>
                <a:ea typeface="ＭＳ Ｐゴシック" charset="0"/>
              </a:rPr>
              <a:t>) {</a:t>
            </a:r>
          </a:p>
          <a:p>
            <a:pPr marL="457200" lvl="1" indent="0">
              <a:buNone/>
              <a:defRPr/>
            </a:pPr>
            <a:r>
              <a:rPr lang="en-US" sz="1400" b="1" dirty="0" err="1">
                <a:latin typeface="Courier" pitchFamily="2" charset="0"/>
                <a:ea typeface="ＭＳ Ｐゴシック" charset="0"/>
              </a:rPr>
              <a:t>val</a:t>
            </a:r>
            <a:r>
              <a:rPr lang="en-US" sz="1400" b="1" dirty="0">
                <a:latin typeface="Courier" pitchFamily="2" charset="0"/>
                <a:ea typeface="ＭＳ Ｐゴシック" charset="0"/>
              </a:rPr>
              <a:t> 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events </a:t>
            </a:r>
            <a:r>
              <a:rPr lang="en-US" sz="1400" b="1" dirty="0">
                <a:latin typeface="Courier" pitchFamily="2" charset="0"/>
                <a:ea typeface="ＭＳ Ｐゴシック" charset="0"/>
              </a:rPr>
              <a:t>= 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sc.sequenceFile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[</a:t>
            </a:r>
            <a:r>
              <a:rPr lang="en-US" sz="1400" b="1" dirty="0" err="1">
                <a:latin typeface="Courier" pitchFamily="2" charset="0"/>
                <a:ea typeface="ＭＳ Ｐゴシック" charset="0"/>
              </a:rPr>
              <a:t>UserID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, </a:t>
            </a:r>
            <a:r>
              <a:rPr lang="en-US" sz="1400" b="1" dirty="0" err="1">
                <a:latin typeface="Courier" pitchFamily="2" charset="0"/>
                <a:ea typeface="ＭＳ Ｐゴシック" charset="0"/>
              </a:rPr>
              <a:t>LinkInfo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](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logFileName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)</a:t>
            </a:r>
          </a:p>
          <a:p>
            <a:pPr marL="457200" lvl="1" indent="0">
              <a:buNone/>
              <a:defRPr/>
            </a:pPr>
            <a:r>
              <a:rPr lang="en-US" sz="1400" b="1" dirty="0" err="1">
                <a:latin typeface="Courier" pitchFamily="2" charset="0"/>
                <a:ea typeface="ＭＳ Ｐゴシック" charset="0"/>
              </a:rPr>
              <a:t>val</a:t>
            </a:r>
            <a:r>
              <a:rPr lang="en-US" sz="1400" b="1" dirty="0">
                <a:latin typeface="Courier" pitchFamily="2" charset="0"/>
                <a:ea typeface="ＭＳ Ｐゴシック" charset="0"/>
              </a:rPr>
              <a:t> 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joined </a:t>
            </a:r>
            <a:r>
              <a:rPr lang="en-US" sz="1400" b="1" dirty="0">
                <a:latin typeface="Courier" pitchFamily="2" charset="0"/>
                <a:ea typeface="ＭＳ Ｐゴシック" charset="0"/>
              </a:rPr>
              <a:t>= 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userData.join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(events) </a:t>
            </a:r>
            <a:r>
              <a:rPr lang="en-US" sz="1400" i="1" dirty="0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// RDD of (</a:t>
            </a:r>
            <a:r>
              <a:rPr lang="en-US" sz="1400" i="1" dirty="0" err="1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UserID</a:t>
            </a:r>
            <a:r>
              <a:rPr lang="en-US" sz="1400" i="1" dirty="0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, (</a:t>
            </a:r>
            <a:r>
              <a:rPr lang="en-US" sz="1400" i="1" dirty="0" err="1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UserInfo</a:t>
            </a:r>
            <a:r>
              <a:rPr lang="en-US" sz="1400" i="1" dirty="0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, </a:t>
            </a:r>
            <a:r>
              <a:rPr lang="en-US" sz="1400" i="1" dirty="0" err="1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LinkInfo</a:t>
            </a:r>
            <a:r>
              <a:rPr lang="en-US" sz="1400" i="1" dirty="0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)) pair</a:t>
            </a:r>
            <a:r>
              <a:rPr lang="en-US" sz="1400" i="1" dirty="0">
                <a:solidFill>
                  <a:srgbClr val="0070C0"/>
                </a:solidFill>
                <a:latin typeface="Courier" pitchFamily="2" charset="0"/>
                <a:ea typeface="ＭＳ Ｐゴシック" charset="0"/>
              </a:rPr>
              <a:t>s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  <a:ea typeface="ＭＳ Ｐゴシック" charset="0"/>
              </a:rPr>
              <a:t> </a:t>
            </a:r>
            <a:endParaRPr lang="en-US" sz="1400" b="1" dirty="0">
              <a:latin typeface="Courier" pitchFamily="2" charset="0"/>
              <a:ea typeface="ＭＳ Ｐゴシック" charset="0"/>
            </a:endParaRPr>
          </a:p>
          <a:p>
            <a:pPr marL="457200" lvl="1" indent="0">
              <a:buNone/>
              <a:defRPr/>
            </a:pPr>
            <a:r>
              <a:rPr lang="en-US" sz="1400" b="1" dirty="0" err="1">
                <a:latin typeface="Courier" pitchFamily="2" charset="0"/>
                <a:ea typeface="ＭＳ Ｐゴシック" charset="0"/>
              </a:rPr>
              <a:t>val</a:t>
            </a:r>
            <a:r>
              <a:rPr lang="en-US" sz="1400" b="1" dirty="0">
                <a:latin typeface="Courier" pitchFamily="2" charset="0"/>
                <a:ea typeface="ＭＳ Ｐゴシック" charset="0"/>
              </a:rPr>
              <a:t> 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offTopicVisits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 </a:t>
            </a:r>
            <a:r>
              <a:rPr lang="en-US" sz="1400" b="1" dirty="0">
                <a:latin typeface="Courier" pitchFamily="2" charset="0"/>
                <a:ea typeface="ＭＳ Ｐゴシック" charset="0"/>
              </a:rPr>
              <a:t>= 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joined.filter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 {</a:t>
            </a:r>
            <a:r>
              <a:rPr lang="en-US" sz="1400" i="1" dirty="0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// Expand the tuple into its components</a:t>
            </a:r>
            <a:r>
              <a:rPr lang="en-US" sz="1400" i="1" dirty="0">
                <a:latin typeface="Courier" pitchFamily="2" charset="0"/>
                <a:ea typeface="ＭＳ Ｐゴシック" charset="0"/>
              </a:rPr>
              <a:t> </a:t>
            </a:r>
            <a:endParaRPr lang="en-US" sz="1400" dirty="0">
              <a:latin typeface="Courier" pitchFamily="2" charset="0"/>
              <a:ea typeface="ＭＳ Ｐゴシック" charset="0"/>
            </a:endParaRPr>
          </a:p>
          <a:p>
            <a:pPr marL="457200" lvl="1" indent="0">
              <a:buNone/>
              <a:defRPr/>
            </a:pPr>
            <a:r>
              <a:rPr lang="en-US" sz="1400" b="1" dirty="0">
                <a:latin typeface="Courier" pitchFamily="2" charset="0"/>
                <a:ea typeface="ＭＳ Ｐゴシック" charset="0"/>
              </a:rPr>
              <a:t>case 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(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userId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, (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userInfo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, 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linkInfo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)) </a:t>
            </a:r>
            <a:r>
              <a:rPr lang="en-US" sz="1400" b="1" dirty="0">
                <a:latin typeface="Courier" pitchFamily="2" charset="0"/>
                <a:ea typeface="ＭＳ Ｐゴシック" charset="0"/>
              </a:rPr>
              <a:t>=&gt;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	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userInfo.topics.contains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(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linkInfo.topic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) </a:t>
            </a:r>
          </a:p>
          <a:p>
            <a:pPr marL="457200" lvl="1" indent="0">
              <a:buNone/>
              <a:defRPr/>
            </a:pPr>
            <a:r>
              <a:rPr lang="en-US" sz="1400" dirty="0">
                <a:latin typeface="Courier" pitchFamily="2" charset="0"/>
                <a:ea typeface="ＭＳ Ｐゴシック" charset="0"/>
              </a:rPr>
              <a:t>}.count() </a:t>
            </a:r>
          </a:p>
          <a:p>
            <a:pPr marL="457200" lvl="1" indent="0">
              <a:buNone/>
              <a:defRPr/>
            </a:pPr>
            <a:r>
              <a:rPr lang="en-US" sz="1400" dirty="0" err="1">
                <a:latin typeface="Courier" pitchFamily="2" charset="0"/>
                <a:ea typeface="ＭＳ Ｐゴシック" charset="0"/>
              </a:rPr>
              <a:t>println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("Number of visits to non-subscribed topics: " + 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offTopicVisits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) </a:t>
            </a:r>
          </a:p>
          <a:p>
            <a:pPr marL="0" indent="0">
              <a:buNone/>
              <a:defRPr/>
            </a:pPr>
            <a:r>
              <a:rPr lang="en-US" sz="1800" dirty="0">
                <a:latin typeface="Courier" pitchFamily="2" charset="0"/>
                <a:ea typeface="ＭＳ Ｐゴシック" charset="0"/>
              </a:rPr>
              <a:t>} </a:t>
            </a:r>
          </a:p>
          <a:p>
            <a:pPr marL="0" indent="0">
              <a:buNone/>
              <a:defRPr/>
            </a:pPr>
            <a:endParaRPr lang="en-US" sz="1800" dirty="0">
              <a:latin typeface="Courier" pitchFamily="2" charset="0"/>
              <a:ea typeface="ＭＳ Ｐゴシック" charset="0"/>
            </a:endParaRPr>
          </a:p>
        </p:txBody>
      </p:sp>
      <p:sp>
        <p:nvSpPr>
          <p:cNvPr id="77828" name="TextBox 1">
            <a:extLst>
              <a:ext uri="{FF2B5EF4-FFF2-40B4-BE49-F238E27FC236}">
                <a16:creationId xmlns:a16="http://schemas.microsoft.com/office/drawing/2014/main" id="{467F0FE0-34F9-C243-A733-9385AA80B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360" y="1306240"/>
            <a:ext cx="78462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/>
              <a:t>Calculate the number of off-topic visits for a user.</a:t>
            </a:r>
            <a:endParaRPr lang="en-IN" altLang="en-US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itle 1">
            <a:extLst>
              <a:ext uri="{FF2B5EF4-FFF2-40B4-BE49-F238E27FC236}">
                <a16:creationId xmlns:a16="http://schemas.microsoft.com/office/drawing/2014/main" id="{03F7CEB1-99C7-CB48-8EBE-2D53E8933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874" y="680034"/>
            <a:ext cx="7234989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User Log Mining</a:t>
            </a:r>
          </a:p>
        </p:txBody>
      </p:sp>
      <p:sp>
        <p:nvSpPr>
          <p:cNvPr id="78851" name="Content Placeholder 2">
            <a:extLst>
              <a:ext uri="{FF2B5EF4-FFF2-40B4-BE49-F238E27FC236}">
                <a16:creationId xmlns:a16="http://schemas.microsoft.com/office/drawing/2014/main" id="{14385F97-7136-3D46-A6CB-5C48AEF5A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78852" name="Picture 3">
            <a:extLst>
              <a:ext uri="{FF2B5EF4-FFF2-40B4-BE49-F238E27FC236}">
                <a16:creationId xmlns:a16="http://schemas.microsoft.com/office/drawing/2014/main" id="{CDFB445A-5206-2843-ADD5-997C1FECA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1664494"/>
            <a:ext cx="6460331" cy="344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le 1">
            <a:extLst>
              <a:ext uri="{FF2B5EF4-FFF2-40B4-BE49-F238E27FC236}">
                <a16:creationId xmlns:a16="http://schemas.microsoft.com/office/drawing/2014/main" id="{67976CDD-A110-CF4B-BAB2-0694E9AD2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158" y="647948"/>
            <a:ext cx="7102642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User Log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C8102-A766-8A41-B410-5CE0451FE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5189"/>
            <a:ext cx="9067800" cy="4764506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sz="1600" b="1" dirty="0" err="1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val</a:t>
            </a:r>
            <a:r>
              <a:rPr lang="en-US" sz="1600" b="1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 </a:t>
            </a:r>
            <a:r>
              <a:rPr lang="en-US" sz="1600" dirty="0" err="1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userData</a:t>
            </a:r>
            <a:r>
              <a:rPr lang="en-US" sz="1600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 </a:t>
            </a:r>
            <a:r>
              <a:rPr lang="en-US" sz="1600" b="1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= </a:t>
            </a:r>
            <a:r>
              <a:rPr lang="en-US" sz="1600" dirty="0" err="1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sc.sequenceFile</a:t>
            </a:r>
            <a:r>
              <a:rPr lang="en-US" sz="1600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[</a:t>
            </a:r>
            <a:r>
              <a:rPr lang="en-US" sz="1600" b="1" dirty="0" err="1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UserID</a:t>
            </a:r>
            <a:r>
              <a:rPr lang="en-US" sz="1600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, </a:t>
            </a:r>
            <a:r>
              <a:rPr lang="en-US" sz="1600" b="1" dirty="0" err="1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UserInfo</a:t>
            </a:r>
            <a:r>
              <a:rPr lang="en-US" sz="1600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]("</a:t>
            </a:r>
            <a:r>
              <a:rPr lang="en-US" sz="1600" dirty="0" err="1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hdfs</a:t>
            </a:r>
            <a:r>
              <a:rPr lang="en-US" sz="1600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://...") </a:t>
            </a:r>
            <a:br>
              <a:rPr lang="en-US" sz="1600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</a:br>
            <a:r>
              <a:rPr lang="en-US" sz="1600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.</a:t>
            </a:r>
            <a:r>
              <a:rPr lang="en-US" sz="1600" dirty="0" err="1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partitionBy</a:t>
            </a:r>
            <a:r>
              <a:rPr lang="en-US" sz="1600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(</a:t>
            </a:r>
            <a:r>
              <a:rPr lang="en-US" sz="1600" b="1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new </a:t>
            </a:r>
            <a:r>
              <a:rPr lang="en-US" sz="1600" b="1" dirty="0" err="1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HashPartitioner</a:t>
            </a:r>
            <a:r>
              <a:rPr lang="en-US" sz="1600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(100)) </a:t>
            </a:r>
            <a:r>
              <a:rPr lang="en-US" sz="1600" i="1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// Create 100 partitions</a:t>
            </a:r>
            <a:br>
              <a:rPr lang="en-US" sz="1600" i="1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</a:br>
            <a:r>
              <a:rPr lang="en-US" sz="1600" dirty="0">
                <a:solidFill>
                  <a:srgbClr val="FF6600"/>
                </a:solidFill>
                <a:latin typeface="Courier" pitchFamily="2" charset="0"/>
                <a:ea typeface="ＭＳ Ｐゴシック" charset="0"/>
              </a:rPr>
              <a:t>.persist() </a:t>
            </a:r>
            <a:br>
              <a:rPr lang="en-US" sz="1600" dirty="0">
                <a:latin typeface="Courier" pitchFamily="2" charset="0"/>
                <a:ea typeface="ＭＳ Ｐゴシック" charset="0"/>
              </a:rPr>
            </a:br>
            <a:r>
              <a:rPr lang="en-US" sz="1600" b="1" dirty="0">
                <a:latin typeface="Courier" pitchFamily="2" charset="0"/>
                <a:ea typeface="ＭＳ Ｐゴシック" charset="0"/>
              </a:rPr>
              <a:t>def </a:t>
            </a:r>
            <a:r>
              <a:rPr lang="en-US" sz="1600" dirty="0" err="1">
                <a:latin typeface="Courier" pitchFamily="2" charset="0"/>
                <a:ea typeface="ＭＳ Ｐゴシック" charset="0"/>
              </a:rPr>
              <a:t>processNewLogs</a:t>
            </a:r>
            <a:r>
              <a:rPr lang="en-US" sz="1600" dirty="0">
                <a:latin typeface="Courier" pitchFamily="2" charset="0"/>
                <a:ea typeface="ＭＳ Ｐゴシック" charset="0"/>
              </a:rPr>
              <a:t>(</a:t>
            </a:r>
            <a:r>
              <a:rPr lang="en-US" sz="1600" dirty="0" err="1">
                <a:latin typeface="Courier" pitchFamily="2" charset="0"/>
                <a:ea typeface="ＭＳ Ｐゴシック" charset="0"/>
              </a:rPr>
              <a:t>logFileName</a:t>
            </a:r>
            <a:r>
              <a:rPr lang="en-US" sz="1600" b="1" dirty="0">
                <a:latin typeface="Courier" pitchFamily="2" charset="0"/>
                <a:ea typeface="ＭＳ Ｐゴシック" charset="0"/>
              </a:rPr>
              <a:t>: String</a:t>
            </a:r>
            <a:r>
              <a:rPr lang="en-US" sz="1600" dirty="0">
                <a:latin typeface="Courier" pitchFamily="2" charset="0"/>
                <a:ea typeface="ＭＳ Ｐゴシック" charset="0"/>
              </a:rPr>
              <a:t>) {</a:t>
            </a:r>
          </a:p>
          <a:p>
            <a:pPr marL="457200" lvl="1" indent="0">
              <a:buNone/>
              <a:defRPr/>
            </a:pPr>
            <a:r>
              <a:rPr lang="en-US" sz="1400" b="1" dirty="0" err="1">
                <a:latin typeface="Courier" pitchFamily="2" charset="0"/>
                <a:ea typeface="ＭＳ Ｐゴシック" charset="0"/>
              </a:rPr>
              <a:t>val</a:t>
            </a:r>
            <a:r>
              <a:rPr lang="en-US" sz="1400" b="1" dirty="0">
                <a:latin typeface="Courier" pitchFamily="2" charset="0"/>
                <a:ea typeface="ＭＳ Ｐゴシック" charset="0"/>
              </a:rPr>
              <a:t> 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events </a:t>
            </a:r>
            <a:r>
              <a:rPr lang="en-US" sz="1400" b="1" dirty="0">
                <a:latin typeface="Courier" pitchFamily="2" charset="0"/>
                <a:ea typeface="ＭＳ Ｐゴシック" charset="0"/>
              </a:rPr>
              <a:t>= 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sc.sequenceFile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[</a:t>
            </a:r>
            <a:r>
              <a:rPr lang="en-US" sz="1400" b="1" dirty="0" err="1">
                <a:latin typeface="Courier" pitchFamily="2" charset="0"/>
                <a:ea typeface="ＭＳ Ｐゴシック" charset="0"/>
              </a:rPr>
              <a:t>UserID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, </a:t>
            </a:r>
            <a:r>
              <a:rPr lang="en-US" sz="1400" b="1" dirty="0" err="1">
                <a:latin typeface="Courier" pitchFamily="2" charset="0"/>
                <a:ea typeface="ＭＳ Ｐゴシック" charset="0"/>
              </a:rPr>
              <a:t>LinkInfo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](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logFileName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)</a:t>
            </a:r>
          </a:p>
          <a:p>
            <a:pPr marL="457200" lvl="1" indent="0">
              <a:buNone/>
              <a:defRPr/>
            </a:pPr>
            <a:r>
              <a:rPr lang="en-US" sz="1400" b="1" dirty="0" err="1">
                <a:latin typeface="Courier" pitchFamily="2" charset="0"/>
                <a:ea typeface="ＭＳ Ｐゴシック" charset="0"/>
              </a:rPr>
              <a:t>val</a:t>
            </a:r>
            <a:r>
              <a:rPr lang="en-US" sz="1400" b="1" dirty="0">
                <a:latin typeface="Courier" pitchFamily="2" charset="0"/>
                <a:ea typeface="ＭＳ Ｐゴシック" charset="0"/>
              </a:rPr>
              <a:t> 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joined </a:t>
            </a:r>
            <a:r>
              <a:rPr lang="en-US" sz="1400" b="1" dirty="0">
                <a:latin typeface="Courier" pitchFamily="2" charset="0"/>
                <a:ea typeface="ＭＳ Ｐゴシック" charset="0"/>
              </a:rPr>
              <a:t>= 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userData.join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(events) </a:t>
            </a:r>
            <a:r>
              <a:rPr lang="en-US" sz="1400" i="1" dirty="0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// RDD of (</a:t>
            </a:r>
            <a:r>
              <a:rPr lang="en-US" sz="1400" i="1" dirty="0" err="1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UserID</a:t>
            </a:r>
            <a:r>
              <a:rPr lang="en-US" sz="1400" i="1" dirty="0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, (</a:t>
            </a:r>
            <a:r>
              <a:rPr lang="en-US" sz="1400" i="1" dirty="0" err="1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UserInfo</a:t>
            </a:r>
            <a:r>
              <a:rPr lang="en-US" sz="1400" i="1" dirty="0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, </a:t>
            </a:r>
            <a:r>
              <a:rPr lang="en-US" sz="1400" i="1" dirty="0" err="1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LinkInfo</a:t>
            </a:r>
            <a:r>
              <a:rPr lang="en-US" sz="1400" i="1" dirty="0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)) pairs </a:t>
            </a:r>
            <a:endParaRPr lang="en-US" sz="1400" b="1" i="1" dirty="0">
              <a:latin typeface="Courier" pitchFamily="2" charset="0"/>
              <a:ea typeface="ＭＳ Ｐゴシック" charset="0"/>
            </a:endParaRPr>
          </a:p>
          <a:p>
            <a:pPr marL="457200" lvl="1" indent="0">
              <a:buNone/>
              <a:defRPr/>
            </a:pPr>
            <a:r>
              <a:rPr lang="en-US" sz="1400" b="1" dirty="0" err="1">
                <a:latin typeface="Courier" pitchFamily="2" charset="0"/>
                <a:ea typeface="ＭＳ Ｐゴシック" charset="0"/>
              </a:rPr>
              <a:t>val</a:t>
            </a:r>
            <a:r>
              <a:rPr lang="en-US" sz="1400" b="1" dirty="0">
                <a:latin typeface="Courier" pitchFamily="2" charset="0"/>
                <a:ea typeface="ＭＳ Ｐゴシック" charset="0"/>
              </a:rPr>
              <a:t> 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offTopicVisits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 </a:t>
            </a:r>
            <a:r>
              <a:rPr lang="en-US" sz="1400" b="1" dirty="0">
                <a:latin typeface="Courier" pitchFamily="2" charset="0"/>
                <a:ea typeface="ＭＳ Ｐゴシック" charset="0"/>
              </a:rPr>
              <a:t>= 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joined.filter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 { </a:t>
            </a:r>
            <a:br>
              <a:rPr lang="en-US" sz="1400" b="1" dirty="0">
                <a:latin typeface="Courier" pitchFamily="2" charset="0"/>
                <a:ea typeface="ＭＳ Ｐゴシック" charset="0"/>
              </a:rPr>
            </a:br>
            <a:r>
              <a:rPr lang="en-US" sz="1400" b="1" dirty="0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 </a:t>
            </a:r>
            <a:r>
              <a:rPr lang="en-US" sz="1400" i="1" dirty="0">
                <a:solidFill>
                  <a:srgbClr val="0000FF"/>
                </a:solidFill>
                <a:latin typeface="Courier" pitchFamily="2" charset="0"/>
                <a:ea typeface="ＭＳ Ｐゴシック" charset="0"/>
              </a:rPr>
              <a:t>// Expand the tuple into its components</a:t>
            </a:r>
            <a:r>
              <a:rPr lang="en-US" sz="1400" i="1" dirty="0">
                <a:latin typeface="Courier" pitchFamily="2" charset="0"/>
                <a:ea typeface="ＭＳ Ｐゴシック" charset="0"/>
              </a:rPr>
              <a:t> </a:t>
            </a:r>
            <a:endParaRPr lang="en-US" sz="1400" dirty="0">
              <a:latin typeface="Courier" pitchFamily="2" charset="0"/>
              <a:ea typeface="ＭＳ Ｐゴシック" charset="0"/>
            </a:endParaRPr>
          </a:p>
          <a:p>
            <a:pPr marL="457200" lvl="1" indent="0">
              <a:buNone/>
              <a:defRPr/>
            </a:pPr>
            <a:r>
              <a:rPr lang="en-US" sz="1400" dirty="0">
                <a:latin typeface="Courier" pitchFamily="2" charset="0"/>
                <a:ea typeface="ＭＳ Ｐゴシック" charset="0"/>
              </a:rPr>
              <a:t>(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userId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, (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userInfo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, 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linkInfo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)) </a:t>
            </a:r>
            <a:r>
              <a:rPr lang="en-US" sz="1400" b="1" dirty="0">
                <a:latin typeface="Courier" pitchFamily="2" charset="0"/>
                <a:ea typeface="ＭＳ Ｐゴシック" charset="0"/>
              </a:rPr>
              <a:t>=&gt; 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userInfo.topics.contains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(</a:t>
            </a:r>
            <a:r>
              <a:rPr lang="en-US" sz="1400" dirty="0" err="1">
                <a:latin typeface="Courier" pitchFamily="2" charset="0"/>
                <a:ea typeface="ＭＳ Ｐゴシック" charset="0"/>
              </a:rPr>
              <a:t>linkInfo.topic</a:t>
            </a:r>
            <a:r>
              <a:rPr lang="en-US" sz="1400" dirty="0">
                <a:latin typeface="Courier" pitchFamily="2" charset="0"/>
                <a:ea typeface="ＭＳ Ｐゴシック" charset="0"/>
              </a:rPr>
              <a:t>) </a:t>
            </a:r>
          </a:p>
          <a:p>
            <a:pPr marL="457200" lvl="1" indent="0">
              <a:buNone/>
              <a:defRPr/>
            </a:pPr>
            <a:r>
              <a:rPr lang="en-US" sz="1400" dirty="0">
                <a:latin typeface="Courier" pitchFamily="2" charset="0"/>
                <a:ea typeface="ＭＳ Ｐゴシック" charset="0"/>
              </a:rPr>
              <a:t>}.count() </a:t>
            </a:r>
            <a:endParaRPr lang="en-US" sz="1200" dirty="0">
              <a:latin typeface="Courier" pitchFamily="2" charset="0"/>
              <a:ea typeface="ＭＳ Ｐゴシック" charset="0"/>
            </a:endParaRPr>
          </a:p>
          <a:p>
            <a:pPr marL="0" indent="0">
              <a:buNone/>
              <a:defRPr/>
            </a:pPr>
            <a:r>
              <a:rPr lang="en-US" sz="1600" dirty="0" err="1">
                <a:latin typeface="Courier" pitchFamily="2" charset="0"/>
                <a:ea typeface="ＭＳ Ｐゴシック" charset="0"/>
              </a:rPr>
              <a:t>println</a:t>
            </a:r>
            <a:r>
              <a:rPr lang="en-US" sz="1600" dirty="0">
                <a:latin typeface="Courier" pitchFamily="2" charset="0"/>
                <a:ea typeface="ＭＳ Ｐゴシック" charset="0"/>
              </a:rPr>
              <a:t>("Number of visits to non-subscribed topics: " + </a:t>
            </a:r>
            <a:r>
              <a:rPr lang="en-US" sz="1600" dirty="0" err="1">
                <a:latin typeface="Courier" pitchFamily="2" charset="0"/>
                <a:ea typeface="ＭＳ Ｐゴシック" charset="0"/>
              </a:rPr>
              <a:t>offTopicVisits</a:t>
            </a:r>
            <a:r>
              <a:rPr lang="en-US" sz="1600" dirty="0">
                <a:latin typeface="Courier" pitchFamily="2" charset="0"/>
                <a:ea typeface="ＭＳ Ｐゴシック" charset="0"/>
              </a:rPr>
              <a:t>) 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urier" pitchFamily="2" charset="0"/>
                <a:ea typeface="ＭＳ Ｐゴシック" charset="0"/>
              </a:rPr>
              <a:t>} </a:t>
            </a:r>
          </a:p>
          <a:p>
            <a:pPr>
              <a:buFont typeface="Arial" charset="0"/>
              <a:buChar char="•"/>
              <a:defRPr/>
            </a:pPr>
            <a:endParaRPr lang="en-US" sz="1600" dirty="0">
              <a:latin typeface="Courier" pitchFamily="2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le 1">
            <a:extLst>
              <a:ext uri="{FF2B5EF4-FFF2-40B4-BE49-F238E27FC236}">
                <a16:creationId xmlns:a16="http://schemas.microsoft.com/office/drawing/2014/main" id="{192EA2BE-8067-8C46-AD0A-244ABC199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0" y="668002"/>
            <a:ext cx="6862309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User Log Mining</a:t>
            </a:r>
          </a:p>
        </p:txBody>
      </p:sp>
      <p:sp>
        <p:nvSpPr>
          <p:cNvPr id="80899" name="Content Placeholder 2">
            <a:extLst>
              <a:ext uri="{FF2B5EF4-FFF2-40B4-BE49-F238E27FC236}">
                <a16:creationId xmlns:a16="http://schemas.microsoft.com/office/drawing/2014/main" id="{35337566-AD66-A840-8F97-2BEA4C96D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80900" name="Picture 5">
            <a:extLst>
              <a:ext uri="{FF2B5EF4-FFF2-40B4-BE49-F238E27FC236}">
                <a16:creationId xmlns:a16="http://schemas.microsoft.com/office/drawing/2014/main" id="{5CA63700-806F-834B-A03E-6422DA316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7633834" cy="427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>
            <a:extLst>
              <a:ext uri="{FF2B5EF4-FFF2-40B4-BE49-F238E27FC236}">
                <a16:creationId xmlns:a16="http://schemas.microsoft.com/office/drawing/2014/main" id="{D7A197B3-526A-1D47-9E0E-0AE217597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126" y="640934"/>
            <a:ext cx="7114674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Partitioning</a:t>
            </a:r>
          </a:p>
        </p:txBody>
      </p:sp>
      <p:sp>
        <p:nvSpPr>
          <p:cNvPr id="81923" name="Content Placeholder 2">
            <a:extLst>
              <a:ext uri="{FF2B5EF4-FFF2-40B4-BE49-F238E27FC236}">
                <a16:creationId xmlns:a16="http://schemas.microsoft.com/office/drawing/2014/main" id="{02E7282F-2A7F-9344-97D1-9A764F5C1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67" y="1323474"/>
            <a:ext cx="8662737" cy="4728410"/>
          </a:xfrm>
        </p:spPr>
        <p:txBody>
          <a:bodyPr>
            <a:normAutofit/>
          </a:bodyPr>
          <a:lstStyle/>
          <a:p>
            <a:r>
              <a:rPr lang="en-US" altLang="en-US" dirty="0"/>
              <a:t>RDD splits are created using a common hash function for related RDDs.</a:t>
            </a:r>
          </a:p>
          <a:p>
            <a:r>
              <a:rPr lang="en-US" altLang="en-US" dirty="0"/>
              <a:t>Records with same keys are mapped to same split / partition.</a:t>
            </a:r>
          </a:p>
          <a:p>
            <a:pPr lvl="1"/>
            <a:r>
              <a:rPr lang="en-US" altLang="en-US" sz="1800" dirty="0"/>
              <a:t>Reduces </a:t>
            </a:r>
            <a:r>
              <a:rPr lang="en-US" altLang="en-US" sz="1800"/>
              <a:t>network communication.</a:t>
            </a:r>
            <a:endParaRPr lang="en-US" altLang="en-US" dirty="0"/>
          </a:p>
          <a:p>
            <a:r>
              <a:rPr lang="en-US" altLang="en-US" dirty="0"/>
              <a:t>Operations </a:t>
            </a:r>
            <a:r>
              <a:rPr lang="en-US" altLang="en-US" b="1" dirty="0"/>
              <a:t>benefitting</a:t>
            </a:r>
            <a:r>
              <a:rPr lang="en-US" altLang="en-US" dirty="0"/>
              <a:t> from partitioning:</a:t>
            </a:r>
            <a:br>
              <a:rPr lang="en-US" altLang="en-US" dirty="0"/>
            </a:br>
            <a:r>
              <a:rPr lang="en-US" alt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cogroup(), </a:t>
            </a:r>
            <a:r>
              <a:rPr lang="en-US" alt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groupWith</a:t>
            </a:r>
            <a:r>
              <a:rPr lang="en-US" alt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(), join(), </a:t>
            </a:r>
            <a:r>
              <a:rPr lang="en-US" alt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leftOuterJoin</a:t>
            </a:r>
            <a:r>
              <a:rPr lang="en-US" alt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alt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rightOuter</a:t>
            </a:r>
            <a:r>
              <a:rPr lang="en-US" alt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 Join(), </a:t>
            </a:r>
            <a:r>
              <a:rPr lang="en-US" alt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groupByKey</a:t>
            </a:r>
            <a:r>
              <a:rPr lang="en-US" alt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alt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reduceByKey</a:t>
            </a:r>
            <a:r>
              <a:rPr lang="en-US" alt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alt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combineByKey</a:t>
            </a:r>
            <a:r>
              <a:rPr lang="en-US" alt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(), and lookup(). </a:t>
            </a:r>
            <a:endParaRPr lang="en-US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dirty="0"/>
              <a:t>Operations </a:t>
            </a:r>
            <a:r>
              <a:rPr lang="en-US" altLang="en-US" b="1" dirty="0"/>
              <a:t>affecting</a:t>
            </a:r>
            <a:r>
              <a:rPr lang="en-US" altLang="en-US" dirty="0"/>
              <a:t> partitioning:</a:t>
            </a:r>
            <a:br>
              <a:rPr lang="en-US" altLang="en-US" dirty="0"/>
            </a:b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cogroup(), </a:t>
            </a:r>
            <a:r>
              <a:rPr lang="en-US" alt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groupWith</a:t>
            </a: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(), join(), </a:t>
            </a:r>
            <a:r>
              <a:rPr lang="en-US" alt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leftOuterJoin</a:t>
            </a: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alt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rightOuter</a:t>
            </a: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Join(), </a:t>
            </a:r>
            <a:r>
              <a:rPr lang="en-US" alt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groupByKey</a:t>
            </a: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alt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reduceByKey</a:t>
            </a: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alt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combineByKey</a:t>
            </a: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alt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partitionBy</a:t>
            </a: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(), sort()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mapValues</a:t>
            </a: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 (if the parent RDD has a partitioner),</a:t>
            </a:r>
            <a:b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flatMapValues</a:t>
            </a: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 (if parent has a partitioner)</a:t>
            </a:r>
            <a:b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filter() (if parent has a partitioner). </a:t>
            </a:r>
            <a:endParaRPr lang="en-US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itle 1">
            <a:extLst>
              <a:ext uri="{FF2B5EF4-FFF2-40B4-BE49-F238E27FC236}">
                <a16:creationId xmlns:a16="http://schemas.microsoft.com/office/drawing/2014/main" id="{CDAE3664-88DE-5142-BEDB-1FB279419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346" y="568738"/>
            <a:ext cx="7030453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Page Rank (Revisited)</a:t>
            </a:r>
          </a:p>
        </p:txBody>
      </p:sp>
      <p:sp>
        <p:nvSpPr>
          <p:cNvPr id="82947" name="Content Placeholder 2">
            <a:extLst>
              <a:ext uri="{FF2B5EF4-FFF2-40B4-BE49-F238E27FC236}">
                <a16:creationId xmlns:a16="http://schemas.microsoft.com/office/drawing/2014/main" id="{4CB285AE-796E-F245-AE2D-8A6E01931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31" y="1311442"/>
            <a:ext cx="8590547" cy="46802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1500" b="1" dirty="0" err="1">
                <a:latin typeface="Courier" pitchFamily="2" charset="0"/>
              </a:rPr>
              <a:t>val</a:t>
            </a:r>
            <a:r>
              <a:rPr lang="en-US" altLang="en-US" sz="1500" b="1" dirty="0">
                <a:latin typeface="Courier" pitchFamily="2" charset="0"/>
              </a:rPr>
              <a:t> </a:t>
            </a:r>
            <a:r>
              <a:rPr lang="en-US" altLang="en-US" sz="1500" dirty="0">
                <a:latin typeface="Courier" pitchFamily="2" charset="0"/>
              </a:rPr>
              <a:t>links </a:t>
            </a:r>
            <a:r>
              <a:rPr lang="en-US" altLang="en-US" sz="1500" b="1" dirty="0">
                <a:latin typeface="Courier" pitchFamily="2" charset="0"/>
              </a:rPr>
              <a:t>= </a:t>
            </a:r>
            <a:r>
              <a:rPr lang="en-US" altLang="en-US" sz="1500" dirty="0" err="1">
                <a:latin typeface="Courier" pitchFamily="2" charset="0"/>
              </a:rPr>
              <a:t>sc.objectFile</a:t>
            </a:r>
            <a:r>
              <a:rPr lang="en-US" altLang="en-US" sz="1500" dirty="0">
                <a:latin typeface="Courier" pitchFamily="2" charset="0"/>
              </a:rPr>
              <a:t>[(</a:t>
            </a:r>
            <a:r>
              <a:rPr lang="en-US" altLang="en-US" sz="1500" b="1" dirty="0">
                <a:latin typeface="Courier" pitchFamily="2" charset="0"/>
              </a:rPr>
              <a:t>String</a:t>
            </a:r>
            <a:r>
              <a:rPr lang="en-US" altLang="en-US" sz="1500" dirty="0">
                <a:latin typeface="Courier" pitchFamily="2" charset="0"/>
              </a:rPr>
              <a:t>, </a:t>
            </a:r>
            <a:r>
              <a:rPr lang="en-US" altLang="en-US" sz="1500" b="1" dirty="0">
                <a:latin typeface="Courier" pitchFamily="2" charset="0"/>
              </a:rPr>
              <a:t>Seq</a:t>
            </a:r>
            <a:r>
              <a:rPr lang="en-US" altLang="en-US" sz="1500" dirty="0">
                <a:latin typeface="Courier" pitchFamily="2" charset="0"/>
              </a:rPr>
              <a:t>[</a:t>
            </a:r>
            <a:r>
              <a:rPr lang="en-US" altLang="en-US" sz="1500" b="1" dirty="0">
                <a:latin typeface="Courier" pitchFamily="2" charset="0"/>
              </a:rPr>
              <a:t>String</a:t>
            </a:r>
            <a:r>
              <a:rPr lang="en-US" altLang="en-US" sz="1500" dirty="0">
                <a:latin typeface="Courier" pitchFamily="2" charset="0"/>
              </a:rPr>
              <a:t>])]("links") .</a:t>
            </a:r>
            <a:br>
              <a:rPr lang="en-US" altLang="en-US" sz="1500" dirty="0">
                <a:latin typeface="Courier" pitchFamily="2" charset="0"/>
              </a:rPr>
            </a:br>
            <a:r>
              <a:rPr lang="en-US" altLang="en-US" sz="1500" dirty="0" err="1">
                <a:latin typeface="Courier" pitchFamily="2" charset="0"/>
              </a:rPr>
              <a:t>partitionBy</a:t>
            </a:r>
            <a:r>
              <a:rPr lang="en-US" altLang="en-US" sz="1500" dirty="0">
                <a:latin typeface="Courier" pitchFamily="2" charset="0"/>
              </a:rPr>
              <a:t>(</a:t>
            </a:r>
            <a:r>
              <a:rPr lang="en-US" altLang="en-US" sz="1500" b="1" dirty="0">
                <a:latin typeface="Courier" pitchFamily="2" charset="0"/>
              </a:rPr>
              <a:t>new </a:t>
            </a:r>
            <a:r>
              <a:rPr lang="en-US" altLang="en-US" sz="1500" b="1" dirty="0" err="1">
                <a:latin typeface="Courier" pitchFamily="2" charset="0"/>
              </a:rPr>
              <a:t>HashPartitioner</a:t>
            </a:r>
            <a:r>
              <a:rPr lang="en-US" altLang="en-US" sz="1500" dirty="0">
                <a:latin typeface="Courier" pitchFamily="2" charset="0"/>
              </a:rPr>
              <a:t>(100)).persist() </a:t>
            </a:r>
          </a:p>
          <a:p>
            <a:pPr marL="0" indent="0">
              <a:buNone/>
            </a:pPr>
            <a:endParaRPr lang="en-US" altLang="en-US" sz="150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altLang="en-US" sz="1500" b="1" dirty="0">
                <a:latin typeface="Courier" pitchFamily="2" charset="0"/>
              </a:rPr>
              <a:t>var </a:t>
            </a:r>
            <a:r>
              <a:rPr lang="en-US" altLang="en-US" sz="1500" dirty="0">
                <a:latin typeface="Courier" pitchFamily="2" charset="0"/>
              </a:rPr>
              <a:t>ranks </a:t>
            </a:r>
            <a:r>
              <a:rPr lang="en-US" altLang="en-US" sz="1500" b="1" dirty="0">
                <a:latin typeface="Courier" pitchFamily="2" charset="0"/>
              </a:rPr>
              <a:t>= </a:t>
            </a:r>
            <a:r>
              <a:rPr lang="en-US" altLang="en-US" sz="1500" dirty="0" err="1">
                <a:latin typeface="Courier" pitchFamily="2" charset="0"/>
              </a:rPr>
              <a:t>links.mapValues</a:t>
            </a:r>
            <a:r>
              <a:rPr lang="en-US" altLang="en-US" sz="1500" dirty="0">
                <a:latin typeface="Courier" pitchFamily="2" charset="0"/>
              </a:rPr>
              <a:t>(v </a:t>
            </a:r>
            <a:r>
              <a:rPr lang="en-US" altLang="en-US" sz="1500" b="1" dirty="0">
                <a:latin typeface="Courier" pitchFamily="2" charset="0"/>
              </a:rPr>
              <a:t>=&gt; </a:t>
            </a:r>
            <a:r>
              <a:rPr lang="en-US" altLang="en-US" sz="1500" dirty="0">
                <a:latin typeface="Courier" pitchFamily="2" charset="0"/>
              </a:rPr>
              <a:t>1.0) </a:t>
            </a:r>
          </a:p>
          <a:p>
            <a:pPr marL="0" indent="0">
              <a:buNone/>
            </a:pPr>
            <a:endParaRPr lang="en-US" altLang="en-US" sz="150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altLang="en-US" sz="1500" b="1" dirty="0">
                <a:latin typeface="Courier" pitchFamily="2" charset="0"/>
              </a:rPr>
              <a:t>for</a:t>
            </a:r>
            <a:r>
              <a:rPr lang="en-US" altLang="en-US" sz="1500" dirty="0">
                <a:latin typeface="Courier" pitchFamily="2" charset="0"/>
              </a:rPr>
              <a:t>(</a:t>
            </a:r>
            <a:r>
              <a:rPr lang="en-US" altLang="en-US" sz="1500" dirty="0" err="1">
                <a:latin typeface="Courier" pitchFamily="2" charset="0"/>
              </a:rPr>
              <a:t>i</a:t>
            </a:r>
            <a:r>
              <a:rPr lang="en-US" altLang="en-US" sz="1500" b="1" dirty="0">
                <a:latin typeface="Courier" pitchFamily="2" charset="0"/>
              </a:rPr>
              <a:t>&lt;-</a:t>
            </a:r>
            <a:r>
              <a:rPr lang="en-US" altLang="en-US" sz="1500" dirty="0">
                <a:latin typeface="Courier" pitchFamily="2" charset="0"/>
              </a:rPr>
              <a:t>0 until 10) {</a:t>
            </a:r>
            <a:br>
              <a:rPr lang="en-US" altLang="en-US" sz="1500" dirty="0">
                <a:latin typeface="Courier" pitchFamily="2" charset="0"/>
              </a:rPr>
            </a:br>
            <a:r>
              <a:rPr lang="en-US" altLang="en-US" sz="1500" b="1" dirty="0" err="1">
                <a:latin typeface="Courier" pitchFamily="2" charset="0"/>
              </a:rPr>
              <a:t>val</a:t>
            </a:r>
            <a:r>
              <a:rPr lang="en-US" altLang="en-US" sz="1500" b="1" dirty="0">
                <a:latin typeface="Courier" pitchFamily="2" charset="0"/>
              </a:rPr>
              <a:t> </a:t>
            </a:r>
            <a:r>
              <a:rPr lang="en-US" altLang="en-US" sz="1500" dirty="0">
                <a:latin typeface="Courier" pitchFamily="2" charset="0"/>
              </a:rPr>
              <a:t>contributions </a:t>
            </a:r>
            <a:r>
              <a:rPr lang="en-US" altLang="en-US" sz="1500" b="1" dirty="0">
                <a:latin typeface="Courier" pitchFamily="2" charset="0"/>
              </a:rPr>
              <a:t>= </a:t>
            </a:r>
            <a:r>
              <a:rPr lang="en-US" altLang="en-US" sz="1500" dirty="0" err="1">
                <a:latin typeface="Courier" pitchFamily="2" charset="0"/>
              </a:rPr>
              <a:t>links.join</a:t>
            </a:r>
            <a:r>
              <a:rPr lang="en-US" altLang="en-US" sz="1500" dirty="0">
                <a:latin typeface="Courier" pitchFamily="2" charset="0"/>
              </a:rPr>
              <a:t>(ranks).</a:t>
            </a:r>
            <a:r>
              <a:rPr lang="en-US" altLang="en-US" sz="1500" dirty="0" err="1">
                <a:latin typeface="Courier" pitchFamily="2" charset="0"/>
              </a:rPr>
              <a:t>flatMap</a:t>
            </a:r>
            <a:r>
              <a:rPr lang="en-US" altLang="en-US" sz="1500" dirty="0">
                <a:latin typeface="Courier" pitchFamily="2" charset="0"/>
              </a:rPr>
              <a:t> { </a:t>
            </a:r>
          </a:p>
          <a:p>
            <a:pPr marL="0" indent="0">
              <a:buNone/>
            </a:pPr>
            <a:r>
              <a:rPr lang="en-US" altLang="en-US" sz="1500" b="1" dirty="0">
                <a:latin typeface="Courier" pitchFamily="2" charset="0"/>
              </a:rPr>
              <a:t>case </a:t>
            </a:r>
            <a:r>
              <a:rPr lang="en-US" altLang="en-US" sz="1500" dirty="0">
                <a:latin typeface="Courier" pitchFamily="2" charset="0"/>
              </a:rPr>
              <a:t>(</a:t>
            </a:r>
            <a:r>
              <a:rPr lang="en-US" altLang="en-US" sz="1500" dirty="0" err="1">
                <a:latin typeface="Courier" pitchFamily="2" charset="0"/>
              </a:rPr>
              <a:t>pageId</a:t>
            </a:r>
            <a:r>
              <a:rPr lang="en-US" altLang="en-US" sz="1500" dirty="0">
                <a:latin typeface="Courier" pitchFamily="2" charset="0"/>
              </a:rPr>
              <a:t>, (</a:t>
            </a:r>
            <a:r>
              <a:rPr lang="en-US" altLang="en-US" sz="1500" dirty="0" err="1">
                <a:latin typeface="Courier" pitchFamily="2" charset="0"/>
              </a:rPr>
              <a:t>nbh</a:t>
            </a:r>
            <a:r>
              <a:rPr lang="en-US" altLang="en-US" sz="1500" dirty="0">
                <a:latin typeface="Courier" pitchFamily="2" charset="0"/>
              </a:rPr>
              <a:t>, rank)) </a:t>
            </a:r>
            <a:r>
              <a:rPr lang="en-US" altLang="en-US" sz="1500" b="1" dirty="0">
                <a:latin typeface="Courier" pitchFamily="2" charset="0"/>
              </a:rPr>
              <a:t>=&gt; </a:t>
            </a:r>
            <a:r>
              <a:rPr lang="en-US" altLang="en-US" sz="1500" dirty="0" err="1">
                <a:latin typeface="Courier" pitchFamily="2" charset="0"/>
              </a:rPr>
              <a:t>nbh.map</a:t>
            </a:r>
            <a:r>
              <a:rPr lang="en-US" altLang="en-US" sz="1500" dirty="0">
                <a:latin typeface="Courier" pitchFamily="2" charset="0"/>
              </a:rPr>
              <a:t>(</a:t>
            </a:r>
            <a:r>
              <a:rPr lang="en-US" altLang="en-US" sz="1500" dirty="0" err="1">
                <a:latin typeface="Courier" pitchFamily="2" charset="0"/>
              </a:rPr>
              <a:t>dest</a:t>
            </a:r>
            <a:r>
              <a:rPr lang="en-US" altLang="en-US" sz="1500" dirty="0">
                <a:latin typeface="Courier" pitchFamily="2" charset="0"/>
              </a:rPr>
              <a:t> </a:t>
            </a:r>
            <a:r>
              <a:rPr lang="en-US" altLang="en-US" sz="1500" b="1" dirty="0">
                <a:latin typeface="Courier" pitchFamily="2" charset="0"/>
              </a:rPr>
              <a:t>=&gt; </a:t>
            </a:r>
            <a:r>
              <a:rPr lang="en-US" altLang="en-US" sz="1500" dirty="0">
                <a:latin typeface="Courier" pitchFamily="2" charset="0"/>
              </a:rPr>
              <a:t>(</a:t>
            </a:r>
            <a:r>
              <a:rPr lang="en-US" altLang="en-US" sz="1500" dirty="0" err="1">
                <a:latin typeface="Courier" pitchFamily="2" charset="0"/>
              </a:rPr>
              <a:t>dest</a:t>
            </a:r>
            <a:r>
              <a:rPr lang="en-US" altLang="en-US" sz="1500" dirty="0">
                <a:latin typeface="Courier" pitchFamily="2" charset="0"/>
              </a:rPr>
              <a:t>, rank / </a:t>
            </a:r>
            <a:r>
              <a:rPr lang="en-US" altLang="en-US" sz="1500" dirty="0" err="1">
                <a:latin typeface="Courier" pitchFamily="2" charset="0"/>
              </a:rPr>
              <a:t>nbh.size</a:t>
            </a:r>
            <a:r>
              <a:rPr lang="en-US" altLang="en-US" sz="1500" dirty="0">
                <a:latin typeface="Courier" pitchFamily="2" charset="0"/>
              </a:rPr>
              <a:t>)) </a:t>
            </a:r>
          </a:p>
          <a:p>
            <a:pPr marL="0" indent="0">
              <a:buNone/>
            </a:pPr>
            <a:r>
              <a:rPr lang="en-US" altLang="en-US" sz="1500" dirty="0">
                <a:latin typeface="Courier" pitchFamily="2" charset="0"/>
              </a:rPr>
              <a:t>} </a:t>
            </a:r>
            <a:br>
              <a:rPr lang="en-US" altLang="en-US" sz="1500" dirty="0">
                <a:latin typeface="Courier" pitchFamily="2" charset="0"/>
              </a:rPr>
            </a:br>
            <a:r>
              <a:rPr lang="en-US" altLang="en-US" sz="1500" dirty="0">
                <a:latin typeface="Courier" pitchFamily="2" charset="0"/>
              </a:rPr>
              <a:t>ranks </a:t>
            </a:r>
            <a:r>
              <a:rPr lang="en-US" altLang="en-US" sz="1500" b="1" dirty="0">
                <a:latin typeface="Courier" pitchFamily="2" charset="0"/>
              </a:rPr>
              <a:t>= </a:t>
            </a:r>
            <a:r>
              <a:rPr lang="en-US" altLang="en-US" sz="1500" dirty="0" err="1">
                <a:latin typeface="Courier" pitchFamily="2" charset="0"/>
              </a:rPr>
              <a:t>contributions.reduceByKey</a:t>
            </a:r>
            <a:r>
              <a:rPr lang="en-US" altLang="en-US" sz="1500" dirty="0">
                <a:latin typeface="Courier" pitchFamily="2" charset="0"/>
              </a:rPr>
              <a:t>((x, y) </a:t>
            </a:r>
            <a:r>
              <a:rPr lang="en-US" altLang="en-US" sz="1500" b="1" dirty="0">
                <a:latin typeface="Courier" pitchFamily="2" charset="0"/>
              </a:rPr>
              <a:t>=&gt; </a:t>
            </a:r>
            <a:r>
              <a:rPr lang="en-US" altLang="en-US" sz="1500" dirty="0">
                <a:latin typeface="Courier" pitchFamily="2" charset="0"/>
              </a:rPr>
              <a:t>x + y).</a:t>
            </a:r>
            <a:br>
              <a:rPr lang="en-US" altLang="en-US" sz="1500" dirty="0">
                <a:latin typeface="Courier" pitchFamily="2" charset="0"/>
              </a:rPr>
            </a:br>
            <a:r>
              <a:rPr lang="en-US" altLang="en-US" sz="1500" dirty="0" err="1">
                <a:latin typeface="Courier" pitchFamily="2" charset="0"/>
              </a:rPr>
              <a:t>mapValues</a:t>
            </a:r>
            <a:r>
              <a:rPr lang="en-US" altLang="en-US" sz="1500" dirty="0">
                <a:latin typeface="Courier" pitchFamily="2" charset="0"/>
              </a:rPr>
              <a:t>(v </a:t>
            </a:r>
            <a:r>
              <a:rPr lang="en-US" altLang="en-US" sz="1500" b="1" dirty="0">
                <a:latin typeface="Courier" pitchFamily="2" charset="0"/>
              </a:rPr>
              <a:t>=&gt; </a:t>
            </a:r>
            <a:r>
              <a:rPr lang="en-US" altLang="en-US" sz="1500" dirty="0">
                <a:latin typeface="Courier" pitchFamily="2" charset="0"/>
              </a:rPr>
              <a:t>0.15 + 0.85*v)</a:t>
            </a:r>
          </a:p>
          <a:p>
            <a:pPr marL="0" indent="0">
              <a:buNone/>
            </a:pPr>
            <a:r>
              <a:rPr lang="en-US" altLang="en-US" sz="1500" dirty="0">
                <a:latin typeface="Courier" pitchFamily="2" charset="0"/>
              </a:rPr>
              <a:t> } </a:t>
            </a:r>
          </a:p>
          <a:p>
            <a:pPr marL="0" indent="0">
              <a:buNone/>
            </a:pPr>
            <a:r>
              <a:rPr lang="en-US" altLang="en-US" sz="1500" dirty="0" err="1">
                <a:latin typeface="Courier" pitchFamily="2" charset="0"/>
              </a:rPr>
              <a:t>ranks.saveAsTextFile</a:t>
            </a:r>
            <a:r>
              <a:rPr lang="en-US" altLang="en-US" sz="1500" dirty="0">
                <a:latin typeface="Courier" pitchFamily="2" charset="0"/>
              </a:rPr>
              <a:t>("ranks") </a:t>
            </a:r>
          </a:p>
          <a:p>
            <a:pPr marL="0" indent="0">
              <a:buNone/>
            </a:pPr>
            <a:endParaRPr lang="en-US" altLang="en-US" sz="1500" dirty="0">
              <a:latin typeface="Courier" pitchFamily="2" charset="0"/>
            </a:endParaRPr>
          </a:p>
          <a:p>
            <a:pPr marL="0" indent="0">
              <a:buNone/>
            </a:pPr>
            <a:endParaRPr lang="en-US" altLang="en-US" sz="1500" dirty="0">
              <a:latin typeface="Courier" pitchFamily="2" charset="0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itle 1">
            <a:extLst>
              <a:ext uri="{FF2B5EF4-FFF2-40B4-BE49-F238E27FC236}">
                <a16:creationId xmlns:a16="http://schemas.microsoft.com/office/drawing/2014/main" id="{8AC0844F-394E-7D46-88C7-3AC191FF2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474" y="640936"/>
            <a:ext cx="7058526" cy="48013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defRPr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Accumulators</a:t>
            </a:r>
          </a:p>
        </p:txBody>
      </p:sp>
      <p:sp>
        <p:nvSpPr>
          <p:cNvPr id="83971" name="Content Placeholder 2">
            <a:extLst>
              <a:ext uri="{FF2B5EF4-FFF2-40B4-BE49-F238E27FC236}">
                <a16:creationId xmlns:a16="http://schemas.microsoft.com/office/drawing/2014/main" id="{EEED3A83-402F-DD43-9951-B7C725F75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8" y="1395662"/>
            <a:ext cx="8398042" cy="4656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1500" b="1" dirty="0" err="1">
                <a:latin typeface="Courier" pitchFamily="2" charset="0"/>
              </a:rPr>
              <a:t>val</a:t>
            </a:r>
            <a:r>
              <a:rPr lang="en-US" altLang="en-US" sz="1500" b="1" dirty="0">
                <a:latin typeface="Courier" pitchFamily="2" charset="0"/>
              </a:rPr>
              <a:t> </a:t>
            </a:r>
            <a:r>
              <a:rPr lang="en-US" altLang="en-US" sz="1500" dirty="0" err="1">
                <a:latin typeface="Courier" pitchFamily="2" charset="0"/>
              </a:rPr>
              <a:t>sc</a:t>
            </a:r>
            <a:r>
              <a:rPr lang="en-US" altLang="en-US" sz="1500" dirty="0">
                <a:latin typeface="Courier" pitchFamily="2" charset="0"/>
              </a:rPr>
              <a:t> </a:t>
            </a:r>
            <a:r>
              <a:rPr lang="en-US" altLang="en-US" sz="1500" b="1" dirty="0">
                <a:latin typeface="Courier" pitchFamily="2" charset="0"/>
              </a:rPr>
              <a:t>= new </a:t>
            </a:r>
            <a:r>
              <a:rPr lang="en-US" altLang="en-US" sz="1500" b="1" dirty="0" err="1">
                <a:latin typeface="Courier" pitchFamily="2" charset="0"/>
              </a:rPr>
              <a:t>SparkContext</a:t>
            </a:r>
            <a:r>
              <a:rPr lang="en-US" altLang="en-US" sz="1500" dirty="0">
                <a:latin typeface="Courier" pitchFamily="2" charset="0"/>
              </a:rPr>
              <a:t>(...) </a:t>
            </a:r>
            <a:r>
              <a:rPr lang="en-US" altLang="en-US" sz="1500" b="1" dirty="0" err="1">
                <a:latin typeface="Courier" pitchFamily="2" charset="0"/>
              </a:rPr>
              <a:t>val</a:t>
            </a:r>
            <a:r>
              <a:rPr lang="en-US" altLang="en-US" sz="1500" b="1" dirty="0">
                <a:latin typeface="Courier" pitchFamily="2" charset="0"/>
              </a:rPr>
              <a:t> </a:t>
            </a:r>
            <a:r>
              <a:rPr lang="en-US" altLang="en-US" sz="1500" dirty="0">
                <a:latin typeface="Courier" pitchFamily="2" charset="0"/>
              </a:rPr>
              <a:t>file </a:t>
            </a:r>
            <a:r>
              <a:rPr lang="en-US" altLang="en-US" sz="1500" b="1" dirty="0">
                <a:latin typeface="Courier" pitchFamily="2" charset="0"/>
              </a:rPr>
              <a:t>= </a:t>
            </a:r>
            <a:r>
              <a:rPr lang="en-US" altLang="en-US" sz="1500" dirty="0" err="1">
                <a:latin typeface="Courier" pitchFamily="2" charset="0"/>
              </a:rPr>
              <a:t>sc.textFile</a:t>
            </a:r>
            <a:r>
              <a:rPr lang="en-US" altLang="en-US" sz="1500" dirty="0">
                <a:latin typeface="Courier" pitchFamily="2" charset="0"/>
              </a:rPr>
              <a:t>("</a:t>
            </a:r>
            <a:r>
              <a:rPr lang="en-US" altLang="en-US" sz="1500" dirty="0" err="1">
                <a:latin typeface="Courier" pitchFamily="2" charset="0"/>
              </a:rPr>
              <a:t>file.txt</a:t>
            </a:r>
            <a:r>
              <a:rPr lang="en-US" altLang="en-US" sz="1500" dirty="0">
                <a:latin typeface="Courier" pitchFamily="2" charset="0"/>
              </a:rPr>
              <a:t>") </a:t>
            </a:r>
          </a:p>
          <a:p>
            <a:pPr marL="0" indent="0">
              <a:buNone/>
            </a:pPr>
            <a:endParaRPr lang="en-US" altLang="en-US" sz="150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altLang="en-US" sz="1500" b="1" dirty="0" err="1">
                <a:latin typeface="Courier" pitchFamily="2" charset="0"/>
              </a:rPr>
              <a:t>val</a:t>
            </a:r>
            <a:r>
              <a:rPr lang="en-US" altLang="en-US" sz="1500" b="1" dirty="0">
                <a:latin typeface="Courier" pitchFamily="2" charset="0"/>
              </a:rPr>
              <a:t> </a:t>
            </a:r>
            <a:r>
              <a:rPr lang="en-US" altLang="en-US" sz="1500" dirty="0" err="1">
                <a:latin typeface="Courier" pitchFamily="2" charset="0"/>
              </a:rPr>
              <a:t>blankLines</a:t>
            </a:r>
            <a:r>
              <a:rPr lang="en-US" altLang="en-US" sz="1500" dirty="0">
                <a:latin typeface="Courier" pitchFamily="2" charset="0"/>
              </a:rPr>
              <a:t> </a:t>
            </a:r>
            <a:r>
              <a:rPr lang="en-US" altLang="en-US" sz="1500" b="1" dirty="0">
                <a:latin typeface="Courier" pitchFamily="2" charset="0"/>
              </a:rPr>
              <a:t>= </a:t>
            </a:r>
            <a:r>
              <a:rPr lang="en-US" altLang="en-US" sz="1500" dirty="0" err="1">
                <a:latin typeface="Courier" pitchFamily="2" charset="0"/>
              </a:rPr>
              <a:t>sc.accumulator</a:t>
            </a:r>
            <a:r>
              <a:rPr lang="en-US" altLang="en-US" sz="1500" dirty="0">
                <a:latin typeface="Courier" pitchFamily="2" charset="0"/>
              </a:rPr>
              <a:t>(0) </a:t>
            </a:r>
            <a:br>
              <a:rPr lang="en-US" altLang="en-US" sz="1500" dirty="0">
                <a:latin typeface="Courier" pitchFamily="2" charset="0"/>
              </a:rPr>
            </a:br>
            <a:r>
              <a:rPr lang="en-US" altLang="en-US" sz="1500" i="1" dirty="0">
                <a:solidFill>
                  <a:srgbClr val="0000FF"/>
                </a:solidFill>
                <a:latin typeface="Courier" pitchFamily="2" charset="0"/>
              </a:rPr>
              <a:t>// Create an Accumulator[Int] initialized to 0 </a:t>
            </a:r>
            <a:endParaRPr lang="en-US" altLang="en-US" sz="1500" dirty="0">
              <a:solidFill>
                <a:srgbClr val="0000FF"/>
              </a:solidFill>
              <a:latin typeface="Courier" pitchFamily="2" charset="0"/>
            </a:endParaRPr>
          </a:p>
          <a:p>
            <a:pPr marL="0" indent="0">
              <a:buNone/>
            </a:pPr>
            <a:r>
              <a:rPr lang="en-US" altLang="en-US" sz="1500" b="1" dirty="0" err="1">
                <a:latin typeface="Courier" pitchFamily="2" charset="0"/>
              </a:rPr>
              <a:t>val</a:t>
            </a:r>
            <a:r>
              <a:rPr lang="en-US" altLang="en-US" sz="1500" b="1" dirty="0">
                <a:latin typeface="Courier" pitchFamily="2" charset="0"/>
              </a:rPr>
              <a:t> </a:t>
            </a:r>
            <a:r>
              <a:rPr lang="en-US" altLang="en-US" sz="1500" dirty="0" err="1">
                <a:latin typeface="Courier" pitchFamily="2" charset="0"/>
              </a:rPr>
              <a:t>callSigns</a:t>
            </a:r>
            <a:r>
              <a:rPr lang="en-US" altLang="en-US" sz="1500" dirty="0">
                <a:latin typeface="Courier" pitchFamily="2" charset="0"/>
              </a:rPr>
              <a:t> </a:t>
            </a:r>
            <a:r>
              <a:rPr lang="en-US" altLang="en-US" sz="1500" b="1" dirty="0">
                <a:latin typeface="Courier" pitchFamily="2" charset="0"/>
              </a:rPr>
              <a:t>= </a:t>
            </a:r>
            <a:r>
              <a:rPr lang="en-US" altLang="en-US" sz="1500" dirty="0" err="1">
                <a:latin typeface="Courier" pitchFamily="2" charset="0"/>
              </a:rPr>
              <a:t>file.flatMap</a:t>
            </a:r>
            <a:r>
              <a:rPr lang="en-US" altLang="en-US" sz="1500" dirty="0">
                <a:latin typeface="Courier" pitchFamily="2" charset="0"/>
              </a:rPr>
              <a:t>(</a:t>
            </a:r>
          </a:p>
          <a:p>
            <a:pPr marL="0" indent="0">
              <a:buNone/>
            </a:pPr>
            <a:r>
              <a:rPr lang="en-US" altLang="en-US" sz="1500" dirty="0">
                <a:latin typeface="Courier" pitchFamily="2" charset="0"/>
              </a:rPr>
              <a:t>line </a:t>
            </a:r>
            <a:r>
              <a:rPr lang="en-US" altLang="en-US" sz="1500" b="1" dirty="0">
                <a:latin typeface="Courier" pitchFamily="2" charset="0"/>
              </a:rPr>
              <a:t>=&gt; </a:t>
            </a:r>
            <a:r>
              <a:rPr lang="en-US" altLang="en-US" sz="1500" dirty="0">
                <a:latin typeface="Courier" pitchFamily="2" charset="0"/>
              </a:rPr>
              <a:t>{   </a:t>
            </a:r>
            <a:r>
              <a:rPr lang="en-US" altLang="en-US" sz="1500" b="1" dirty="0">
                <a:latin typeface="Courier" pitchFamily="2" charset="0"/>
              </a:rPr>
              <a:t>if </a:t>
            </a:r>
            <a:r>
              <a:rPr lang="en-US" altLang="en-US" sz="1500" dirty="0">
                <a:latin typeface="Courier" pitchFamily="2" charset="0"/>
              </a:rPr>
              <a:t>(line == "") { </a:t>
            </a:r>
            <a:br>
              <a:rPr lang="en-US" altLang="en-US" sz="1500" dirty="0">
                <a:latin typeface="Courier" pitchFamily="2" charset="0"/>
              </a:rPr>
            </a:br>
            <a:r>
              <a:rPr lang="en-US" altLang="en-US" sz="1500" dirty="0" err="1">
                <a:latin typeface="Courier" pitchFamily="2" charset="0"/>
              </a:rPr>
              <a:t>blankLines</a:t>
            </a:r>
            <a:r>
              <a:rPr lang="en-US" altLang="en-US" sz="1500" dirty="0">
                <a:latin typeface="Courier" pitchFamily="2" charset="0"/>
              </a:rPr>
              <a:t> += 1              </a:t>
            </a:r>
            <a:r>
              <a:rPr lang="en-US" altLang="en-US" sz="1500" i="1" dirty="0">
                <a:solidFill>
                  <a:srgbClr val="0000FF"/>
                </a:solidFill>
                <a:latin typeface="Courier" pitchFamily="2" charset="0"/>
              </a:rPr>
              <a:t>// Add to the accumulator </a:t>
            </a:r>
          </a:p>
          <a:p>
            <a:pPr marL="0" indent="0">
              <a:buNone/>
            </a:pPr>
            <a:r>
              <a:rPr lang="en-US" altLang="en-US" sz="1500" dirty="0">
                <a:latin typeface="Courier" pitchFamily="2" charset="0"/>
              </a:rPr>
              <a:t>} </a:t>
            </a:r>
            <a:br>
              <a:rPr lang="en-US" altLang="en-US" sz="1500" dirty="0">
                <a:latin typeface="Courier" pitchFamily="2" charset="0"/>
              </a:rPr>
            </a:br>
            <a:r>
              <a:rPr lang="en-US" altLang="en-US" sz="1500" dirty="0" err="1">
                <a:latin typeface="Courier" pitchFamily="2" charset="0"/>
              </a:rPr>
              <a:t>line.split</a:t>
            </a:r>
            <a:r>
              <a:rPr lang="en-US" altLang="en-US" sz="1500" dirty="0">
                <a:latin typeface="Courier" pitchFamily="2" charset="0"/>
              </a:rPr>
              <a:t>(" ") })</a:t>
            </a:r>
            <a:br>
              <a:rPr lang="en-US" altLang="en-US" sz="1500" dirty="0">
                <a:latin typeface="Courier" pitchFamily="2" charset="0"/>
              </a:rPr>
            </a:br>
            <a:br>
              <a:rPr lang="en-US" altLang="en-US" sz="1500" dirty="0">
                <a:latin typeface="Courier" pitchFamily="2" charset="0"/>
              </a:rPr>
            </a:br>
            <a:r>
              <a:rPr lang="en-US" altLang="en-US" sz="1500" dirty="0" err="1">
                <a:latin typeface="Courier" pitchFamily="2" charset="0"/>
              </a:rPr>
              <a:t>callSigns.saveAsTextFile</a:t>
            </a:r>
            <a:r>
              <a:rPr lang="en-US" altLang="en-US" sz="1500" dirty="0">
                <a:latin typeface="Courier" pitchFamily="2" charset="0"/>
              </a:rPr>
              <a:t>("</a:t>
            </a:r>
            <a:r>
              <a:rPr lang="en-US" altLang="en-US" sz="1500" dirty="0" err="1">
                <a:latin typeface="Courier" pitchFamily="2" charset="0"/>
              </a:rPr>
              <a:t>output.txt</a:t>
            </a:r>
            <a:r>
              <a:rPr lang="en-US" altLang="en-US" sz="1500" dirty="0">
                <a:latin typeface="Courier" pitchFamily="2" charset="0"/>
              </a:rPr>
              <a:t>”)</a:t>
            </a:r>
            <a:br>
              <a:rPr lang="en-US" altLang="en-US" sz="1500" dirty="0">
                <a:latin typeface="Courier" pitchFamily="2" charset="0"/>
              </a:rPr>
            </a:br>
            <a:br>
              <a:rPr lang="en-US" altLang="en-US" sz="1500" dirty="0">
                <a:latin typeface="Courier" pitchFamily="2" charset="0"/>
              </a:rPr>
            </a:br>
            <a:r>
              <a:rPr lang="en-US" altLang="en-US" sz="1500" dirty="0" err="1">
                <a:latin typeface="Courier" pitchFamily="2" charset="0"/>
              </a:rPr>
              <a:t>println</a:t>
            </a:r>
            <a:r>
              <a:rPr lang="en-US" altLang="en-US" sz="1500" dirty="0">
                <a:latin typeface="Courier" pitchFamily="2" charset="0"/>
              </a:rPr>
              <a:t>("Blank lines: " + </a:t>
            </a:r>
            <a:r>
              <a:rPr lang="en-US" altLang="en-US" sz="1500" dirty="0" err="1">
                <a:latin typeface="Courier" pitchFamily="2" charset="0"/>
              </a:rPr>
              <a:t>blankLines.value</a:t>
            </a:r>
            <a:r>
              <a:rPr lang="en-US" altLang="en-US" sz="1500" dirty="0">
                <a:latin typeface="Courier" pitchFamily="2" charset="0"/>
              </a:rPr>
              <a:t>) </a:t>
            </a:r>
          </a:p>
          <a:p>
            <a:pPr marL="0" indent="0"/>
            <a:endParaRPr lang="en-US" altLang="en-US" sz="1500" dirty="0">
              <a:latin typeface="Courier" pitchFamily="2" charset="0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Number Placeholder 2">
            <a:extLst>
              <a:ext uri="{FF2B5EF4-FFF2-40B4-BE49-F238E27FC236}">
                <a16:creationId xmlns:a16="http://schemas.microsoft.com/office/drawing/2014/main" id="{E3D51169-6D43-FA4F-8A44-86265C1DAA2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87725" y="798973"/>
            <a:ext cx="795746" cy="50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6BE39F22-C13D-CC45-91F8-BD25511657CE}" type="slidenum">
              <a:rPr lang="en-US" altLang="en-US" smtClean="0">
                <a:solidFill>
                  <a:srgbClr val="898989"/>
                </a:solidFill>
              </a:rPr>
              <a:pPr/>
              <a:t>118</a:t>
            </a:fld>
            <a:endParaRPr lang="en-US" altLang="en-US">
              <a:solidFill>
                <a:srgbClr val="898989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97D035-A05D-4F4B-855E-A2462270610B}"/>
              </a:ext>
            </a:extLst>
          </p:cNvPr>
          <p:cNvSpPr txBox="1"/>
          <p:nvPr/>
        </p:nvSpPr>
        <p:spPr>
          <a:xfrm>
            <a:off x="1315454" y="513345"/>
            <a:ext cx="7226968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References: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EFE51E-21B2-6546-BB50-3B81810A3C0E}"/>
              </a:ext>
            </a:extLst>
          </p:cNvPr>
          <p:cNvSpPr txBox="1"/>
          <p:nvPr/>
        </p:nvSpPr>
        <p:spPr>
          <a:xfrm>
            <a:off x="264696" y="1744578"/>
            <a:ext cx="8534400" cy="36933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  <a:defRPr/>
            </a:pPr>
            <a:r>
              <a:rPr lang="en-IN" dirty="0">
                <a:ea typeface="ＭＳ Ｐゴシック" panose="020B0600070205080204" pitchFamily="34" charset="-128"/>
              </a:rPr>
              <a:t>Learning Spark: Lightning-Fast Big Data Analysis. Holden Karau, Andy </a:t>
            </a:r>
            <a:r>
              <a:rPr lang="en-IN" dirty="0" err="1">
                <a:ea typeface="ＭＳ Ｐゴシック" panose="020B0600070205080204" pitchFamily="34" charset="-128"/>
              </a:rPr>
              <a:t>Konwinski</a:t>
            </a:r>
            <a:r>
              <a:rPr lang="en-IN" dirty="0">
                <a:ea typeface="ＭＳ Ｐゴシック" panose="020B0600070205080204" pitchFamily="34" charset="-128"/>
              </a:rPr>
              <a:t>, Patrick Wendell, </a:t>
            </a:r>
            <a:r>
              <a:rPr lang="en-IN" dirty="0" err="1">
                <a:ea typeface="ＭＳ Ｐゴシック" panose="020B0600070205080204" pitchFamily="34" charset="-128"/>
              </a:rPr>
              <a:t>Matei</a:t>
            </a:r>
            <a:r>
              <a:rPr lang="en-IN" dirty="0">
                <a:ea typeface="ＭＳ Ｐゴシック" panose="020B0600070205080204" pitchFamily="34" charset="-128"/>
              </a:rPr>
              <a:t> </a:t>
            </a:r>
            <a:r>
              <a:rPr lang="en-IN" dirty="0" err="1">
                <a:ea typeface="ＭＳ Ｐゴシック" panose="020B0600070205080204" pitchFamily="34" charset="-128"/>
              </a:rPr>
              <a:t>Zaharia</a:t>
            </a:r>
            <a:r>
              <a:rPr lang="en-IN" dirty="0">
                <a:ea typeface="ＭＳ Ｐゴシック" panose="020B0600070205080204" pitchFamily="34" charset="-128"/>
              </a:rPr>
              <a:t>. O Reilly Press 2015.</a:t>
            </a:r>
          </a:p>
          <a:p>
            <a:pPr marL="380990" indent="-380990">
              <a:buFont typeface="Arial" panose="020B0604020202020204" pitchFamily="34" charset="0"/>
              <a:buChar char="•"/>
              <a:defRPr/>
            </a:pPr>
            <a:endParaRPr lang="en-IN" dirty="0">
              <a:ea typeface="ＭＳ Ｐゴシック" panose="020B0600070205080204" pitchFamily="34" charset="-128"/>
            </a:endParaRPr>
          </a:p>
          <a:p>
            <a:pPr marL="380990" indent="-380990">
              <a:buFont typeface="Arial" panose="020B0604020202020204" pitchFamily="34" charset="0"/>
              <a:buChar char="•"/>
              <a:defRPr/>
            </a:pPr>
            <a:r>
              <a:rPr lang="en-IN" dirty="0">
                <a:ea typeface="ＭＳ Ｐゴシック" panose="020B0600070205080204" pitchFamily="34" charset="-128"/>
              </a:rPr>
              <a:t>Any book on scala and spark.</a:t>
            </a:r>
            <a:br>
              <a:rPr lang="en-IN" dirty="0">
                <a:ea typeface="ＭＳ Ｐゴシック" panose="020B0600070205080204" pitchFamily="34" charset="-128"/>
              </a:rPr>
            </a:br>
            <a:endParaRPr lang="en-IN" dirty="0">
              <a:ea typeface="ＭＳ Ｐゴシック" panose="020B0600070205080204" pitchFamily="34" charset="-128"/>
            </a:endParaRPr>
          </a:p>
          <a:p>
            <a:pPr marL="380990" indent="-380990">
              <a:buFont typeface="Arial" panose="020B0604020202020204" pitchFamily="34" charset="0"/>
              <a:buChar char="•"/>
              <a:defRPr/>
            </a:pPr>
            <a:r>
              <a:rPr lang="en-IN" dirty="0"/>
              <a:t>Jure </a:t>
            </a:r>
            <a:r>
              <a:rPr lang="en-IN" dirty="0" err="1"/>
              <a:t>Leskovec</a:t>
            </a:r>
            <a:r>
              <a:rPr lang="en-IN" dirty="0"/>
              <a:t>, Anand Rajaraman, Jeff Ullman.  Mining of Massive Datasets. 2nd edition.  - Cambridge University Press. </a:t>
            </a:r>
            <a:r>
              <a:rPr lang="en-IN" dirty="0">
                <a:hlinkClick r:id="rId2"/>
              </a:rPr>
              <a:t>http://www.mmds.org/</a:t>
            </a:r>
            <a:r>
              <a:rPr lang="en-IN" dirty="0"/>
              <a:t> </a:t>
            </a:r>
          </a:p>
          <a:p>
            <a:pPr marL="380990" indent="-380990">
              <a:buFont typeface="Arial" panose="020B0604020202020204" pitchFamily="34" charset="0"/>
              <a:buChar char="•"/>
              <a:defRPr/>
            </a:pPr>
            <a:endParaRPr lang="en-IN" dirty="0"/>
          </a:p>
          <a:p>
            <a:pPr marL="380990" indent="-380990">
              <a:buFont typeface="Arial" panose="020B0604020202020204" pitchFamily="34" charset="0"/>
              <a:buChar char="•"/>
              <a:defRPr/>
            </a:pPr>
            <a:endParaRPr lang="en-IN" dirty="0"/>
          </a:p>
          <a:p>
            <a:pPr marL="380990" indent="-380990">
              <a:buFont typeface="Arial" panose="020B0604020202020204" pitchFamily="34" charset="0"/>
              <a:buChar char="•"/>
              <a:defRPr/>
            </a:pPr>
            <a:r>
              <a:rPr lang="en-IN" dirty="0"/>
              <a:t>Tom White. Hadoop: The definitive Guide. </a:t>
            </a:r>
            <a:r>
              <a:rPr lang="en-IN" dirty="0" err="1"/>
              <a:t>Oreilly</a:t>
            </a:r>
            <a:r>
              <a:rPr lang="en-IN" dirty="0"/>
              <a:t> Press.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IN" dirty="0"/>
          </a:p>
          <a:p>
            <a:pPr>
              <a:defRPr/>
            </a:pP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44690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FA36D-5A81-D9F6-D550-4E98D1DC4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76D37-0859-D5F2-764F-9418E5BDA0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Email: </a:t>
            </a:r>
            <a:r>
              <a:rPr lang="en-US" dirty="0">
                <a:hlinkClick r:id="rId2"/>
              </a:rPr>
              <a:t>sourangshu@cse.iitkgp.ac.in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88144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15731</TotalTime>
  <Words>6174</Words>
  <Application>Microsoft Macintosh PowerPoint</Application>
  <PresentationFormat>On-screen Show (4:3)</PresentationFormat>
  <Paragraphs>928</Paragraphs>
  <Slides>119</Slides>
  <Notes>19</Notes>
  <HiddenSlides>8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37" baseType="lpstr">
      <vt:lpstr>ＭＳ Ｐゴシック</vt:lpstr>
      <vt:lpstr>Arial</vt:lpstr>
      <vt:lpstr>Arial Narrow</vt:lpstr>
      <vt:lpstr>Calibri</vt:lpstr>
      <vt:lpstr>Century Gothic</vt:lpstr>
      <vt:lpstr>Comic Sans MS</vt:lpstr>
      <vt:lpstr>Consolas</vt:lpstr>
      <vt:lpstr>Corbel</vt:lpstr>
      <vt:lpstr>Courier</vt:lpstr>
      <vt:lpstr>Courier New</vt:lpstr>
      <vt:lpstr>Gill Sans MT</vt:lpstr>
      <vt:lpstr>Lucida Console</vt:lpstr>
      <vt:lpstr>Mangal</vt:lpstr>
      <vt:lpstr>Tahoma</vt:lpstr>
      <vt:lpstr>Trebuchet MS</vt:lpstr>
      <vt:lpstr>Wingdings</vt:lpstr>
      <vt:lpstr>Gallery</vt:lpstr>
      <vt:lpstr>Equation</vt:lpstr>
      <vt:lpstr> Big data processing with spark</vt:lpstr>
      <vt:lpstr>Big data processing</vt:lpstr>
      <vt:lpstr>Motivation: Google Example</vt:lpstr>
      <vt:lpstr>Cluster Architecture</vt:lpstr>
      <vt:lpstr>Large-scale Computing</vt:lpstr>
      <vt:lpstr>Big Data Challenges</vt:lpstr>
      <vt:lpstr>Idea and Solution</vt:lpstr>
      <vt:lpstr>What is Hadoop  ?</vt:lpstr>
      <vt:lpstr>What is Map Reduce ?</vt:lpstr>
      <vt:lpstr>Programming Model: MapReduce</vt:lpstr>
      <vt:lpstr>Task: Word Count</vt:lpstr>
      <vt:lpstr>MapReduce: Overview</vt:lpstr>
      <vt:lpstr>More Specifically</vt:lpstr>
      <vt:lpstr>MapReduce: Word Counting</vt:lpstr>
      <vt:lpstr>PowerPoint Presentation</vt:lpstr>
      <vt:lpstr>Word Count Using MapReduce</vt:lpstr>
      <vt:lpstr>Hadoop Map Reduce</vt:lpstr>
      <vt:lpstr>PowerPoint Presentation</vt:lpstr>
      <vt:lpstr>What’s HDFS</vt:lpstr>
      <vt:lpstr>Components of HDFS</vt:lpstr>
      <vt:lpstr>PowerPoint Presentation</vt:lpstr>
      <vt:lpstr>HDFS</vt:lpstr>
      <vt:lpstr>HDFS</vt:lpstr>
      <vt:lpstr>Goals of HDFS</vt:lpstr>
      <vt:lpstr>Distributed File System</vt:lpstr>
      <vt:lpstr>HDFS Architecture</vt:lpstr>
      <vt:lpstr>DataNode</vt:lpstr>
      <vt:lpstr>NameNode Metadata</vt:lpstr>
      <vt:lpstr>HDFS – User Commands (dfs)</vt:lpstr>
      <vt:lpstr>HDFS – User Commands (dfs)</vt:lpstr>
      <vt:lpstr>HDFS – User Commands (acls)</vt:lpstr>
      <vt:lpstr>HDFS read client</vt:lpstr>
      <vt:lpstr>HDFS write Client</vt:lpstr>
      <vt:lpstr>Block Placement</vt:lpstr>
      <vt:lpstr>NameNode Failure</vt:lpstr>
      <vt:lpstr>Data Pipelining</vt:lpstr>
      <vt:lpstr>PowerPoint Presentation</vt:lpstr>
      <vt:lpstr>Mapreduce internals</vt:lpstr>
      <vt:lpstr>Hadoop Map Reduce</vt:lpstr>
      <vt:lpstr>Hadoop(v2)  MR job</vt:lpstr>
      <vt:lpstr>Wordcount program</vt:lpstr>
      <vt:lpstr>Wordcount program - Main</vt:lpstr>
      <vt:lpstr>Wordcount program - Mapper</vt:lpstr>
      <vt:lpstr>Wordcount program - Reducer</vt:lpstr>
      <vt:lpstr>Wordcount program - running</vt:lpstr>
      <vt:lpstr>Hadoop(v2)  MR job</vt:lpstr>
      <vt:lpstr>Wordcount in python</vt:lpstr>
      <vt:lpstr>Wordcount in python </vt:lpstr>
      <vt:lpstr>Execution code</vt:lpstr>
      <vt:lpstr>Hadoop(v2)  MR job</vt:lpstr>
      <vt:lpstr>Map Reduce Data Flow</vt:lpstr>
      <vt:lpstr>PowerPoint Presentation</vt:lpstr>
      <vt:lpstr>Hadoop MR Data Flow</vt:lpstr>
      <vt:lpstr>Shuffle and sort</vt:lpstr>
      <vt:lpstr>Data Flow</vt:lpstr>
      <vt:lpstr>Hadoop(v2)  MR job</vt:lpstr>
      <vt:lpstr>Fault tolerance</vt:lpstr>
      <vt:lpstr>Coordination: Master</vt:lpstr>
      <vt:lpstr>Failures</vt:lpstr>
      <vt:lpstr>Dealing with Failures</vt:lpstr>
      <vt:lpstr>How many Map and Reduce jobs?</vt:lpstr>
      <vt:lpstr>Task Granularity &amp; Pipelining</vt:lpstr>
      <vt:lpstr>Refinements: Backup Tasks</vt:lpstr>
      <vt:lpstr>Refinement: Combiners</vt:lpstr>
      <vt:lpstr>Refinement: Combiners</vt:lpstr>
      <vt:lpstr>Refinement: Partition Function</vt:lpstr>
      <vt:lpstr>Spark</vt:lpstr>
      <vt:lpstr>Spark</vt:lpstr>
      <vt:lpstr>Map reduce data flow</vt:lpstr>
      <vt:lpstr>Map reduce data flow</vt:lpstr>
      <vt:lpstr>Motivation</vt:lpstr>
      <vt:lpstr>Spark objective</vt:lpstr>
      <vt:lpstr>Resilient Distributed Datasets</vt:lpstr>
      <vt:lpstr>RDDs in More Detail</vt:lpstr>
      <vt:lpstr>RDD Operations</vt:lpstr>
      <vt:lpstr>RDD Lazy execution</vt:lpstr>
      <vt:lpstr>Benefits of RDD Model</vt:lpstr>
      <vt:lpstr>Spark cluster Architecture</vt:lpstr>
      <vt:lpstr>Word Count in Spark</vt:lpstr>
      <vt:lpstr>Example: MapReduce</vt:lpstr>
      <vt:lpstr>Spark Pi</vt:lpstr>
      <vt:lpstr>Example: Logistic Regression</vt:lpstr>
      <vt:lpstr>Logistic Regression</vt:lpstr>
      <vt:lpstr>Logistic Regression</vt:lpstr>
      <vt:lpstr>Spark Implementation</vt:lpstr>
      <vt:lpstr>Scaleup with Cores</vt:lpstr>
      <vt:lpstr>Scaleup with Nodes</vt:lpstr>
      <vt:lpstr>Example: Matrix Multiplication</vt:lpstr>
      <vt:lpstr>Matrix Multiplication</vt:lpstr>
      <vt:lpstr>Example: PageRank</vt:lpstr>
      <vt:lpstr>Basic Idea</vt:lpstr>
      <vt:lpstr>Algorithm</vt:lpstr>
      <vt:lpstr>Algorithm</vt:lpstr>
      <vt:lpstr>Algorithm</vt:lpstr>
      <vt:lpstr>Algorithm</vt:lpstr>
      <vt:lpstr>Algorithm</vt:lpstr>
      <vt:lpstr>Algorithm</vt:lpstr>
      <vt:lpstr>Spark Implementation</vt:lpstr>
      <vt:lpstr>Example: Alternating Least squares</vt:lpstr>
      <vt:lpstr>Collaborative filtering</vt:lpstr>
      <vt:lpstr>Matrix Factorization</vt:lpstr>
      <vt:lpstr>Alternating Least Squares</vt:lpstr>
      <vt:lpstr>Naïve Spark ALS</vt:lpstr>
      <vt:lpstr>Efficient Spark ALS</vt:lpstr>
      <vt:lpstr>Caching of RDDs</vt:lpstr>
      <vt:lpstr>Spark internals</vt:lpstr>
      <vt:lpstr>Spark Scheduler</vt:lpstr>
      <vt:lpstr>Physical Execution Plan</vt:lpstr>
      <vt:lpstr>Tasks</vt:lpstr>
      <vt:lpstr>Advanced examples</vt:lpstr>
      <vt:lpstr>User Log Mining</vt:lpstr>
      <vt:lpstr>User Log Mining</vt:lpstr>
      <vt:lpstr>User Log Mining</vt:lpstr>
      <vt:lpstr>User Log Mining</vt:lpstr>
      <vt:lpstr>Partitioning</vt:lpstr>
      <vt:lpstr>Page Rank (Revisited)</vt:lpstr>
      <vt:lpstr>Accumulators</vt:lpstr>
      <vt:lpstr>PowerPoint Presentation</vt:lpstr>
      <vt:lpstr>Thanks 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OpenClassroom</dc:creator>
  <cp:lastModifiedBy>sourangshu</cp:lastModifiedBy>
  <cp:revision>352</cp:revision>
  <cp:lastPrinted>2018-10-31T04:55:39Z</cp:lastPrinted>
  <dcterms:created xsi:type="dcterms:W3CDTF">2012-02-05T03:48:43Z</dcterms:created>
  <dcterms:modified xsi:type="dcterms:W3CDTF">2026-09-02T04:29:45Z</dcterms:modified>
</cp:coreProperties>
</file>