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145.jpg" ContentType="image/jpe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media/image170.jpg" ContentType="image/jpeg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111"/>
  </p:notesMasterIdLst>
  <p:sldIdLst>
    <p:sldId id="314" r:id="rId2"/>
    <p:sldId id="498" r:id="rId3"/>
    <p:sldId id="503" r:id="rId4"/>
    <p:sldId id="504" r:id="rId5"/>
    <p:sldId id="317" r:id="rId6"/>
    <p:sldId id="500" r:id="rId7"/>
    <p:sldId id="279" r:id="rId8"/>
    <p:sldId id="280" r:id="rId9"/>
    <p:sldId id="282" r:id="rId10"/>
    <p:sldId id="496" r:id="rId11"/>
    <p:sldId id="497" r:id="rId12"/>
    <p:sldId id="283" r:id="rId13"/>
    <p:sldId id="284" r:id="rId14"/>
    <p:sldId id="289" r:id="rId15"/>
    <p:sldId id="290" r:id="rId16"/>
    <p:sldId id="505" r:id="rId17"/>
    <p:sldId id="506" r:id="rId18"/>
    <p:sldId id="507" r:id="rId19"/>
    <p:sldId id="508" r:id="rId20"/>
    <p:sldId id="509" r:id="rId21"/>
    <p:sldId id="293" r:id="rId22"/>
    <p:sldId id="294" r:id="rId23"/>
    <p:sldId id="295" r:id="rId24"/>
    <p:sldId id="296" r:id="rId25"/>
    <p:sldId id="297" r:id="rId26"/>
    <p:sldId id="298" r:id="rId27"/>
    <p:sldId id="501" r:id="rId28"/>
    <p:sldId id="316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3" r:id="rId43"/>
    <p:sldId id="334" r:id="rId44"/>
    <p:sldId id="335" r:id="rId45"/>
    <p:sldId id="336" r:id="rId46"/>
    <p:sldId id="261" r:id="rId47"/>
    <p:sldId id="264" r:id="rId48"/>
    <p:sldId id="265" r:id="rId49"/>
    <p:sldId id="266" r:id="rId50"/>
    <p:sldId id="270" r:id="rId51"/>
    <p:sldId id="271" r:id="rId52"/>
    <p:sldId id="272" r:id="rId53"/>
    <p:sldId id="273" r:id="rId54"/>
    <p:sldId id="274" r:id="rId55"/>
    <p:sldId id="499" r:id="rId56"/>
    <p:sldId id="502" r:id="rId57"/>
    <p:sldId id="275" r:id="rId58"/>
    <p:sldId id="495" r:id="rId59"/>
    <p:sldId id="486" r:id="rId60"/>
    <p:sldId id="258" r:id="rId61"/>
    <p:sldId id="487" r:id="rId62"/>
    <p:sldId id="491" r:id="rId63"/>
    <p:sldId id="494" r:id="rId64"/>
    <p:sldId id="493" r:id="rId65"/>
    <p:sldId id="492" r:id="rId66"/>
    <p:sldId id="260" r:id="rId67"/>
    <p:sldId id="488" r:id="rId68"/>
    <p:sldId id="489" r:id="rId69"/>
    <p:sldId id="490" r:id="rId70"/>
    <p:sldId id="337" r:id="rId71"/>
    <p:sldId id="478" r:id="rId72"/>
    <p:sldId id="479" r:id="rId73"/>
    <p:sldId id="480" r:id="rId74"/>
    <p:sldId id="481" r:id="rId75"/>
    <p:sldId id="482" r:id="rId76"/>
    <p:sldId id="483" r:id="rId77"/>
    <p:sldId id="259" r:id="rId78"/>
    <p:sldId id="262" r:id="rId79"/>
    <p:sldId id="470" r:id="rId80"/>
    <p:sldId id="425" r:id="rId81"/>
    <p:sldId id="426" r:id="rId82"/>
    <p:sldId id="427" r:id="rId83"/>
    <p:sldId id="428" r:id="rId84"/>
    <p:sldId id="429" r:id="rId85"/>
    <p:sldId id="430" r:id="rId86"/>
    <p:sldId id="431" r:id="rId87"/>
    <p:sldId id="432" r:id="rId88"/>
    <p:sldId id="433" r:id="rId89"/>
    <p:sldId id="471" r:id="rId90"/>
    <p:sldId id="438" r:id="rId91"/>
    <p:sldId id="439" r:id="rId92"/>
    <p:sldId id="440" r:id="rId93"/>
    <p:sldId id="441" r:id="rId94"/>
    <p:sldId id="442" r:id="rId95"/>
    <p:sldId id="443" r:id="rId96"/>
    <p:sldId id="473" r:id="rId97"/>
    <p:sldId id="477" r:id="rId98"/>
    <p:sldId id="474" r:id="rId99"/>
    <p:sldId id="475" r:id="rId100"/>
    <p:sldId id="476" r:id="rId101"/>
    <p:sldId id="472" r:id="rId102"/>
    <p:sldId id="451" r:id="rId103"/>
    <p:sldId id="452" r:id="rId104"/>
    <p:sldId id="453" r:id="rId105"/>
    <p:sldId id="484" r:id="rId106"/>
    <p:sldId id="286" r:id="rId107"/>
    <p:sldId id="287" r:id="rId108"/>
    <p:sldId id="288" r:id="rId109"/>
    <p:sldId id="485" r:id="rId1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C5C15F90-36C1-4B79-B800-B50D10120845}">
          <p14:sldIdLst>
            <p14:sldId id="314"/>
            <p14:sldId id="498"/>
            <p14:sldId id="503"/>
            <p14:sldId id="504"/>
          </p14:sldIdLst>
        </p14:section>
        <p14:section name="Part 1: Submodular Optimization for Coreset Finding" id="{42D71451-AAD0-4103-803E-D8A3344BF420}">
          <p14:sldIdLst>
            <p14:sldId id="317"/>
            <p14:sldId id="500"/>
            <p14:sldId id="279"/>
            <p14:sldId id="280"/>
            <p14:sldId id="282"/>
            <p14:sldId id="496"/>
            <p14:sldId id="497"/>
            <p14:sldId id="283"/>
            <p14:sldId id="284"/>
            <p14:sldId id="289"/>
            <p14:sldId id="290"/>
            <p14:sldId id="505"/>
            <p14:sldId id="506"/>
            <p14:sldId id="507"/>
            <p14:sldId id="508"/>
            <p14:sldId id="509"/>
            <p14:sldId id="293"/>
            <p14:sldId id="294"/>
            <p14:sldId id="295"/>
            <p14:sldId id="296"/>
            <p14:sldId id="297"/>
            <p14:sldId id="298"/>
            <p14:sldId id="501"/>
            <p14:sldId id="316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3"/>
            <p14:sldId id="334"/>
            <p14:sldId id="335"/>
            <p14:sldId id="336"/>
            <p14:sldId id="261"/>
            <p14:sldId id="264"/>
            <p14:sldId id="265"/>
            <p14:sldId id="266"/>
            <p14:sldId id="270"/>
            <p14:sldId id="271"/>
            <p14:sldId id="272"/>
            <p14:sldId id="273"/>
            <p14:sldId id="274"/>
          </p14:sldIdLst>
        </p14:section>
        <p14:section name="Part 2: Sparse Approximation for Subset Selection" id="{0B0A20A8-383C-4857-937C-2AB5DE7FF7B2}">
          <p14:sldIdLst>
            <p14:sldId id="499"/>
            <p14:sldId id="502"/>
            <p14:sldId id="275"/>
            <p14:sldId id="495"/>
            <p14:sldId id="486"/>
            <p14:sldId id="258"/>
            <p14:sldId id="487"/>
            <p14:sldId id="491"/>
            <p14:sldId id="494"/>
            <p14:sldId id="493"/>
            <p14:sldId id="492"/>
            <p14:sldId id="260"/>
            <p14:sldId id="488"/>
            <p14:sldId id="489"/>
          </p14:sldIdLst>
        </p14:section>
        <p14:section name="References" id="{5AEB43A2-6870-4966-80F7-CDE043B7A3EB}">
          <p14:sldIdLst>
            <p14:sldId id="490"/>
          </p14:sldIdLst>
        </p14:section>
        <p14:section name="Appendix: Data Valuation (hidden)" id="{3E62E346-C961-4CA6-9469-AD3E740ED04B}">
          <p14:sldIdLst>
            <p14:sldId id="337"/>
            <p14:sldId id="478"/>
            <p14:sldId id="479"/>
            <p14:sldId id="480"/>
            <p14:sldId id="481"/>
            <p14:sldId id="482"/>
            <p14:sldId id="483"/>
            <p14:sldId id="259"/>
            <p14:sldId id="262"/>
            <p14:sldId id="470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71"/>
            <p14:sldId id="438"/>
            <p14:sldId id="439"/>
            <p14:sldId id="440"/>
            <p14:sldId id="441"/>
            <p14:sldId id="442"/>
            <p14:sldId id="443"/>
            <p14:sldId id="473"/>
            <p14:sldId id="477"/>
            <p14:sldId id="474"/>
            <p14:sldId id="475"/>
            <p14:sldId id="476"/>
            <p14:sldId id="472"/>
            <p14:sldId id="451"/>
            <p14:sldId id="452"/>
            <p14:sldId id="453"/>
            <p14:sldId id="484"/>
            <p14:sldId id="286"/>
            <p14:sldId id="287"/>
            <p14:sldId id="288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749" autoAdjust="0"/>
    <p:restoredTop sz="86531"/>
  </p:normalViewPr>
  <p:slideViewPr>
    <p:cSldViewPr snapToGrid="0" snapToObjects="1">
      <p:cViewPr varScale="1">
        <p:scale>
          <a:sx n="110" d="100"/>
          <a:sy n="110" d="100"/>
        </p:scale>
        <p:origin x="2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468E3F-8FAF-994D-9A0E-AD0E454365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E0541C-A7EF-D142-A97C-1C3DFFD859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B124732-0BFE-C646-82FE-62578F3A3030}" type="datetimeFigureOut">
              <a:rPr lang="en-US" altLang="en-US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698975E-4D6C-4E49-A032-C7954D7F90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140D563-9B5A-CD44-90B3-695FE925EA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2F9E5-819A-8346-A863-F34313CFCA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9A4DC-9116-904F-A299-2BADB087B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2497D21-7F4B-7C40-8F5B-C0A3C4D330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497D21-7F4B-7C40-8F5B-C0A3C4D3308D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116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0b8c8fa5d2_0_7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g10b8c8fa5d2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b8c8fa5d2_0_2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g10b8c8fa5d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4077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g107dc5dba45_1_15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0" name="Google Shape;2530;g107dc5dba45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3018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3d8f324a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3d8f324a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9500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720d0b6a9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e720d0b6a9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0091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gab87aa7571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5" name="Google Shape;2175;gab87aa7571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gab87aa7571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3" name="Google Shape;2183;gab87aa7571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gab87aa7571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0" name="Google Shape;2190;gab87aa7571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gab87aa7571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9" name="Google Shape;2199;gab87aa7571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" name="Google Shape;2207;gab87aa7571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8" name="Google Shape;2208;gab87aa7571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" name="Google Shape;2217;gab87aa7571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8" name="Google Shape;2218;gab87aa7571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9" name="Google Shape;2229;gab87aa7571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0" name="Google Shape;2230;gab87aa7571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" name="Google Shape;2242;gab87aa757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3" name="Google Shape;2243;gab87aa757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gab87aa7571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9" name="Google Shape;2259;gab87aa7571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gab87aa7571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9" name="Google Shape;2299;gab87aa7571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gb4d06a9b1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5" name="Google Shape;2305;gb4d06a9b1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gb4d06a9b17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1" name="Google Shape;2311;gb4d06a9b17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gb4d06a9b17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9" name="Google Shape;2319;gb4d06a9b17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gb4d06a9b17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5" name="Google Shape;2325;gb4d06a9b17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gb4d06a9b17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0" name="Google Shape;2340;gb4d06a9b17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07dc5dba45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07dc5dba45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g107dc5dba45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2" name="Google Shape;2462;g107dc5dba45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g107dc5dba45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4" name="Google Shape;2474;g107dc5dba45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e720d0b6a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e720d0b6a9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4362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e2f7fb5804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e2f7fb5804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72383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e3beeca756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e3beeca756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 the 5% of HOST-CP and 20% of DS reaching same accuracy at different fractions.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20001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e720d0b6a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e720d0b6a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 the 5% of HOST-CP and 20% of DS reaching same accuracy at different fractions.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39874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7B22-0F99-2D11-B1E2-4573E54EC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93125-45D2-BCF5-DF88-BBCE36FDF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317C2-5F9C-2524-FD57-13E1F3C4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B49173-713E-A645-9B01-7A1273687B0B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F630F-8EE0-D8C7-B382-4CEE4D6C2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F043-0CAC-9490-A83B-F76CC9E2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5B8B5-F98F-384A-80A3-A1EA494C1E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65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B7DF-EDCD-C29C-31BF-89D4C2563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F153E-BF0D-29A0-3B7E-B8FD477E4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605AD-8B90-7099-A5FF-6B79C8C2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BB400D-BFD1-084E-8B87-3548D9D9F471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896E3-6370-DC4F-3B2D-45260C08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C2C4E-8811-C9E2-D599-6BDA75F9B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FFEA07-43E6-A246-AA1E-7C11B785FE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572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B5CD-BF22-DD3D-2651-1D96D49E3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D186B-D0DE-E3B3-E873-0269E9A1F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4BA56-FCA3-3525-BEE3-9D0589074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F03E37-BD0E-F447-BAE7-EA8EEFBFEBB7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75477-3286-A3F1-D501-885493595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E3955-37DC-BF47-00BB-A9FA35E8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6D3132-4FE3-0346-92C1-C108607C69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824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5D86-2560-83CD-1D3C-C92900396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78BA1-7FBE-BF1D-C2E6-78E34FCC1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3A2A2C-1B8B-56D7-9390-5DF26E9EE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C9AF5-3450-100F-4BF5-D70F6EDC6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C9E6E6-D771-D543-A91A-7A8C14E344BD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9E19E-7CA0-9B9A-9562-423E3D0FD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22F0E-6F9D-C5BB-267A-9503CAC3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60486-C4BA-B845-B737-E535EC07A3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00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431B9-7B94-F51E-E80A-6BBE398CF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E7AB4-753C-4D0A-23B4-9D399E849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A97F9-2BFF-0827-070D-7DAC52FE9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6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5FC162-7EDF-336E-1BDC-345CD328D4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DAF8AF-39E1-9EF2-DB2A-F1289C17DF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A3A3F9-C0E7-9251-5461-1EC102000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1CD16B-9F83-C245-BE81-8985BB54EA59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68FB5F-57E1-3E15-398A-E3F08374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FB350B-F9C8-17C9-0246-78F4B8E49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74365-441E-5D43-8337-F810FDD103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22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D298-5A6B-4B02-A5B5-6A7526AFE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FF4975-C52F-048A-08E0-2BAE1E411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3A0A44-6690-044E-A431-7070E7FE8151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B29B71-3881-F769-D672-924870FC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2D7940-06BC-9467-E2E1-8532F49C5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5399E-26E1-3B4A-9C61-72F7D5ACBE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66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50B550-34BA-C490-7E5D-75A94AD95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5E5409-AAEC-D841-9907-AD7881AB9108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9A712-B944-5CE1-FB32-7F75663CC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46851-8EDF-E5DC-7CE5-4838B08DA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39494-0400-F340-B51C-BE8D96F90A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30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B8433-3578-FCED-CB13-7A3CE0FC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11187-4FCF-8B9F-799A-B5695EF41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FE04C-530E-8E18-3AB2-4BFF7A024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FD07B-17AB-DEFD-58ED-187943CD1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F2AB3F-7ED4-4342-90EF-44B6DA97E2CD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66C36-C3C7-4AA6-11F4-A85ECB98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086B54-D1C6-86FE-D2BE-EE6FDE6BC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D7249-CE65-8349-976E-D8B97B6886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54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137B6-E7BB-F484-B7D4-95417BA6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41BF1-5B4E-CCF3-00A7-50A75D22D8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2570F-569D-2366-2659-11189BAAD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484E2-12C8-55C1-722F-B8E1CB69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9E1091-3686-394F-8770-305EBFCF3C87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16CDD-5936-5C20-C51B-3F0BAF92A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80314-BC9F-FC81-27DC-642FEEA2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33DD5F-F9C7-3044-A726-86874781F23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977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918D-66D2-49C7-9358-D98034726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082B7-2030-B035-8D0C-FB8DF7372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8AED1-4989-E18D-D29A-0C3AD5E7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60400F-967D-9B40-9A75-B82246C80A13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192D2-9AE8-6DFF-3EF9-97BBDD5DD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88102-2272-50EE-07F7-59C3224B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DC7F31-C688-6441-8F87-45000F618B7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29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B9A420-0318-3D6E-D3CE-917D9B365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DA711-42C9-3525-BB95-A0B7A51D7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D8534-8D9A-AB3F-4D60-78AE66DE8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240732-B01C-A74B-9A7E-2437FFEA3C56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1F2A3-8D2D-A2E8-B13A-C497806FB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48F34-F5C0-1B60-24DA-CD1302A1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8EEAF4-C124-924B-B538-3F22E9E2F2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131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001F5F"/>
                </a:solidFill>
                <a:latin typeface="Cambria"/>
                <a:cs typeface="Calade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68297" y="2001774"/>
            <a:ext cx="3992245" cy="288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75" b="1" i="0">
                <a:solidFill>
                  <a:schemeClr val="tx1"/>
                </a:solidFill>
                <a:latin typeface="Calibri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590281" y="1912367"/>
            <a:ext cx="3750945" cy="288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75" b="1" i="0">
                <a:solidFill>
                  <a:schemeClr val="tx1"/>
                </a:solidFill>
                <a:latin typeface="Calibri"/>
                <a:cs typeface="Carlito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1515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11142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378" lvl="1" indent="-298442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566" lvl="2" indent="-298442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754" lvl="3" indent="-298442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5943" lvl="4" indent="-298442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132" lvl="5" indent="-298442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320" lvl="6" indent="-298442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509" lvl="7" indent="-298442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697" lvl="8" indent="-298442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1381736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5735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CFF1C4-2782-EDDF-B51D-E68D8C313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A9E85-82F5-84C8-D9FA-8A413A977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ABD85-AF20-33AD-2143-EE49C94EB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FA6539F-E38A-B142-B8A1-84704234EC5D}" type="datetimeFigureOut">
              <a:rPr lang="en-US" altLang="en-US" smtClean="0"/>
              <a:pPr>
                <a:defRPr/>
              </a:pPr>
              <a:t>10/8/26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5C338-2B69-4463-65C5-D0C172D66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246CB-4D20-21B8-0A92-11638E59B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17D7A4-1A5B-404E-9318-CFDF1E736E3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335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49.png"/><Relationship Id="rId7" Type="http://schemas.openxmlformats.org/officeDocument/2006/relationships/image" Target="../media/image41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9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9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50.png"/><Relationship Id="rId4" Type="http://schemas.openxmlformats.org/officeDocument/2006/relationships/image" Target="../media/image11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jpg"/><Relationship Id="rId5" Type="http://schemas.openxmlformats.org/officeDocument/2006/relationships/image" Target="../media/image134.jpg"/><Relationship Id="rId4" Type="http://schemas.openxmlformats.org/officeDocument/2006/relationships/image" Target="../media/image133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proceedings.mlr.press/v70/koh17a/koh17a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conservancy.umn.edu/handle/11299/37076" TargetMode="External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1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4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49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8.png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4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5.png"/><Relationship Id="rId5" Type="http://schemas.openxmlformats.org/officeDocument/2006/relationships/image" Target="../media/image151.png"/><Relationship Id="rId4" Type="http://schemas.openxmlformats.org/officeDocument/2006/relationships/image" Target="../media/image14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proceedings.mlr.press/v97/ghorbani19c/ghorbani19c.pdf" TargetMode="Externa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jpg"/><Relationship Id="rId5" Type="http://schemas.openxmlformats.org/officeDocument/2006/relationships/image" Target="../media/image165.jpg"/><Relationship Id="rId4" Type="http://schemas.openxmlformats.org/officeDocument/2006/relationships/image" Target="../media/image164.jp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9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ourse"/>
          <p:cNvSpPr txBox="1"/>
          <p:nvPr/>
        </p:nvSpPr>
        <p:spPr>
          <a:xfrm>
            <a:off x="914400" y="2103120"/>
            <a:ext cx="10332720" cy="4114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2F5379"/>
                </a:solidFill>
                <a:latin typeface="Calibri"/>
                <a:cs typeface="Calibri"/>
              </a:rPr>
              <a:t>CS60021 · Scalable Data Mining</a:t>
            </a:r>
          </a:p>
        </p:txBody>
      </p:sp>
      <p:sp>
        <p:nvSpPr>
          <p:cNvPr id="102" name="Title"/>
          <p:cNvSpPr>
            <a:spLocks noGrp="1"/>
          </p:cNvSpPr>
          <p:nvPr>
            <p:ph type="ctrTitle"/>
          </p:nvPr>
        </p:nvSpPr>
        <p:spPr>
          <a:xfrm>
            <a:off x="914400" y="2560320"/>
            <a:ext cx="10332720" cy="10515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1F2A44"/>
                </a:solidFill>
                <a:latin typeface="Cambria"/>
                <a:cs typeface="Cambria"/>
              </a:rPr>
              <a:t>Subset Selection</a:t>
            </a:r>
          </a:p>
        </p:txBody>
      </p:sp>
      <p:sp>
        <p:nvSpPr>
          <p:cNvPr id="103" name="Subtitle"/>
          <p:cNvSpPr>
            <a:spLocks noGrp="1"/>
          </p:cNvSpPr>
          <p:nvPr>
            <p:ph type="subTitle" idx="1"/>
          </p:nvPr>
        </p:nvSpPr>
        <p:spPr>
          <a:xfrm>
            <a:off x="914400" y="3611880"/>
            <a:ext cx="10332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1" dirty="0">
                <a:solidFill>
                  <a:srgbClr val="5F6B7A"/>
                </a:solidFill>
                <a:latin typeface="Cambria"/>
                <a:cs typeface="Cambria"/>
              </a:rPr>
              <a:t>Submodular coresets and sparse approximation</a:t>
            </a:r>
          </a:p>
        </p:txBody>
      </p:sp>
      <p:sp>
        <p:nvSpPr>
          <p:cNvPr id="104" name="Author"/>
          <p:cNvSpPr txBox="1"/>
          <p:nvPr/>
        </p:nvSpPr>
        <p:spPr>
          <a:xfrm>
            <a:off x="914400" y="5120640"/>
            <a:ext cx="10332720" cy="4114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Sourangshu Bhattacharya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  <a:cs typeface="Cambria"/>
              </a:rPr>
              <a:t>Contents</a:t>
            </a:r>
          </a:p>
        </p:txBody>
      </p:sp>
      <p:sp>
        <p:nvSpPr>
          <p:cNvPr id="106" name="Contents list"/>
          <p:cNvSpPr txBox="1"/>
          <p:nvPr/>
        </p:nvSpPr>
        <p:spPr>
          <a:xfrm>
            <a:off x="548640" y="1463040"/>
            <a:ext cx="11091672" cy="4754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1F2A44"/>
                </a:solidFill>
                <a:latin typeface="Calibri"/>
                <a:cs typeface="Calibri"/>
              </a:rPr>
              <a:t>Problem definitions   </a:t>
            </a:r>
            <a:r>
              <a:rPr lang="en-US" sz="2000" b="0" dirty="0">
                <a:solidFill>
                  <a:srgbClr val="5F6B7A"/>
                </a:solidFill>
                <a:latin typeface="Calibri"/>
                <a:cs typeface="Calibri"/>
              </a:rPr>
              <a:t>subset selection and coresets</a:t>
            </a:r>
          </a:p>
          <a:p>
            <a:pPr marL="0" indent="0" algn="l">
              <a:spcBef>
                <a:spcPts val="20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F5379"/>
                </a:solidFill>
                <a:latin typeface="Calibri"/>
                <a:cs typeface="Calibri"/>
              </a:rPr>
              <a:t>Part 1   </a:t>
            </a:r>
            <a:r>
              <a:rPr lang="en-US" sz="2000" b="1" dirty="0">
                <a:solidFill>
                  <a:srgbClr val="1F2A44"/>
                </a:solidFill>
                <a:latin typeface="Calibri"/>
                <a:cs typeface="Calibri"/>
              </a:rPr>
              <a:t>Submodular Optimization for Coreset Finding</a:t>
            </a:r>
          </a:p>
          <a:p>
            <a:pPr marL="68580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1.1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Submodular functions</a:t>
            </a:r>
          </a:p>
          <a:p>
            <a:pPr marL="68580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1.2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Submodular maximization</a:t>
            </a:r>
          </a:p>
          <a:p>
            <a:pPr marL="68580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1.3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Data subset selection &amp; coresets</a:t>
            </a:r>
          </a:p>
          <a:p>
            <a:pPr marL="0" indent="0" algn="l">
              <a:spcBef>
                <a:spcPts val="20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F5379"/>
                </a:solidFill>
                <a:latin typeface="Calibri"/>
                <a:cs typeface="Calibri"/>
              </a:rPr>
              <a:t>Part 2   </a:t>
            </a:r>
            <a:r>
              <a:rPr lang="en-US" sz="2000" b="1" dirty="0">
                <a:solidFill>
                  <a:srgbClr val="1F2A44"/>
                </a:solidFill>
                <a:latin typeface="Calibri"/>
                <a:cs typeface="Calibri"/>
              </a:rPr>
              <a:t>Sparse Approximation for Subset Selection</a:t>
            </a:r>
          </a:p>
          <a:p>
            <a:pPr marL="68580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2.1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Gradient matching with OMP</a:t>
            </a:r>
          </a:p>
          <a:p>
            <a:pPr marL="68580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2.2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Convex subset selection</a:t>
            </a:r>
          </a:p>
          <a:p>
            <a:pPr marL="0" indent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F2A44"/>
                </a:solidFill>
                <a:latin typeface="Calibri"/>
                <a:cs typeface="Calibri"/>
              </a:rPr>
              <a:t>References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  <a:cs typeface="Cambria"/>
              </a:rPr>
              <a:t>Subset Selection: General Definition</a:t>
            </a:r>
          </a:p>
        </p:txBody>
      </p:sp>
      <p:sp>
        <p:nvSpPr>
          <p:cNvPr id="148" name="Given"/>
          <p:cNvSpPr txBox="1"/>
          <p:nvPr/>
        </p:nvSpPr>
        <p:spPr>
          <a:xfrm>
            <a:off x="548640" y="1371600"/>
            <a:ext cx="11091672" cy="15544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274320" indent="-274320" algn="l">
              <a:spcBef>
                <a:spcPts val="0"/>
              </a:spcBef>
              <a:spcAft>
                <a:spcPts val="60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Ground set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V = {1, …, n}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: data points, features, sensors, video frames</a:t>
            </a:r>
          </a:p>
          <a:p>
            <a:pPr marL="274320" indent="-274320" algn="l">
              <a:spcBef>
                <a:spcPts val="0"/>
              </a:spcBef>
              <a:spcAft>
                <a:spcPts val="60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Utility function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f : 2</a:t>
            </a:r>
            <a:r>
              <a:rPr lang="en-US" sz="18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V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 → ℝ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 that scores every candidate subset</a:t>
            </a:r>
          </a:p>
          <a:p>
            <a:pPr marL="274320" indent="-274320" algn="l">
              <a:spcBef>
                <a:spcPts val="0"/>
              </a:spcBef>
              <a:spcAft>
                <a:spcPts val="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Feasible family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𝒞 ⊆ 2</a:t>
            </a:r>
            <a:r>
              <a:rPr lang="en-US" sz="18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V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: cardinality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|S| ≤ k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, budget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c(S) ≤ B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, or a matroid</a:t>
            </a:r>
          </a:p>
        </p:txBody>
      </p:sp>
      <p:sp>
        <p:nvSpPr>
          <p:cNvPr id="149" name="Problem frame"/>
          <p:cNvSpPr/>
          <p:nvPr/>
        </p:nvSpPr>
        <p:spPr>
          <a:xfrm>
            <a:off x="2441448" y="3017520"/>
            <a:ext cx="7315200" cy="82296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0" name="Problem"/>
          <p:cNvSpPr txBox="1"/>
          <p:nvPr/>
        </p:nvSpPr>
        <p:spPr>
          <a:xfrm>
            <a:off x="2441448" y="3017520"/>
            <a:ext cx="7315200" cy="822960"/>
          </a:xfrm>
          <a:prstGeom prst="rect">
            <a:avLst/>
          </a:prstGeom>
          <a:noFill/>
        </p:spPr>
        <p:txBody>
          <a:bodyPr wrap="square" lIns="137160" tIns="137160" rIns="137160" bIns="137160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dirty="0">
                <a:solidFill>
                  <a:srgbClr val="1F2A44"/>
                </a:solidFill>
                <a:latin typeface="Calibri"/>
                <a:cs typeface="Calibri"/>
              </a:rPr>
              <a:t>Find   </a:t>
            </a:r>
            <a:r>
              <a:rPr lang="en-US" sz="2400" b="0" i="1" dirty="0">
                <a:solidFill>
                  <a:srgbClr val="1F2A44"/>
                </a:solidFill>
                <a:latin typeface="Cambria Math"/>
                <a:cs typeface="Cambria Math"/>
              </a:rPr>
              <a:t>S</a:t>
            </a:r>
            <a:r>
              <a:rPr lang="en-US" sz="24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*</a:t>
            </a:r>
            <a:r>
              <a:rPr lang="en-US" sz="2400" b="0" i="1" dirty="0">
                <a:solidFill>
                  <a:srgbClr val="1F2A44"/>
                </a:solidFill>
                <a:latin typeface="Cambria Math"/>
                <a:cs typeface="Cambria Math"/>
              </a:rPr>
              <a:t> ∈ </a:t>
            </a:r>
            <a:r>
              <a:rPr lang="en-US" sz="2400" b="0" dirty="0">
                <a:solidFill>
                  <a:srgbClr val="1F2A44"/>
                </a:solidFill>
                <a:latin typeface="Cambria Math"/>
                <a:cs typeface="Cambria Math"/>
              </a:rPr>
              <a:t>argmax</a:t>
            </a:r>
            <a:r>
              <a:rPr lang="en-US" sz="24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S ∈ 𝒞</a:t>
            </a:r>
            <a:r>
              <a:rPr lang="en-US" sz="2400" b="0" i="1" dirty="0">
                <a:solidFill>
                  <a:srgbClr val="1F2A44"/>
                </a:solidFill>
                <a:latin typeface="Cambria Math"/>
                <a:cs typeface="Cambria Math"/>
              </a:rPr>
              <a:t> f(S)</a:t>
            </a:r>
          </a:p>
        </p:txBody>
      </p:sp>
      <p:sp>
        <p:nvSpPr>
          <p:cNvPr id="151" name="Structure"/>
          <p:cNvSpPr txBox="1"/>
          <p:nvPr/>
        </p:nvSpPr>
        <p:spPr>
          <a:xfrm>
            <a:off x="548640" y="4069080"/>
            <a:ext cx="11091672" cy="21031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NP-hard for an arbitrary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f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; tractable when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f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 has structure:</a:t>
            </a:r>
          </a:p>
          <a:p>
            <a:pPr marL="274320" indent="-274320" algn="l">
              <a:spcBef>
                <a:spcPts val="0"/>
              </a:spcBef>
              <a:spcAft>
                <a:spcPts val="60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800" b="1" dirty="0">
                <a:solidFill>
                  <a:srgbClr val="1F2A44"/>
                </a:solidFill>
                <a:latin typeface="Calibri"/>
                <a:cs typeface="Calibri"/>
              </a:rPr>
              <a:t>Submodular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f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 (Part 1): greedy achieves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(1 − 1/e) · 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OPT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 under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|S| ≤ k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  [Nemhauser, Wolsey &amp; Fisher 1978]</a:t>
            </a:r>
          </a:p>
          <a:p>
            <a:pPr marL="274320" indent="-274320" algn="l">
              <a:spcBef>
                <a:spcPts val="0"/>
              </a:spcBef>
              <a:spcAft>
                <a:spcPts val="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800" b="1" dirty="0">
                <a:solidFill>
                  <a:srgbClr val="1F2A44"/>
                </a:solidFill>
                <a:latin typeface="Calibri"/>
                <a:cs typeface="Calibri"/>
              </a:rPr>
              <a:t>Sparse approximation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 (Part 2): 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min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‖Ax − b‖</a:t>
            </a:r>
            <a:r>
              <a:rPr lang="en-US" sz="1800" b="0" baseline="30000" dirty="0">
                <a:solidFill>
                  <a:srgbClr val="1F2A44"/>
                </a:solidFill>
                <a:latin typeface="Cambria Math"/>
                <a:cs typeface="Cambria Math"/>
              </a:rPr>
              <a:t>2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 s.t.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‖x‖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0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 ≤ k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; solved by OMP or convex relaxation  [Natarajan 1995; Das &amp; Kempe 2018]</a:t>
            </a:r>
          </a:p>
        </p:txBody>
      </p:sp>
      <p:sp>
        <p:nvSpPr>
          <p:cNvPr id="152" name="Citation"/>
          <p:cNvSpPr txBox="1"/>
          <p:nvPr/>
        </p:nvSpPr>
        <p:spPr>
          <a:xfrm>
            <a:off x="548640" y="6355080"/>
            <a:ext cx="10241280" cy="32004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dirty="0">
                <a:solidFill>
                  <a:srgbClr val="5F6B7A"/>
                </a:solidFill>
                <a:latin typeface="Calibri"/>
                <a:cs typeface="Calibri"/>
              </a:rPr>
              <a:t>Krause &amp; Golovin, Submodular Function Maximization (2014); Bilmes, Submodularity in Machine Learning and AI (2022)</a:t>
            </a:r>
          </a:p>
        </p:txBody>
      </p:sp>
      <p:sp>
        <p:nvSpPr>
          <p:cNvPr id="15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  <a:cs typeface="Cambria"/>
              </a:rPr>
              <a:t>Coresets vs. General Subset Selection</a:t>
            </a:r>
          </a:p>
        </p:txBody>
      </p:sp>
      <p:sp>
        <p:nvSpPr>
          <p:cNvPr id="155" name="Coreset definition frame"/>
          <p:cNvSpPr/>
          <p:nvPr/>
        </p:nvSpPr>
        <p:spPr>
          <a:xfrm>
            <a:off x="548640" y="1325880"/>
            <a:ext cx="11091672" cy="146304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6" name="Coreset definition"/>
          <p:cNvSpPr txBox="1"/>
          <p:nvPr/>
        </p:nvSpPr>
        <p:spPr>
          <a:xfrm>
            <a:off x="548640" y="1325880"/>
            <a:ext cx="11091672" cy="1463040"/>
          </a:xfrm>
          <a:prstGeom prst="rect">
            <a:avLst/>
          </a:prstGeom>
          <a:noFill/>
        </p:spPr>
        <p:txBody>
          <a:bodyPr wrap="square" lIns="137160" tIns="137160" rIns="137160" bIns="137160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F2A44"/>
                </a:solidFill>
                <a:latin typeface="Calibri"/>
                <a:cs typeface="Calibri"/>
              </a:rPr>
              <a:t>ε-coreset.  </a:t>
            </a:r>
            <a:r>
              <a:rPr lang="en-US" sz="1600" b="0" dirty="0">
                <a:solidFill>
                  <a:srgbClr val="1F2A44"/>
                </a:solidFill>
                <a:latin typeface="Calibri"/>
                <a:cs typeface="Calibri"/>
              </a:rPr>
              <a:t>A weighted subset </a:t>
            </a:r>
            <a:r>
              <a:rPr lang="en-US" sz="1600" b="0" dirty="0">
                <a:solidFill>
                  <a:srgbClr val="1F2A44"/>
                </a:solidFill>
                <a:latin typeface="Cambria Math"/>
                <a:cs typeface="Cambria Math"/>
              </a:rPr>
              <a:t>(C, w), C ⊆ D, |C| ≪ |D|</a:t>
            </a:r>
            <a:r>
              <a:rPr lang="en-US" sz="1600" b="0" dirty="0">
                <a:solidFill>
                  <a:srgbClr val="1F2A44"/>
                </a:solidFill>
                <a:latin typeface="Calibri"/>
                <a:cs typeface="Calibri"/>
              </a:rPr>
              <a:t>, such that for every model </a:t>
            </a:r>
            <a:r>
              <a:rPr lang="en-US" sz="1600" b="0" dirty="0">
                <a:solidFill>
                  <a:srgbClr val="1F2A44"/>
                </a:solidFill>
                <a:latin typeface="Cambria Math"/>
                <a:cs typeface="Cambria Math"/>
              </a:rPr>
              <a:t>θ</a:t>
            </a:r>
            <a:r>
              <a:rPr lang="en-US" sz="1600" b="0" dirty="0">
                <a:solidFill>
                  <a:srgbClr val="1F2A44"/>
                </a:solidFill>
                <a:latin typeface="Calibri"/>
                <a:cs typeface="Calibri"/>
              </a:rPr>
              <a:t>:</a:t>
            </a:r>
          </a:p>
          <a:p>
            <a:pPr marL="0" indent="0"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| Σ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i∈C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 w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 ℓ(x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; θ) − Σ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i∈D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 ℓ(x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; θ) |  ≤  ε · Σ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i∈D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 ℓ(x</a:t>
            </a:r>
            <a:r>
              <a:rPr lang="en-US" sz="18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; θ)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dirty="0">
                <a:solidFill>
                  <a:srgbClr val="5F6B7A"/>
                </a:solidFill>
                <a:latin typeface="Calibri"/>
                <a:cs typeface="Calibri"/>
              </a:rPr>
              <a:t>Gradient coreset (for training):  </a:t>
            </a:r>
            <a:r>
              <a:rPr lang="en-US" sz="1500" b="0" dirty="0">
                <a:solidFill>
                  <a:srgbClr val="1F2A44"/>
                </a:solidFill>
                <a:latin typeface="Cambria Math"/>
                <a:cs typeface="Cambria Math"/>
              </a:rPr>
              <a:t>‖ Σ</a:t>
            </a:r>
            <a:r>
              <a:rPr lang="en-US" sz="15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i∈C</a:t>
            </a:r>
            <a:r>
              <a:rPr lang="en-US" sz="1500" b="0" dirty="0">
                <a:solidFill>
                  <a:srgbClr val="1F2A44"/>
                </a:solidFill>
                <a:latin typeface="Cambria Math"/>
                <a:cs typeface="Cambria Math"/>
              </a:rPr>
              <a:t> w</a:t>
            </a:r>
            <a:r>
              <a:rPr lang="en-US" sz="15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500" b="0" dirty="0">
                <a:solidFill>
                  <a:srgbClr val="1F2A44"/>
                </a:solidFill>
                <a:latin typeface="Cambria Math"/>
                <a:cs typeface="Cambria Math"/>
              </a:rPr>
              <a:t> ∇ℓ</a:t>
            </a:r>
            <a:r>
              <a:rPr lang="en-US" sz="15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500" b="0" dirty="0">
                <a:solidFill>
                  <a:srgbClr val="1F2A44"/>
                </a:solidFill>
                <a:latin typeface="Cambria Math"/>
                <a:cs typeface="Cambria Math"/>
              </a:rPr>
              <a:t>(θ) − Σ</a:t>
            </a:r>
            <a:r>
              <a:rPr lang="en-US" sz="15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i∈D</a:t>
            </a:r>
            <a:r>
              <a:rPr lang="en-US" sz="1500" b="0" dirty="0">
                <a:solidFill>
                  <a:srgbClr val="1F2A44"/>
                </a:solidFill>
                <a:latin typeface="Cambria Math"/>
                <a:cs typeface="Cambria Math"/>
              </a:rPr>
              <a:t> ∇ℓ</a:t>
            </a:r>
            <a:r>
              <a:rPr lang="en-US" sz="1500" b="0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500" b="0" dirty="0">
                <a:solidFill>
                  <a:srgbClr val="1F2A44"/>
                </a:solidFill>
                <a:latin typeface="Cambria Math"/>
                <a:cs typeface="Cambria Math"/>
              </a:rPr>
              <a:t>(θ) ‖ ≤ ε</a:t>
            </a:r>
          </a:p>
        </p:txBody>
      </p:sp>
      <p:graphicFrame>
        <p:nvGraphicFramePr>
          <p:cNvPr id="157" name="Comparison"/>
          <p:cNvGraphicFramePr>
            <a:graphicFrameLocks noGrp="1"/>
          </p:cNvGraphicFramePr>
          <p:nvPr/>
        </p:nvGraphicFramePr>
        <p:xfrm>
          <a:off x="548640" y="2926080"/>
          <a:ext cx="11091672" cy="2011680"/>
        </p:xfrm>
        <a:graphic>
          <a:graphicData uri="http://schemas.openxmlformats.org/drawingml/2006/table">
            <a:tbl>
              <a:tblPr firstRow="1"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0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General subset selection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Coreset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solidFill>
                      <a:srgbClr val="EE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Goal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Maximize a chosen utility </a:t>
                      </a: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f(S)</a:t>
                      </a: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 (diversity, coverage, value)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Approximate the full-data objective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Output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Unweighted subset </a:t>
                      </a: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S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Weighted subset </a:t>
                      </a: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(C, w)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Guarantee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f(S) ≥ α · </a:t>
                      </a: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OPT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Error ≤ </a:t>
                      </a: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ε</a:t>
                      </a: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 for all </a:t>
                      </a: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θ</a:t>
                      </a: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 (or along training)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Size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Fixed budget </a:t>
                      </a: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k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dirty="0">
                          <a:solidFill>
                            <a:srgbClr val="1F2A44"/>
                          </a:solidFill>
                          <a:latin typeface="Calibri"/>
                          <a:cs typeface="Calibri"/>
                        </a:rPr>
                        <a:t>Set by the target accuracy </a:t>
                      </a:r>
                      <a:r>
                        <a:rPr lang="en-US" sz="1500" b="0" i="1" dirty="0">
                          <a:solidFill>
                            <a:srgbClr val="1F2A44"/>
                          </a:solidFill>
                          <a:latin typeface="Cambria Math"/>
                          <a:cs typeface="Cambria Math"/>
                        </a:rPr>
                        <a:t>ε</a:t>
                      </a:r>
                    </a:p>
                  </a:txBody>
                  <a:tcPr anchor="ctr">
                    <a:lnL w="9525">
                      <a:solidFill>
                        <a:srgbClr val="C9D3E1"/>
                      </a:solidFill>
                    </a:lnL>
                    <a:lnR w="9525">
                      <a:solidFill>
                        <a:srgbClr val="C9D3E1"/>
                      </a:solidFill>
                    </a:lnR>
                    <a:lnT w="9525">
                      <a:solidFill>
                        <a:srgbClr val="C9D3E1"/>
                      </a:solidFill>
                    </a:lnT>
                    <a:lnB w="9525">
                      <a:solidFill>
                        <a:srgbClr val="C9D3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8" name="Methods"/>
          <p:cNvSpPr txBox="1"/>
          <p:nvPr/>
        </p:nvSpPr>
        <p:spPr>
          <a:xfrm>
            <a:off x="548640" y="5349240"/>
            <a:ext cx="11091672" cy="9601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F2A44"/>
                </a:solidFill>
                <a:latin typeface="Calibri"/>
                <a:cs typeface="Calibri"/>
              </a:rPr>
              <a:t>In this lecture</a:t>
            </a:r>
          </a:p>
          <a:p>
            <a:pPr marL="274320" indent="-274320" algn="l">
              <a:spcBef>
                <a:spcPts val="0"/>
              </a:spcBef>
              <a:spcAft>
                <a:spcPts val="30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500" b="1" dirty="0">
                <a:solidFill>
                  <a:srgbClr val="1F2A44"/>
                </a:solidFill>
                <a:latin typeface="Calibri"/>
                <a:cs typeface="Calibri"/>
              </a:rPr>
              <a:t>Coresets: </a:t>
            </a:r>
            <a:r>
              <a:rPr lang="en-US" sz="1500" b="0" dirty="0">
                <a:solidFill>
                  <a:srgbClr val="1F2A44"/>
                </a:solidFill>
                <a:latin typeface="Calibri"/>
                <a:cs typeface="Calibri"/>
              </a:rPr>
              <a:t>CRAIG (facility-location bound on gradient error), GradMatch (OMP on gradients)</a:t>
            </a:r>
          </a:p>
          <a:p>
            <a:pPr marL="274320" indent="-274320" algn="l">
              <a:spcBef>
                <a:spcPts val="0"/>
              </a:spcBef>
              <a:spcAft>
                <a:spcPts val="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500" b="1" dirty="0">
                <a:solidFill>
                  <a:srgbClr val="1F2A44"/>
                </a:solidFill>
                <a:latin typeface="Calibri"/>
                <a:cs typeface="Calibri"/>
              </a:rPr>
              <a:t>General subset selection: </a:t>
            </a:r>
            <a:r>
              <a:rPr lang="en-US" sz="1500" b="0" dirty="0">
                <a:solidFill>
                  <a:srgbClr val="1F2A44"/>
                </a:solidFill>
                <a:latin typeface="Calibri"/>
                <a:cs typeface="Calibri"/>
              </a:rPr>
              <a:t>submodular summarization, Convex DSS, TMCOSS, data valuation (appendix)</a:t>
            </a:r>
          </a:p>
        </p:txBody>
      </p:sp>
      <p:sp>
        <p:nvSpPr>
          <p:cNvPr id="159" name="Citation"/>
          <p:cNvSpPr txBox="1"/>
          <p:nvPr/>
        </p:nvSpPr>
        <p:spPr>
          <a:xfrm>
            <a:off x="548640" y="6355080"/>
            <a:ext cx="10241280" cy="32004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dirty="0">
                <a:solidFill>
                  <a:srgbClr val="5F6B7A"/>
                </a:solidFill>
                <a:latin typeface="Calibri"/>
                <a:cs typeface="Calibri"/>
              </a:rPr>
              <a:t>Feldman, Core-sets: Updated Survey (2020); Mirzasoleiman, Bilmes &amp; Leskovec, ICML 2020; Killamsetty et al., ICML 2021</a:t>
            </a:r>
          </a:p>
        </p:txBody>
      </p:sp>
      <p:sp>
        <p:nvSpPr>
          <p:cNvPr id="160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art label"/>
          <p:cNvSpPr txBox="1"/>
          <p:nvPr/>
        </p:nvSpPr>
        <p:spPr>
          <a:xfrm>
            <a:off x="914400" y="1965960"/>
            <a:ext cx="10332720" cy="4114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2F5379"/>
                </a:solidFill>
                <a:latin typeface="Calibri"/>
                <a:cs typeface="Calibri"/>
              </a:rPr>
              <a:t>Part 1</a:t>
            </a:r>
          </a:p>
        </p:txBody>
      </p:sp>
      <p:sp>
        <p:nvSpPr>
          <p:cNvPr id="108" name="Title"/>
          <p:cNvSpPr>
            <a:spLocks noGrp="1"/>
          </p:cNvSpPr>
          <p:nvPr>
            <p:ph type="title"/>
          </p:nvPr>
        </p:nvSpPr>
        <p:spPr>
          <a:xfrm>
            <a:off x="914400" y="2423160"/>
            <a:ext cx="10332720" cy="11887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1F2A44"/>
                </a:solidFill>
                <a:latin typeface="Cambria"/>
                <a:cs typeface="Cambria"/>
              </a:rPr>
              <a:t>Submodular Optimization for Coreset Finding</a:t>
            </a:r>
          </a:p>
        </p:txBody>
      </p:sp>
      <p:sp>
        <p:nvSpPr>
          <p:cNvPr id="109" name="Topics"/>
          <p:cNvSpPr>
            <a:spLocks noGrp="1"/>
          </p:cNvSpPr>
          <p:nvPr>
            <p:ph type="body" idx="1"/>
          </p:nvPr>
        </p:nvSpPr>
        <p:spPr>
          <a:xfrm>
            <a:off x="914400" y="3840480"/>
            <a:ext cx="10332720" cy="1463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1.1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Submodular functions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1.2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Submodular maximization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1.3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Data subset selection &amp; coresets</a:t>
            </a:r>
          </a:p>
        </p:txBody>
      </p:sp>
      <p:sp>
        <p:nvSpPr>
          <p:cNvPr id="110" name="Credit"/>
          <p:cNvSpPr txBox="1"/>
          <p:nvPr/>
        </p:nvSpPr>
        <p:spPr>
          <a:xfrm>
            <a:off x="914400" y="594360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dirty="0">
                <a:solidFill>
                  <a:srgbClr val="5F6B7A"/>
                </a:solidFill>
                <a:latin typeface="Calibri"/>
                <a:cs typeface="Calibri"/>
              </a:rPr>
              <a:t>Slides adapted from the IJCAI 2020 tutorial by Rishabh Iyer and Ganesh Ramakrishnan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Part 1 · Section 1.1</a:t>
            </a:r>
          </a:p>
        </p:txBody>
      </p:sp>
      <p:sp>
        <p:nvSpPr>
          <p:cNvPr id="115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Submodular Functions</a:t>
            </a:r>
          </a:p>
        </p:txBody>
      </p:sp>
      <p:sp>
        <p:nvSpPr>
          <p:cNvPr id="116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Definitions, modular and monotone functions, and the main families: representation, diversity, coverage, information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  <a:cs typeface="Caladea"/>
              </a:rPr>
              <a:t>Combinatorial Subset Selection Problems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462262" y="2392467"/>
            <a:ext cx="1507331" cy="1240631"/>
            <a:chOff x="2584553" y="1936318"/>
            <a:chExt cx="2009775" cy="1654175"/>
          </a:xfrm>
        </p:grpSpPr>
        <p:sp>
          <p:nvSpPr>
            <p:cNvPr id="4" name="object 4"/>
            <p:cNvSpPr/>
            <p:nvPr/>
          </p:nvSpPr>
          <p:spPr>
            <a:xfrm>
              <a:off x="2584595" y="1976862"/>
              <a:ext cx="507410" cy="4395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19859" y="1936318"/>
              <a:ext cx="520577" cy="5207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96032" y="2439385"/>
              <a:ext cx="568265" cy="56669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84553" y="3054483"/>
              <a:ext cx="512225" cy="4904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81322" y="3000190"/>
              <a:ext cx="797650" cy="5898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94336" y="1998713"/>
              <a:ext cx="375878" cy="40504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40274" y="2530632"/>
              <a:ext cx="396245" cy="38416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09756" y="2491653"/>
              <a:ext cx="684104" cy="42733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55594" y="3097473"/>
              <a:ext cx="262611" cy="42747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66461" y="1814702"/>
            <a:ext cx="1280160" cy="1588416"/>
          </a:xfrm>
          <a:prstGeom prst="rect">
            <a:avLst/>
          </a:prstGeom>
        </p:spPr>
        <p:txBody>
          <a:bodyPr vert="horz" wrap="square" lIns="0" tIns="12859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8575">
              <a:spcBef>
                <a:spcPts val="101"/>
              </a:spcBef>
              <a:tabLst>
                <a:tab pos="993934" algn="l"/>
              </a:tabLst>
            </a:pPr>
            <a:r>
              <a:rPr sz="6131" i="1" spc="17" baseline="-5606" dirty="0">
                <a:solidFill>
                  <a:srgbClr val="111112"/>
                </a:solidFill>
                <a:latin typeface="Calibri"/>
                <a:cs typeface="Arial"/>
              </a:rPr>
              <a:t>V</a:t>
            </a:r>
            <a:r>
              <a:rPr sz="6131" i="1" spc="-788" baseline="-5606" dirty="0">
                <a:solidFill>
                  <a:srgbClr val="111112"/>
                </a:solidFill>
                <a:latin typeface="Calibri"/>
                <a:cs typeface="Arial"/>
              </a:rPr>
              <a:t> </a:t>
            </a:r>
            <a:r>
              <a:rPr sz="4088" spc="8" dirty="0">
                <a:solidFill>
                  <a:srgbClr val="111112"/>
                </a:solidFill>
                <a:latin typeface="Calibri"/>
                <a:cs typeface="Arial"/>
              </a:rPr>
              <a:t>=	</a:t>
            </a:r>
            <a:r>
              <a:rPr sz="15356" i="1" spc="-2098" baseline="-8140" dirty="0">
                <a:solidFill>
                  <a:srgbClr val="111112"/>
                </a:solidFill>
                <a:latin typeface="Calibri"/>
                <a:cs typeface="Arial"/>
              </a:rPr>
              <a:t>{</a:t>
            </a:r>
            <a:endParaRPr sz="15356" baseline="-8140">
              <a:latin typeface="Calibri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97555" y="2007703"/>
            <a:ext cx="276225" cy="1588480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0238" i="1" spc="-1398" dirty="0">
                <a:solidFill>
                  <a:srgbClr val="111112"/>
                </a:solidFill>
                <a:latin typeface="Calibri"/>
                <a:cs typeface="Arial"/>
              </a:rPr>
              <a:t>}</a:t>
            </a:r>
            <a:endParaRPr sz="10238">
              <a:latin typeface="Calibri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161723" y="2556539"/>
            <a:ext cx="2136458" cy="1627823"/>
            <a:chOff x="8850502" y="2155082"/>
            <a:chExt cx="2848610" cy="2170430"/>
          </a:xfrm>
        </p:grpSpPr>
        <p:sp>
          <p:nvSpPr>
            <p:cNvPr id="16" name="object 16"/>
            <p:cNvSpPr/>
            <p:nvPr/>
          </p:nvSpPr>
          <p:spPr>
            <a:xfrm>
              <a:off x="10178749" y="3856101"/>
              <a:ext cx="1520277" cy="46939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850502" y="2155082"/>
              <a:ext cx="471783" cy="4086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161258" y="2175395"/>
              <a:ext cx="349486" cy="37655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02271" y="2669900"/>
              <a:ext cx="368422" cy="35714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312351" y="3106430"/>
              <a:ext cx="741643" cy="5483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996858" y="2238486"/>
            <a:ext cx="3577114" cy="2476500"/>
            <a:chOff x="630681" y="1731010"/>
            <a:chExt cx="4769485" cy="3302000"/>
          </a:xfrm>
        </p:grpSpPr>
        <p:sp>
          <p:nvSpPr>
            <p:cNvPr id="22" name="object 22"/>
            <p:cNvSpPr/>
            <p:nvPr/>
          </p:nvSpPr>
          <p:spPr>
            <a:xfrm>
              <a:off x="1727186" y="3824513"/>
              <a:ext cx="2945356" cy="65914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7031" y="1737360"/>
              <a:ext cx="4756785" cy="3289300"/>
            </a:xfrm>
            <a:custGeom>
              <a:avLst/>
              <a:gdLst/>
              <a:ahLst/>
              <a:cxnLst/>
              <a:rect l="l" t="t" r="r" b="b"/>
              <a:pathLst>
                <a:path w="4756785" h="3289300">
                  <a:moveTo>
                    <a:pt x="0" y="3288791"/>
                  </a:moveTo>
                  <a:lnTo>
                    <a:pt x="4756404" y="3288791"/>
                  </a:lnTo>
                  <a:lnTo>
                    <a:pt x="4756404" y="0"/>
                  </a:lnTo>
                  <a:lnTo>
                    <a:pt x="0" y="0"/>
                  </a:lnTo>
                  <a:lnTo>
                    <a:pt x="0" y="3288791"/>
                  </a:lnTo>
                  <a:close/>
                </a:path>
              </a:pathLst>
            </a:custGeom>
            <a:ln w="127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351783" y="1325879"/>
            <a:ext cx="2584133" cy="2914163"/>
          </a:xfrm>
          <a:prstGeom prst="rect">
            <a:avLst/>
          </a:prstGeom>
        </p:spPr>
        <p:txBody>
          <a:bodyPr vert="horz" wrap="square" lIns="0" tIns="678656" rIns="0" bIns="0" rtlCol="0">
            <a:spAutoFit/>
          </a:bodyPr>
          <a:lstStyle/>
          <a:p>
            <a:pPr marL="631508">
              <a:spcBef>
                <a:spcPts val="5344"/>
              </a:spcBef>
              <a:tabLst>
                <a:tab pos="1529239" algn="l"/>
              </a:tabLst>
            </a:pPr>
            <a:r>
              <a:rPr sz="5681" i="1" spc="28" baseline="-5500" dirty="0">
                <a:solidFill>
                  <a:srgbClr val="111112"/>
                </a:solidFill>
                <a:latin typeface="Calibri"/>
                <a:cs typeface="Arial"/>
              </a:rPr>
              <a:t>A</a:t>
            </a:r>
            <a:r>
              <a:rPr sz="5681" i="1" spc="-731" baseline="-5500" dirty="0">
                <a:solidFill>
                  <a:srgbClr val="111112"/>
                </a:solidFill>
                <a:latin typeface="Calibri"/>
                <a:cs typeface="Arial"/>
              </a:rPr>
              <a:t> </a:t>
            </a:r>
            <a:r>
              <a:rPr sz="3788" spc="15" dirty="0">
                <a:solidFill>
                  <a:srgbClr val="111112"/>
                </a:solidFill>
                <a:latin typeface="Calibri"/>
                <a:cs typeface="Arial"/>
              </a:rPr>
              <a:t>=	</a:t>
            </a:r>
            <a:r>
              <a:rPr sz="14288" i="1" spc="-1952" baseline="-8092" dirty="0">
                <a:solidFill>
                  <a:srgbClr val="111112"/>
                </a:solidFill>
                <a:latin typeface="Calibri"/>
                <a:cs typeface="Arial"/>
              </a:rPr>
              <a:t>{</a:t>
            </a:r>
            <a:endParaRPr sz="14288" baseline="-8092" dirty="0">
              <a:latin typeface="Calibri"/>
              <a:cs typeface="Arial"/>
            </a:endParaRPr>
          </a:p>
          <a:p>
            <a:pPr marL="19050">
              <a:spcBef>
                <a:spcPts val="1860"/>
              </a:spcBef>
            </a:pPr>
            <a:r>
              <a:rPr sz="3375" dirty="0">
                <a:latin typeface="Times New Roman"/>
                <a:cs typeface="Times New Roman"/>
              </a:rPr>
              <a:t>Choose</a:t>
            </a:r>
            <a:r>
              <a:rPr sz="3375" spc="-60" dirty="0">
                <a:latin typeface="Times New Roman"/>
                <a:cs typeface="Times New Roman"/>
              </a:rPr>
              <a:t> </a:t>
            </a:r>
            <a:r>
              <a:rPr sz="3375" spc="-4" dirty="0">
                <a:latin typeface="Times New Roman"/>
                <a:cs typeface="Times New Roman"/>
              </a:rPr>
              <a:t>Subset</a:t>
            </a:r>
            <a:endParaRPr sz="3375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05063" y="2169900"/>
            <a:ext cx="248603" cy="147732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9525" i="1" spc="-1301" dirty="0">
                <a:solidFill>
                  <a:srgbClr val="111112"/>
                </a:solidFill>
                <a:latin typeface="Calibri"/>
                <a:cs typeface="Arial"/>
              </a:rPr>
              <a:t>}</a:t>
            </a:r>
            <a:endParaRPr sz="9525">
              <a:latin typeface="Calibri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281013" y="2243249"/>
            <a:ext cx="4102418" cy="2466975"/>
          </a:xfrm>
          <a:custGeom>
            <a:avLst/>
            <a:gdLst/>
            <a:ahLst/>
            <a:cxnLst/>
            <a:rect l="l" t="t" r="r" b="b"/>
            <a:pathLst>
              <a:path w="5469890" h="3289300">
                <a:moveTo>
                  <a:pt x="0" y="3288791"/>
                </a:moveTo>
                <a:lnTo>
                  <a:pt x="5469636" y="3288791"/>
                </a:lnTo>
                <a:lnTo>
                  <a:pt x="5469636" y="0"/>
                </a:lnTo>
                <a:lnTo>
                  <a:pt x="0" y="0"/>
                </a:lnTo>
                <a:lnTo>
                  <a:pt x="0" y="3288791"/>
                </a:lnTo>
                <a:close/>
              </a:path>
            </a:pathLst>
          </a:custGeom>
          <a:ln w="127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951579" y="4888150"/>
            <a:ext cx="4971098" cy="336631"/>
          </a:xfrm>
          <a:prstGeom prst="rect">
            <a:avLst/>
          </a:prstGeom>
          <a:solidFill>
            <a:srgbClr val="FFF16C"/>
          </a:solidFill>
        </p:spPr>
        <p:txBody>
          <a:bodyPr vert="horz" wrap="square" lIns="0" tIns="28575" rIns="0" bIns="0" rtlCol="0">
            <a:spAutoFit/>
          </a:bodyPr>
          <a:lstStyle/>
          <a:p>
            <a:pPr marL="68580">
              <a:spcBef>
                <a:spcPts val="225"/>
              </a:spcBef>
            </a:pPr>
            <a:r>
              <a:rPr sz="2000" spc="-199" dirty="0">
                <a:latin typeface="+mn-lt"/>
                <a:cs typeface="DejaVu Serif"/>
              </a:rPr>
              <a:t>General </a:t>
            </a:r>
            <a:r>
              <a:rPr sz="2000" spc="-229" dirty="0">
                <a:latin typeface="+mn-lt"/>
                <a:cs typeface="DejaVu Serif"/>
              </a:rPr>
              <a:t>Set </a:t>
            </a:r>
            <a:r>
              <a:rPr lang="en-US" sz="2000" spc="-229" dirty="0">
                <a:latin typeface="+mn-lt"/>
                <a:cs typeface="DejaVu Serif"/>
              </a:rPr>
              <a:t> </a:t>
            </a:r>
            <a:r>
              <a:rPr sz="2000" spc="-150" dirty="0">
                <a:latin typeface="+mn-lt"/>
                <a:cs typeface="DejaVu Serif"/>
              </a:rPr>
              <a:t>function </a:t>
            </a:r>
            <a:r>
              <a:rPr sz="2000" spc="-153" dirty="0">
                <a:latin typeface="+mn-lt"/>
                <a:cs typeface="DejaVu Serif"/>
              </a:rPr>
              <a:t>Optimization: </a:t>
            </a:r>
            <a:r>
              <a:rPr sz="2000" spc="-150" dirty="0">
                <a:latin typeface="+mn-lt"/>
                <a:cs typeface="DejaVu Serif"/>
              </a:rPr>
              <a:t>very</a:t>
            </a:r>
            <a:r>
              <a:rPr sz="2000" spc="-90" dirty="0">
                <a:latin typeface="+mn-lt"/>
                <a:cs typeface="DejaVu Serif"/>
              </a:rPr>
              <a:t> </a:t>
            </a:r>
            <a:r>
              <a:rPr sz="2000" spc="-184" dirty="0">
                <a:latin typeface="+mn-lt"/>
                <a:cs typeface="DejaVu Serif"/>
              </a:rPr>
              <a:t>hard!</a:t>
            </a:r>
            <a:endParaRPr sz="2000" dirty="0">
              <a:latin typeface="+mn-lt"/>
              <a:cs typeface="DejaVu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66666" y="5280504"/>
            <a:ext cx="4016216" cy="29767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75" spc="-176" dirty="0">
                <a:solidFill>
                  <a:srgbClr val="C0504D"/>
                </a:solidFill>
                <a:latin typeface="DejaVu Serif"/>
                <a:cs typeface="DejaVu Serif"/>
              </a:rPr>
              <a:t>What </a:t>
            </a:r>
            <a:r>
              <a:rPr sz="1875" spc="-105" dirty="0">
                <a:solidFill>
                  <a:srgbClr val="C0504D"/>
                </a:solidFill>
                <a:latin typeface="DejaVu Serif"/>
                <a:cs typeface="DejaVu Serif"/>
              </a:rPr>
              <a:t>if </a:t>
            </a:r>
            <a:r>
              <a:rPr sz="1875" spc="-172" dirty="0">
                <a:solidFill>
                  <a:srgbClr val="C0504D"/>
                </a:solidFill>
                <a:latin typeface="DejaVu Serif"/>
                <a:cs typeface="DejaVu Serif"/>
              </a:rPr>
              <a:t>there </a:t>
            </a:r>
            <a:r>
              <a:rPr sz="1875" spc="-120" dirty="0">
                <a:solidFill>
                  <a:srgbClr val="C0504D"/>
                </a:solidFill>
                <a:latin typeface="DejaVu Serif"/>
                <a:cs typeface="DejaVu Serif"/>
              </a:rPr>
              <a:t>is </a:t>
            </a:r>
            <a:r>
              <a:rPr sz="1875" spc="-184" dirty="0">
                <a:solidFill>
                  <a:srgbClr val="C0504D"/>
                </a:solidFill>
                <a:latin typeface="DejaVu Serif"/>
                <a:cs typeface="DejaVu Serif"/>
              </a:rPr>
              <a:t>some </a:t>
            </a:r>
            <a:r>
              <a:rPr sz="1875" spc="-161" dirty="0">
                <a:solidFill>
                  <a:srgbClr val="C0504D"/>
                </a:solidFill>
                <a:latin typeface="DejaVu Serif"/>
                <a:cs typeface="DejaVu Serif"/>
              </a:rPr>
              <a:t>special</a:t>
            </a:r>
            <a:r>
              <a:rPr sz="1875" spc="-296" dirty="0">
                <a:solidFill>
                  <a:srgbClr val="C0504D"/>
                </a:solidFill>
                <a:latin typeface="DejaVu Serif"/>
                <a:cs typeface="DejaVu Serif"/>
              </a:rPr>
              <a:t> </a:t>
            </a:r>
            <a:r>
              <a:rPr sz="1875" spc="-169" dirty="0">
                <a:solidFill>
                  <a:srgbClr val="C0504D"/>
                </a:solidFill>
                <a:latin typeface="DejaVu Serif"/>
                <a:cs typeface="DejaVu Serif"/>
              </a:rPr>
              <a:t>structure?</a:t>
            </a:r>
            <a:endParaRPr sz="1875">
              <a:latin typeface="DejaVu Serif"/>
              <a:cs typeface="DejaVu Serif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22BE709-BAA6-6B6E-E7DC-4A379A8C6BF4}"/>
                  </a:ext>
                </a:extLst>
              </p:cNvPr>
              <p:cNvSpPr txBox="1"/>
              <p:nvPr/>
            </p:nvSpPr>
            <p:spPr>
              <a:xfrm>
                <a:off x="7347131" y="4240042"/>
                <a:ext cx="2287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maximum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22BE709-BAA6-6B6E-E7DC-4A379A8C6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7131" y="4240042"/>
                <a:ext cx="2287349" cy="369332"/>
              </a:xfrm>
              <a:prstGeom prst="rect">
                <a:avLst/>
              </a:prstGeom>
              <a:blipFill>
                <a:blip r:embed="rId13"/>
                <a:stretch>
                  <a:fillRect l="-1105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Submodular Functions</a:t>
            </a:r>
          </a:p>
        </p:txBody>
      </p:sp>
      <p:sp>
        <p:nvSpPr>
          <p:cNvPr id="3" name="object 3"/>
          <p:cNvSpPr/>
          <p:nvPr/>
        </p:nvSpPr>
        <p:spPr>
          <a:xfrm>
            <a:off x="1944952" y="1325881"/>
            <a:ext cx="5955632" cy="3337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8457379" y="2414254"/>
            <a:ext cx="1789363" cy="154802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049" marR="3810" indent="-54293" algn="ctr">
              <a:spcBef>
                <a:spcPts val="71"/>
              </a:spcBef>
            </a:pPr>
            <a:r>
              <a:rPr sz="2000" spc="-210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Negative </a:t>
            </a:r>
            <a:r>
              <a:rPr sz="2000" spc="-131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of </a:t>
            </a:r>
            <a:r>
              <a:rPr sz="2000" spc="-206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a  </a:t>
            </a:r>
            <a:r>
              <a:rPr sz="2000" spc="-188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Submodular  </a:t>
            </a:r>
            <a:r>
              <a:rPr sz="2000" spc="-176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Function </a:t>
            </a:r>
            <a:r>
              <a:rPr sz="2000" spc="-120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is </a:t>
            </a:r>
            <a:r>
              <a:rPr sz="2000" spc="-206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a  </a:t>
            </a:r>
            <a:r>
              <a:rPr sz="2000" spc="-203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Superm</a:t>
            </a:r>
            <a:r>
              <a:rPr sz="2000" spc="-191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o</a:t>
            </a:r>
            <a:r>
              <a:rPr sz="2000" spc="-172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du</a:t>
            </a:r>
            <a:r>
              <a:rPr sz="2000" spc="-94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l</a:t>
            </a:r>
            <a:r>
              <a:rPr sz="2000" spc="-135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ar  </a:t>
            </a:r>
            <a:r>
              <a:rPr sz="2000" spc="-184" dirty="0">
                <a:solidFill>
                  <a:srgbClr val="4471C4"/>
                </a:solidFill>
                <a:latin typeface="+mn-lt"/>
                <a:cs typeface="Courier New" panose="02070309020205020404" pitchFamily="49" charset="0"/>
              </a:rPr>
              <a:t>Function!</a:t>
            </a:r>
            <a:endParaRPr sz="20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4123" y="1325880"/>
            <a:ext cx="2939415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32410" indent="-222885">
              <a:spcBef>
                <a:spcPts val="71"/>
              </a:spcBef>
              <a:buClr>
                <a:srgbClr val="3333CC"/>
              </a:buClr>
              <a:buSzPct val="53571"/>
              <a:buFont typeface="Aegean"/>
              <a:buChar char="•"/>
              <a:tabLst>
                <a:tab pos="231934" algn="l"/>
                <a:tab pos="232410" algn="l"/>
                <a:tab pos="2311241" algn="l"/>
              </a:tabLst>
            </a:pPr>
            <a:r>
              <a:rPr sz="2100" spc="-8" dirty="0">
                <a:solidFill>
                  <a:srgbClr val="000090"/>
                </a:solidFill>
                <a:latin typeface="Calibri"/>
                <a:cs typeface="Carlito"/>
              </a:rPr>
              <a:t>Diminishing</a:t>
            </a:r>
            <a:r>
              <a:rPr sz="2100" spc="45" dirty="0">
                <a:solidFill>
                  <a:srgbClr val="000090"/>
                </a:solidFill>
                <a:latin typeface="Calibri"/>
                <a:cs typeface="Carlito"/>
              </a:rPr>
              <a:t> </a:t>
            </a:r>
            <a:r>
              <a:rPr sz="2100" spc="-8" dirty="0">
                <a:solidFill>
                  <a:srgbClr val="000090"/>
                </a:solidFill>
                <a:latin typeface="Calibri"/>
                <a:cs typeface="Carlito"/>
              </a:rPr>
              <a:t>gains</a:t>
            </a:r>
            <a:r>
              <a:rPr sz="2100" spc="-8" dirty="0">
                <a:latin typeface="Calibri"/>
                <a:cs typeface="Carlito"/>
              </a:rPr>
              <a:t>:	</a:t>
            </a:r>
            <a:r>
              <a:rPr sz="2100" spc="-19" dirty="0">
                <a:latin typeface="Calibri"/>
                <a:cs typeface="Carlito"/>
              </a:rPr>
              <a:t>for</a:t>
            </a:r>
            <a:r>
              <a:rPr sz="2100" spc="-60" dirty="0">
                <a:latin typeface="Calibri"/>
                <a:cs typeface="Carlito"/>
              </a:rPr>
              <a:t> </a:t>
            </a:r>
            <a:r>
              <a:rPr sz="2100" spc="-4" dirty="0">
                <a:latin typeface="Calibri"/>
                <a:cs typeface="Carlito"/>
              </a:rPr>
              <a:t>all</a:t>
            </a:r>
            <a:endParaRPr sz="2100">
              <a:latin typeface="Calibri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4123" y="2539804"/>
            <a:ext cx="3022283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32410" indent="-222885">
              <a:spcBef>
                <a:spcPts val="71"/>
              </a:spcBef>
              <a:buClr>
                <a:srgbClr val="3333CC"/>
              </a:buClr>
              <a:buSzPct val="53571"/>
              <a:buFont typeface="Aegean"/>
              <a:buChar char="•"/>
              <a:tabLst>
                <a:tab pos="231934" algn="l"/>
                <a:tab pos="232410" algn="l"/>
              </a:tabLst>
            </a:pPr>
            <a:r>
              <a:rPr sz="2100" spc="-11" dirty="0">
                <a:solidFill>
                  <a:srgbClr val="000090"/>
                </a:solidFill>
                <a:latin typeface="Calibri"/>
                <a:cs typeface="Carlito"/>
              </a:rPr>
              <a:t>Union-Intersection</a:t>
            </a:r>
            <a:r>
              <a:rPr sz="2100" spc="-11" dirty="0">
                <a:latin typeface="Calibri"/>
                <a:cs typeface="Carlito"/>
              </a:rPr>
              <a:t>: </a:t>
            </a:r>
            <a:r>
              <a:rPr sz="2100" spc="-19" dirty="0">
                <a:latin typeface="Calibri"/>
                <a:cs typeface="Carlito"/>
              </a:rPr>
              <a:t>for</a:t>
            </a:r>
            <a:r>
              <a:rPr sz="2100" spc="45" dirty="0">
                <a:latin typeface="Calibri"/>
                <a:cs typeface="Carlito"/>
              </a:rPr>
              <a:t> </a:t>
            </a:r>
            <a:r>
              <a:rPr sz="2100" spc="-4" dirty="0">
                <a:latin typeface="Calibri"/>
                <a:cs typeface="Carlito"/>
              </a:rPr>
              <a:t>all</a:t>
            </a:r>
            <a:endParaRPr sz="2100">
              <a:latin typeface="Calibri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51886" y="1412730"/>
            <a:ext cx="544619" cy="3729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46141" y="1413892"/>
            <a:ext cx="15144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dirty="0">
                <a:latin typeface="Calibri"/>
                <a:cs typeface="Carlito"/>
              </a:rPr>
              <a:t>A</a:t>
            </a:r>
            <a:endParaRPr>
              <a:latin typeface="Calibri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51608" y="1981841"/>
            <a:ext cx="1084598" cy="613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65514" y="2114551"/>
            <a:ext cx="14382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dirty="0">
                <a:latin typeface="Calibri"/>
                <a:cs typeface="Carlito"/>
              </a:rPr>
              <a:t>B</a:t>
            </a:r>
            <a:endParaRPr>
              <a:latin typeface="Calibri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68409" y="1445420"/>
            <a:ext cx="427673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328136" algn="l"/>
              </a:tabLst>
            </a:pPr>
            <a:r>
              <a:rPr dirty="0">
                <a:latin typeface="Calibri"/>
                <a:cs typeface="Carlito"/>
              </a:rPr>
              <a:t>+	s</a:t>
            </a:r>
            <a:endParaRPr>
              <a:latin typeface="Calibri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227369" y="1556380"/>
            <a:ext cx="111919" cy="101918"/>
            <a:chOff x="10271362" y="2093842"/>
            <a:chExt cx="149225" cy="135890"/>
          </a:xfrm>
        </p:grpSpPr>
        <p:sp>
          <p:nvSpPr>
            <p:cNvPr id="10" name="object 10"/>
            <p:cNvSpPr/>
            <p:nvPr/>
          </p:nvSpPr>
          <p:spPr>
            <a:xfrm>
              <a:off x="10271362" y="2093842"/>
              <a:ext cx="148698" cy="1357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305097" y="2104453"/>
              <a:ext cx="85725" cy="7353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532276" y="2203228"/>
            <a:ext cx="427673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328136" algn="l"/>
              </a:tabLst>
            </a:pPr>
            <a:r>
              <a:rPr dirty="0">
                <a:latin typeface="Calibri"/>
                <a:cs typeface="Carlito"/>
              </a:rPr>
              <a:t>+	s</a:t>
            </a:r>
            <a:endParaRPr>
              <a:latin typeface="Calibri"/>
              <a:cs typeface="Carli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691427" y="2314190"/>
            <a:ext cx="111919" cy="101918"/>
            <a:chOff x="10890106" y="3104255"/>
            <a:chExt cx="149225" cy="135890"/>
          </a:xfrm>
        </p:grpSpPr>
        <p:sp>
          <p:nvSpPr>
            <p:cNvPr id="14" name="object 14"/>
            <p:cNvSpPr/>
            <p:nvPr/>
          </p:nvSpPr>
          <p:spPr>
            <a:xfrm>
              <a:off x="10890106" y="3104255"/>
              <a:ext cx="148698" cy="1357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923841" y="3114865"/>
              <a:ext cx="85725" cy="7353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4863700" y="2620615"/>
            <a:ext cx="1088129" cy="2468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14232" y="2445163"/>
            <a:ext cx="4292441" cy="0"/>
          </a:xfrm>
          <a:custGeom>
            <a:avLst/>
            <a:gdLst/>
            <a:ahLst/>
            <a:cxnLst/>
            <a:rect l="l" t="t" r="r" b="b"/>
            <a:pathLst>
              <a:path w="5723255">
                <a:moveTo>
                  <a:pt x="0" y="0"/>
                </a:moveTo>
                <a:lnTo>
                  <a:pt x="5723255" y="0"/>
                </a:lnTo>
              </a:path>
            </a:pathLst>
          </a:custGeom>
          <a:ln w="38100">
            <a:solidFill>
              <a:srgbClr val="000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163613" y="3388840"/>
            <a:ext cx="1654969" cy="752951"/>
            <a:chOff x="8853021" y="4537121"/>
            <a:chExt cx="2206625" cy="1003935"/>
          </a:xfrm>
        </p:grpSpPr>
        <p:sp>
          <p:nvSpPr>
            <p:cNvPr id="19" name="object 19"/>
            <p:cNvSpPr/>
            <p:nvPr/>
          </p:nvSpPr>
          <p:spPr>
            <a:xfrm>
              <a:off x="8853021" y="4537121"/>
              <a:ext cx="2206523" cy="100379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555480" y="4866131"/>
              <a:ext cx="864107" cy="25298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942184" y="2961227"/>
            <a:ext cx="5210175" cy="1623060"/>
            <a:chOff x="557783" y="3966971"/>
            <a:chExt cx="6946900" cy="2164080"/>
          </a:xfrm>
        </p:grpSpPr>
        <p:sp>
          <p:nvSpPr>
            <p:cNvPr id="22" name="object 22"/>
            <p:cNvSpPr/>
            <p:nvPr/>
          </p:nvSpPr>
          <p:spPr>
            <a:xfrm>
              <a:off x="801633" y="5001767"/>
              <a:ext cx="2167118" cy="36880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7783" y="3966971"/>
              <a:ext cx="6946392" cy="216408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4751686" y="1396461"/>
            <a:ext cx="1088129" cy="2480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96207" y="1945881"/>
            <a:ext cx="4923716" cy="2621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Equivalent Definitions of Submodularity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Equivalent Definitions of Submodularity</a:t>
            </a:r>
          </a:p>
        </p:txBody>
      </p:sp>
      <p:pic>
        <p:nvPicPr>
          <p:cNvPr id="28" name="Picture 27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0FEDAA53-A67F-5D5F-0F6B-8B85D5F6C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647" y="2226912"/>
            <a:ext cx="7772400" cy="25146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FB27EFD-4EB6-848B-4621-163F5C9F615A}"/>
              </a:ext>
            </a:extLst>
          </p:cNvPr>
          <p:cNvSpPr txBox="1"/>
          <p:nvPr/>
        </p:nvSpPr>
        <p:spPr>
          <a:xfrm>
            <a:off x="2811226" y="1325880"/>
            <a:ext cx="6146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Lemma: The above definitions for </a:t>
            </a:r>
            <a:r>
              <a:rPr lang="en-US" dirty="0" err="1"/>
              <a:t>submodularity</a:t>
            </a:r>
            <a:r>
              <a:rPr lang="en-US" dirty="0"/>
              <a:t> are equivalent.</a:t>
            </a:r>
          </a:p>
        </p:txBody>
      </p:sp>
      <p:sp>
        <p:nvSpPr>
          <p:cNvPr id="30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9686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Equivalent Definitions of Submodularity</a:t>
            </a:r>
          </a:p>
        </p:txBody>
      </p:sp>
      <p:pic>
        <p:nvPicPr>
          <p:cNvPr id="3" name="Picture 2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733DDD21-1126-9DA9-2AD8-5E7E935C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496" y="1325880"/>
            <a:ext cx="6132621" cy="1454126"/>
          </a:xfrm>
          <a:prstGeom prst="rect">
            <a:avLst/>
          </a:prstGeom>
        </p:spPr>
      </p:pic>
      <p:pic>
        <p:nvPicPr>
          <p:cNvPr id="5" name="Picture 4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4A96397E-00EC-9401-DE9D-CAFB17381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247" y="2741440"/>
            <a:ext cx="7772400" cy="3294322"/>
          </a:xfrm>
          <a:prstGeom prst="rect">
            <a:avLst/>
          </a:prstGeom>
        </p:spPr>
      </p:pic>
      <p:sp>
        <p:nvSpPr>
          <p:cNvPr id="2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8382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Modular Functions</a:t>
            </a:r>
          </a:p>
        </p:txBody>
      </p:sp>
      <p:sp>
        <p:nvSpPr>
          <p:cNvPr id="3" name="object 3"/>
          <p:cNvSpPr/>
          <p:nvPr/>
        </p:nvSpPr>
        <p:spPr>
          <a:xfrm>
            <a:off x="2281997" y="1325880"/>
            <a:ext cx="7716939" cy="26968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74625" y="4521784"/>
            <a:ext cx="5843111" cy="29767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875" spc="-4" dirty="0">
                <a:solidFill>
                  <a:srgbClr val="4471C4"/>
                </a:solidFill>
                <a:latin typeface="Calibri"/>
                <a:cs typeface="Carlito"/>
              </a:rPr>
              <a:t>Modular </a:t>
            </a:r>
            <a:r>
              <a:rPr sz="1875" spc="-8" dirty="0">
                <a:solidFill>
                  <a:srgbClr val="4471C4"/>
                </a:solidFill>
                <a:latin typeface="Calibri"/>
                <a:cs typeface="Carlito"/>
              </a:rPr>
              <a:t>Functions </a:t>
            </a:r>
            <a:r>
              <a:rPr sz="1875" spc="-11" dirty="0">
                <a:solidFill>
                  <a:srgbClr val="4471C4"/>
                </a:solidFill>
                <a:latin typeface="Calibri"/>
                <a:cs typeface="Carlito"/>
              </a:rPr>
              <a:t>are </a:t>
            </a:r>
            <a:r>
              <a:rPr sz="1875" spc="-4" dirty="0">
                <a:solidFill>
                  <a:srgbClr val="4471C4"/>
                </a:solidFill>
                <a:latin typeface="Calibri"/>
                <a:cs typeface="Carlito"/>
              </a:rPr>
              <a:t>both </a:t>
            </a:r>
            <a:r>
              <a:rPr sz="1875" spc="-8" dirty="0">
                <a:solidFill>
                  <a:srgbClr val="4471C4"/>
                </a:solidFill>
                <a:latin typeface="Calibri"/>
                <a:cs typeface="Carlito"/>
              </a:rPr>
              <a:t>submodular </a:t>
            </a:r>
            <a:r>
              <a:rPr sz="1875" spc="-4" dirty="0">
                <a:solidFill>
                  <a:srgbClr val="4471C4"/>
                </a:solidFill>
                <a:latin typeface="Calibri"/>
                <a:cs typeface="Carlito"/>
              </a:rPr>
              <a:t>and</a:t>
            </a:r>
            <a:r>
              <a:rPr sz="1875" spc="116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z="1875" spc="-4" dirty="0">
                <a:solidFill>
                  <a:srgbClr val="4471C4"/>
                </a:solidFill>
                <a:latin typeface="Calibri"/>
                <a:cs typeface="Carlito"/>
              </a:rPr>
              <a:t>supermodular!</a:t>
            </a:r>
            <a:endParaRPr sz="1875">
              <a:latin typeface="Calibri"/>
              <a:cs typeface="Carli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Monotone Submodular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02174" y="1325880"/>
            <a:ext cx="6802500" cy="3571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Instantiations of Submodular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5862" y="1423440"/>
            <a:ext cx="3795236" cy="308478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6226" indent="-277178">
              <a:spcBef>
                <a:spcPts val="71"/>
              </a:spcBef>
              <a:buSzPct val="118181"/>
              <a:buFont typeface="Wingdings"/>
              <a:buChar char=""/>
              <a:tabLst>
                <a:tab pos="286703" algn="l"/>
              </a:tabLst>
            </a:pPr>
            <a:r>
              <a:rPr sz="1650" b="1" spc="-11" dirty="0">
                <a:latin typeface="Calibri"/>
                <a:cs typeface="Carlito"/>
              </a:rPr>
              <a:t>Representation</a:t>
            </a:r>
            <a:r>
              <a:rPr sz="1650" b="1" spc="41" dirty="0">
                <a:latin typeface="Calibri"/>
                <a:cs typeface="Carlito"/>
              </a:rPr>
              <a:t> </a:t>
            </a:r>
            <a:r>
              <a:rPr sz="1650" b="1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587693" lvl="1" indent="-235744">
              <a:lnSpc>
                <a:spcPts val="1781"/>
              </a:lnSpc>
              <a:spcBef>
                <a:spcPts val="53"/>
              </a:spcBef>
              <a:buFont typeface="Wingdings"/>
              <a:buChar char=""/>
              <a:tabLst>
                <a:tab pos="588169" algn="l"/>
              </a:tabLst>
            </a:pPr>
            <a:r>
              <a:rPr sz="1650" spc="-8" dirty="0">
                <a:latin typeface="Calibri"/>
                <a:cs typeface="Carlito"/>
              </a:rPr>
              <a:t>Facility Location </a:t>
            </a:r>
            <a:r>
              <a:rPr sz="1650" spc="-4" dirty="0">
                <a:latin typeface="Calibri"/>
                <a:cs typeface="Carlito"/>
              </a:rPr>
              <a:t>Function</a:t>
            </a:r>
            <a:r>
              <a:rPr sz="1650" spc="-41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(k-mediods</a:t>
            </a:r>
            <a:endParaRPr sz="1650">
              <a:latin typeface="Calibri"/>
              <a:cs typeface="Carlito"/>
            </a:endParaRPr>
          </a:p>
          <a:p>
            <a:pPr marL="523875">
              <a:lnSpc>
                <a:spcPts val="1770"/>
              </a:lnSpc>
            </a:pPr>
            <a:r>
              <a:rPr sz="1650" spc="-8" dirty="0">
                <a:latin typeface="Calibri"/>
                <a:cs typeface="Carlito"/>
              </a:rPr>
              <a:t>clustering)</a:t>
            </a:r>
            <a:endParaRPr sz="1650">
              <a:latin typeface="Calibri"/>
              <a:cs typeface="Carlito"/>
            </a:endParaRPr>
          </a:p>
          <a:p>
            <a:pPr marL="587693" lvl="1" indent="-235744">
              <a:lnSpc>
                <a:spcPts val="1965"/>
              </a:lnSpc>
              <a:buFont typeface="Wingdings"/>
              <a:buChar char=""/>
              <a:tabLst>
                <a:tab pos="588169" algn="l"/>
              </a:tabLst>
            </a:pPr>
            <a:r>
              <a:rPr sz="1650" spc="-11" dirty="0">
                <a:latin typeface="Calibri"/>
                <a:cs typeface="Carlito"/>
              </a:rPr>
              <a:t>Graph </a:t>
            </a:r>
            <a:r>
              <a:rPr sz="1650" spc="-8" dirty="0">
                <a:latin typeface="Calibri"/>
                <a:cs typeface="Carlito"/>
              </a:rPr>
              <a:t>Cut </a:t>
            </a:r>
            <a:r>
              <a:rPr sz="1650" spc="-26" dirty="0">
                <a:latin typeface="Calibri"/>
                <a:cs typeface="Carlito"/>
              </a:rPr>
              <a:t>Family, </a:t>
            </a:r>
            <a:r>
              <a:rPr sz="1650" spc="-15" dirty="0">
                <a:latin typeface="Calibri"/>
                <a:cs typeface="Carlito"/>
              </a:rPr>
              <a:t>Saturated</a:t>
            </a:r>
            <a:r>
              <a:rPr sz="1650" spc="15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Coverage</a:t>
            </a:r>
            <a:endParaRPr sz="1650">
              <a:latin typeface="Calibri"/>
              <a:cs typeface="Carlito"/>
            </a:endParaRPr>
          </a:p>
          <a:p>
            <a:pPr marL="244793" indent="-235744">
              <a:lnSpc>
                <a:spcPts val="1969"/>
              </a:lnSpc>
              <a:spcBef>
                <a:spcPts val="360"/>
              </a:spcBef>
              <a:buFont typeface="Wingdings"/>
              <a:buChar char=""/>
              <a:tabLst>
                <a:tab pos="245269" algn="l"/>
              </a:tabLst>
            </a:pPr>
            <a:r>
              <a:rPr sz="1650" b="1" spc="-11" dirty="0">
                <a:latin typeface="Calibri"/>
                <a:cs typeface="Carlito"/>
              </a:rPr>
              <a:t>Diversity</a:t>
            </a:r>
            <a:r>
              <a:rPr sz="1650" b="1" dirty="0">
                <a:latin typeface="Calibri"/>
                <a:cs typeface="Carlito"/>
              </a:rPr>
              <a:t> </a:t>
            </a:r>
            <a:r>
              <a:rPr sz="1650" b="1" spc="-8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523875" marR="17145" lvl="1" indent="-171450">
              <a:lnSpc>
                <a:spcPct val="80000"/>
              </a:lnSpc>
              <a:spcBef>
                <a:spcPts val="382"/>
              </a:spcBef>
              <a:buFont typeface="Wingdings"/>
              <a:buChar char=""/>
              <a:tabLst>
                <a:tab pos="588169" algn="l"/>
              </a:tabLst>
            </a:pPr>
            <a:r>
              <a:rPr sz="1650" spc="-8" dirty="0">
                <a:latin typeface="Calibri"/>
                <a:cs typeface="Carlito"/>
              </a:rPr>
              <a:t>Dispersion </a:t>
            </a:r>
            <a:r>
              <a:rPr sz="1650" spc="-4" dirty="0">
                <a:latin typeface="Calibri"/>
                <a:cs typeface="Carlito"/>
              </a:rPr>
              <a:t>Functions (Min, </a:t>
            </a:r>
            <a:r>
              <a:rPr sz="1650" spc="-8" dirty="0">
                <a:latin typeface="Calibri"/>
                <a:cs typeface="Carlito"/>
              </a:rPr>
              <a:t>Sum, </a:t>
            </a:r>
            <a:r>
              <a:rPr sz="1650" dirty="0">
                <a:latin typeface="Calibri"/>
                <a:cs typeface="Carlito"/>
              </a:rPr>
              <a:t>Min-  </a:t>
            </a:r>
            <a:r>
              <a:rPr sz="1650" spc="-8" dirty="0">
                <a:latin typeface="Calibri"/>
                <a:cs typeface="Carlito"/>
              </a:rPr>
              <a:t>Sum)</a:t>
            </a:r>
            <a:endParaRPr sz="1650">
              <a:latin typeface="Calibri"/>
              <a:cs typeface="Carlito"/>
            </a:endParaRPr>
          </a:p>
          <a:p>
            <a:pPr marL="587693" lvl="1" indent="-235744">
              <a:lnSpc>
                <a:spcPts val="1961"/>
              </a:lnSpc>
              <a:buFont typeface="Wingdings"/>
              <a:buChar char=""/>
              <a:tabLst>
                <a:tab pos="588169" algn="l"/>
              </a:tabLst>
            </a:pPr>
            <a:r>
              <a:rPr sz="1650" spc="-8" dirty="0">
                <a:latin typeface="Calibri"/>
                <a:cs typeface="Carlito"/>
              </a:rPr>
              <a:t>Determinantal </a:t>
            </a:r>
            <a:r>
              <a:rPr sz="1650" spc="-15" dirty="0">
                <a:latin typeface="Calibri"/>
                <a:cs typeface="Carlito"/>
              </a:rPr>
              <a:t>Point</a:t>
            </a:r>
            <a:r>
              <a:rPr sz="1650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Processes</a:t>
            </a:r>
            <a:endParaRPr sz="1650">
              <a:latin typeface="Calibri"/>
              <a:cs typeface="Carlito"/>
            </a:endParaRPr>
          </a:p>
          <a:p>
            <a:pPr marL="244793" indent="-235744">
              <a:lnSpc>
                <a:spcPts val="1973"/>
              </a:lnSpc>
              <a:spcBef>
                <a:spcPts val="353"/>
              </a:spcBef>
              <a:buFont typeface="Wingdings"/>
              <a:buChar char=""/>
              <a:tabLst>
                <a:tab pos="245269" algn="l"/>
              </a:tabLst>
            </a:pPr>
            <a:r>
              <a:rPr sz="1650" b="1" spc="-15" dirty="0">
                <a:latin typeface="Calibri"/>
                <a:cs typeface="Carlito"/>
              </a:rPr>
              <a:t>Coverage</a:t>
            </a:r>
            <a:r>
              <a:rPr sz="1650" b="1" spc="11" dirty="0">
                <a:latin typeface="Calibri"/>
                <a:cs typeface="Carlito"/>
              </a:rPr>
              <a:t> </a:t>
            </a:r>
            <a:r>
              <a:rPr sz="1650" b="1" spc="-8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587693" lvl="1" indent="-235744">
              <a:lnSpc>
                <a:spcPts val="1961"/>
              </a:lnSpc>
              <a:buFont typeface="Wingdings"/>
              <a:buChar char=""/>
              <a:tabLst>
                <a:tab pos="588169" algn="l"/>
              </a:tabLst>
            </a:pPr>
            <a:r>
              <a:rPr sz="1650" spc="-8" dirty="0">
                <a:latin typeface="Calibri"/>
                <a:cs typeface="Carlito"/>
              </a:rPr>
              <a:t>Set Cover</a:t>
            </a:r>
            <a:r>
              <a:rPr sz="1650" spc="11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Function</a:t>
            </a:r>
            <a:endParaRPr sz="1650">
              <a:latin typeface="Calibri"/>
              <a:cs typeface="Carlito"/>
            </a:endParaRPr>
          </a:p>
          <a:p>
            <a:pPr marL="587693" lvl="1" indent="-235744">
              <a:lnSpc>
                <a:spcPts val="1958"/>
              </a:lnSpc>
              <a:buFont typeface="Wingdings"/>
              <a:buChar char=""/>
              <a:tabLst>
                <a:tab pos="588169" algn="l"/>
              </a:tabLst>
            </a:pPr>
            <a:r>
              <a:rPr sz="1650" spc="-8" dirty="0">
                <a:latin typeface="Calibri"/>
                <a:cs typeface="Carlito"/>
              </a:rPr>
              <a:t>Probabilistic Set Cover</a:t>
            </a:r>
            <a:r>
              <a:rPr sz="1650" spc="-15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Function</a:t>
            </a:r>
            <a:endParaRPr sz="1650">
              <a:latin typeface="Calibri"/>
              <a:cs typeface="Carlito"/>
            </a:endParaRPr>
          </a:p>
          <a:p>
            <a:pPr marL="587693" lvl="1" indent="-235744">
              <a:lnSpc>
                <a:spcPts val="1965"/>
              </a:lnSpc>
              <a:buFont typeface="Wingdings"/>
              <a:buChar char=""/>
              <a:tabLst>
                <a:tab pos="588169" algn="l"/>
              </a:tabLst>
            </a:pPr>
            <a:r>
              <a:rPr sz="1650" spc="-15" dirty="0">
                <a:latin typeface="Calibri"/>
                <a:cs typeface="Carlito"/>
              </a:rPr>
              <a:t>Feature </a:t>
            </a:r>
            <a:r>
              <a:rPr sz="1650" spc="-4" dirty="0">
                <a:latin typeface="Calibri"/>
                <a:cs typeface="Carlito"/>
              </a:rPr>
              <a:t>Based</a:t>
            </a:r>
            <a:r>
              <a:rPr sz="1650" spc="19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98469" y="1325880"/>
            <a:ext cx="4042886" cy="3074239"/>
          </a:xfrm>
          <a:prstGeom prst="rect">
            <a:avLst/>
          </a:prstGeom>
        </p:spPr>
        <p:txBody>
          <a:bodyPr vert="horz" wrap="square" lIns="0" tIns="21907" rIns="0" bIns="0" rtlCol="0">
            <a:spAutoFit/>
          </a:bodyPr>
          <a:lstStyle/>
          <a:p>
            <a:pPr marL="210503" indent="-201454">
              <a:spcBef>
                <a:spcPts val="172"/>
              </a:spcBef>
              <a:buClr>
                <a:srgbClr val="4471C4"/>
              </a:buClr>
              <a:buSzPct val="86363"/>
              <a:buFont typeface="Wingdings"/>
              <a:buChar char=""/>
              <a:tabLst>
                <a:tab pos="210979" algn="l"/>
              </a:tabLst>
            </a:pPr>
            <a:r>
              <a:rPr sz="1650" b="1" spc="-8" dirty="0">
                <a:latin typeface="Calibri"/>
                <a:cs typeface="Carlito"/>
              </a:rPr>
              <a:t>Importance</a:t>
            </a:r>
            <a:r>
              <a:rPr sz="1650" b="1" spc="38" dirty="0">
                <a:latin typeface="Calibri"/>
                <a:cs typeface="Carlito"/>
              </a:rPr>
              <a:t> </a:t>
            </a:r>
            <a:r>
              <a:rPr sz="1650" b="1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395764" lvl="1" indent="-236220">
              <a:spcBef>
                <a:spcPts val="98"/>
              </a:spcBef>
              <a:buClr>
                <a:srgbClr val="4471C4"/>
              </a:buClr>
              <a:buFont typeface="Wingdings"/>
              <a:buChar char=""/>
              <a:tabLst>
                <a:tab pos="396240" algn="l"/>
              </a:tabLst>
            </a:pPr>
            <a:r>
              <a:rPr sz="1650" spc="-8" dirty="0">
                <a:latin typeface="Calibri"/>
                <a:cs typeface="Carlito"/>
              </a:rPr>
              <a:t>Modular</a:t>
            </a:r>
            <a:r>
              <a:rPr sz="1650" spc="-19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244793" indent="-235744">
              <a:spcBef>
                <a:spcPts val="1001"/>
              </a:spcBef>
              <a:buClr>
                <a:srgbClr val="4471C4"/>
              </a:buClr>
              <a:buFont typeface="Wingdings"/>
              <a:buChar char=""/>
              <a:tabLst>
                <a:tab pos="245269" algn="l"/>
              </a:tabLst>
            </a:pPr>
            <a:r>
              <a:rPr sz="1650" b="1" spc="-11" dirty="0">
                <a:latin typeface="Calibri"/>
                <a:cs typeface="Carlito"/>
              </a:rPr>
              <a:t>Information</a:t>
            </a:r>
            <a:r>
              <a:rPr sz="1650" b="1" spc="23" dirty="0">
                <a:latin typeface="Calibri"/>
                <a:cs typeface="Carlito"/>
              </a:rPr>
              <a:t> </a:t>
            </a:r>
            <a:r>
              <a:rPr sz="1650" b="1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395764" lvl="1" indent="-236220">
              <a:spcBef>
                <a:spcPts val="109"/>
              </a:spcBef>
              <a:buClr>
                <a:srgbClr val="4471C4"/>
              </a:buClr>
              <a:buFont typeface="Wingdings"/>
              <a:buChar char=""/>
              <a:tabLst>
                <a:tab pos="396240" algn="l"/>
              </a:tabLst>
            </a:pPr>
            <a:r>
              <a:rPr sz="1650" spc="-8" dirty="0">
                <a:latin typeface="Calibri"/>
                <a:cs typeface="Carlito"/>
              </a:rPr>
              <a:t>Mutual </a:t>
            </a:r>
            <a:r>
              <a:rPr sz="1650" spc="-11" dirty="0">
                <a:latin typeface="Calibri"/>
                <a:cs typeface="Carlito"/>
              </a:rPr>
              <a:t>Information</a:t>
            </a:r>
            <a:endParaRPr sz="1650">
              <a:latin typeface="Calibri"/>
              <a:cs typeface="Carlito"/>
            </a:endParaRPr>
          </a:p>
          <a:p>
            <a:pPr marL="395764" lvl="1" indent="-236220">
              <a:spcBef>
                <a:spcPts val="251"/>
              </a:spcBef>
              <a:buClr>
                <a:srgbClr val="4471C4"/>
              </a:buClr>
              <a:buFont typeface="Wingdings"/>
              <a:buChar char=""/>
              <a:tabLst>
                <a:tab pos="396240" algn="l"/>
              </a:tabLst>
            </a:pPr>
            <a:r>
              <a:rPr sz="1650" spc="-11" dirty="0">
                <a:latin typeface="Calibri"/>
                <a:cs typeface="Carlito"/>
              </a:rPr>
              <a:t>Entropy</a:t>
            </a:r>
            <a:endParaRPr sz="1650">
              <a:latin typeface="Calibri"/>
              <a:cs typeface="Carlito"/>
            </a:endParaRPr>
          </a:p>
          <a:p>
            <a:pPr marL="244793" indent="-235744">
              <a:spcBef>
                <a:spcPts val="1001"/>
              </a:spcBef>
              <a:buClr>
                <a:srgbClr val="4471C4"/>
              </a:buClr>
              <a:buFont typeface="Wingdings"/>
              <a:buChar char=""/>
              <a:tabLst>
                <a:tab pos="245269" algn="l"/>
              </a:tabLst>
            </a:pPr>
            <a:r>
              <a:rPr sz="1650" b="1" spc="-11" dirty="0">
                <a:latin typeface="Calibri"/>
                <a:cs typeface="Carlito"/>
              </a:rPr>
              <a:t>Discounted Cost</a:t>
            </a:r>
            <a:r>
              <a:rPr sz="1650" b="1" spc="30" dirty="0">
                <a:latin typeface="Calibri"/>
                <a:cs typeface="Carlito"/>
              </a:rPr>
              <a:t> </a:t>
            </a:r>
            <a:r>
              <a:rPr sz="1650" b="1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395764" lvl="1" indent="-236220">
              <a:spcBef>
                <a:spcPts val="98"/>
              </a:spcBef>
              <a:buClr>
                <a:srgbClr val="4471C4"/>
              </a:buClr>
              <a:buFont typeface="Wingdings"/>
              <a:buChar char=""/>
              <a:tabLst>
                <a:tab pos="396240" algn="l"/>
              </a:tabLst>
            </a:pPr>
            <a:r>
              <a:rPr sz="1650" spc="-11" dirty="0">
                <a:latin typeface="Calibri"/>
                <a:cs typeface="Carlito"/>
              </a:rPr>
              <a:t>Clustered Concave </a:t>
            </a:r>
            <a:r>
              <a:rPr sz="1650" spc="-8" dirty="0">
                <a:latin typeface="Calibri"/>
                <a:cs typeface="Carlito"/>
              </a:rPr>
              <a:t>over Modular</a:t>
            </a:r>
            <a:r>
              <a:rPr sz="1650" spc="-23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395764" lvl="1" indent="-236220">
              <a:spcBef>
                <a:spcPts val="255"/>
              </a:spcBef>
              <a:buClr>
                <a:srgbClr val="4471C4"/>
              </a:buClr>
              <a:buFont typeface="Wingdings"/>
              <a:buChar char=""/>
              <a:tabLst>
                <a:tab pos="396240" algn="l"/>
              </a:tabLst>
            </a:pPr>
            <a:r>
              <a:rPr sz="1650" spc="-11" dirty="0">
                <a:latin typeface="Calibri"/>
                <a:cs typeface="Carlito"/>
              </a:rPr>
              <a:t>Cooperative </a:t>
            </a:r>
            <a:r>
              <a:rPr sz="1650" spc="-4" dirty="0">
                <a:latin typeface="Calibri"/>
                <a:cs typeface="Carlito"/>
              </a:rPr>
              <a:t>Costs and</a:t>
            </a:r>
            <a:r>
              <a:rPr sz="1650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Saturations</a:t>
            </a:r>
            <a:endParaRPr sz="1650">
              <a:latin typeface="Calibri"/>
              <a:cs typeface="Carlito"/>
            </a:endParaRPr>
          </a:p>
          <a:p>
            <a:pPr marL="244793" indent="-235744">
              <a:spcBef>
                <a:spcPts val="1009"/>
              </a:spcBef>
              <a:buClr>
                <a:srgbClr val="4471C4"/>
              </a:buClr>
              <a:buFont typeface="Wingdings"/>
              <a:buChar char=""/>
              <a:tabLst>
                <a:tab pos="245269" algn="l"/>
              </a:tabLst>
            </a:pPr>
            <a:r>
              <a:rPr sz="1650" b="1" spc="-11" dirty="0">
                <a:latin typeface="Calibri"/>
                <a:cs typeface="Carlito"/>
              </a:rPr>
              <a:t>Complexity</a:t>
            </a:r>
            <a:r>
              <a:rPr sz="1650" b="1" spc="4" dirty="0">
                <a:latin typeface="Calibri"/>
                <a:cs typeface="Carlito"/>
              </a:rPr>
              <a:t> </a:t>
            </a:r>
            <a:r>
              <a:rPr sz="1650" b="1" spc="-4" dirty="0">
                <a:latin typeface="Calibri"/>
                <a:cs typeface="Carlito"/>
              </a:rPr>
              <a:t>Functions</a:t>
            </a:r>
            <a:endParaRPr sz="1650">
              <a:latin typeface="Calibri"/>
              <a:cs typeface="Carlito"/>
            </a:endParaRPr>
          </a:p>
          <a:p>
            <a:pPr marL="395764" lvl="1" indent="-236220">
              <a:spcBef>
                <a:spcPts val="98"/>
              </a:spcBef>
              <a:buClr>
                <a:srgbClr val="4471C4"/>
              </a:buClr>
              <a:buFont typeface="Wingdings"/>
              <a:buChar char=""/>
              <a:tabLst>
                <a:tab pos="396240" algn="l"/>
              </a:tabLst>
            </a:pPr>
            <a:r>
              <a:rPr sz="1650" spc="-4" dirty="0">
                <a:latin typeface="Calibri"/>
                <a:cs typeface="Carlito"/>
              </a:rPr>
              <a:t>Bipartite Neighborhood Functions</a:t>
            </a:r>
            <a:endParaRPr sz="1650">
              <a:latin typeface="Calibri"/>
              <a:cs typeface="Carli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7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Representation Functions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F3C19C1-9D89-533A-AC85-10D313BDC421}"/>
              </a:ext>
            </a:extLst>
          </p:cNvPr>
          <p:cNvGrpSpPr/>
          <p:nvPr/>
        </p:nvGrpSpPr>
        <p:grpSpPr>
          <a:xfrm>
            <a:off x="972274" y="1325881"/>
            <a:ext cx="9494120" cy="4079496"/>
            <a:chOff x="2246222" y="1325881"/>
            <a:chExt cx="8220171" cy="3093414"/>
          </a:xfrm>
        </p:grpSpPr>
        <p:sp>
          <p:nvSpPr>
            <p:cNvPr id="3" name="object 3"/>
            <p:cNvSpPr/>
            <p:nvPr/>
          </p:nvSpPr>
          <p:spPr>
            <a:xfrm>
              <a:off x="2316527" y="1506403"/>
              <a:ext cx="1448519" cy="15902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428459" y="1325881"/>
              <a:ext cx="3458715" cy="24151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6634962" y="3646006"/>
              <a:ext cx="3831431" cy="773289"/>
            </a:xfrm>
            <a:prstGeom prst="rect">
              <a:avLst/>
            </a:prstGeom>
          </p:spPr>
          <p:txBody>
            <a:bodyPr vert="horz" wrap="square" lIns="0" tIns="140970" rIns="0" bIns="0" rtlCol="0">
              <a:spAutoFit/>
            </a:bodyPr>
            <a:lstStyle/>
            <a:p>
              <a:pPr marL="786765">
                <a:spcBef>
                  <a:spcPts val="1110"/>
                </a:spcBef>
              </a:pPr>
              <a:r>
                <a:rPr sz="2250" spc="-8" dirty="0">
                  <a:solidFill>
                    <a:srgbClr val="4471C4"/>
                  </a:solidFill>
                  <a:latin typeface="Calibri"/>
                  <a:cs typeface="Carlito"/>
                </a:rPr>
                <a:t>Picks</a:t>
              </a:r>
              <a:r>
                <a:rPr sz="2250" spc="-19" dirty="0">
                  <a:solidFill>
                    <a:srgbClr val="4471C4"/>
                  </a:solidFill>
                  <a:latin typeface="Calibri"/>
                  <a:cs typeface="Carlito"/>
                </a:rPr>
                <a:t> </a:t>
              </a:r>
              <a:r>
                <a:rPr sz="2250" spc="-11" dirty="0">
                  <a:solidFill>
                    <a:srgbClr val="4471C4"/>
                  </a:solidFill>
                  <a:latin typeface="Calibri"/>
                  <a:cs typeface="Carlito"/>
                </a:rPr>
                <a:t>Centroids</a:t>
              </a:r>
              <a:endParaRPr sz="2250" dirty="0">
                <a:latin typeface="Calibri"/>
                <a:cs typeface="Carlito"/>
              </a:endParaRPr>
            </a:p>
            <a:p>
              <a:pPr marL="9525">
                <a:spcBef>
                  <a:spcPts val="619"/>
                </a:spcBef>
              </a:pPr>
              <a:r>
                <a:rPr sz="1350" spc="-8" dirty="0">
                  <a:latin typeface="Calibri"/>
                  <a:cs typeface="Carlito"/>
                </a:rPr>
                <a:t>Iyer </a:t>
              </a:r>
              <a:r>
                <a:rPr sz="1350" dirty="0">
                  <a:latin typeface="Calibri"/>
                  <a:cs typeface="Carlito"/>
                </a:rPr>
                <a:t>2015, </a:t>
              </a:r>
              <a:r>
                <a:rPr sz="1350" spc="-4" dirty="0">
                  <a:latin typeface="Calibri"/>
                  <a:cs typeface="Carlito"/>
                </a:rPr>
                <a:t>Kaushal et </a:t>
              </a:r>
              <a:r>
                <a:rPr sz="1350" dirty="0">
                  <a:latin typeface="Calibri"/>
                  <a:cs typeface="Carlito"/>
                </a:rPr>
                <a:t>al 2019, </a:t>
              </a:r>
              <a:r>
                <a:rPr sz="1350" spc="-15" dirty="0">
                  <a:latin typeface="Calibri"/>
                  <a:cs typeface="Carlito"/>
                </a:rPr>
                <a:t>Tschiatchek </a:t>
              </a:r>
              <a:r>
                <a:rPr sz="1350" spc="-34" dirty="0">
                  <a:latin typeface="Aegean"/>
                  <a:cs typeface="Aegean"/>
                </a:rPr>
                <a:t>et </a:t>
              </a:r>
              <a:r>
                <a:rPr sz="1350" spc="-169" dirty="0">
                  <a:latin typeface="Aegean"/>
                  <a:cs typeface="Aegean"/>
                </a:rPr>
                <a:t>al </a:t>
              </a:r>
              <a:r>
                <a:rPr sz="1350" spc="-79" dirty="0">
                  <a:latin typeface="Aegean"/>
                  <a:cs typeface="Aegean"/>
                </a:rPr>
                <a:t>2014,</a:t>
              </a:r>
              <a:r>
                <a:rPr sz="1350" spc="-45" dirty="0">
                  <a:latin typeface="Aegean"/>
                  <a:cs typeface="Aegean"/>
                </a:rPr>
                <a:t> </a:t>
              </a:r>
              <a:r>
                <a:rPr sz="1350" spc="127" dirty="0">
                  <a:latin typeface="Aegean"/>
                  <a:cs typeface="Aegean"/>
                </a:rPr>
                <a:t>…</a:t>
              </a:r>
              <a:endParaRPr sz="1350" dirty="0">
                <a:latin typeface="Aegean"/>
                <a:cs typeface="Aegean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841851" y="1584187"/>
              <a:ext cx="2061719" cy="155333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2246222" y="3284971"/>
              <a:ext cx="3850005" cy="830104"/>
              <a:chOff x="963167" y="4623815"/>
              <a:chExt cx="5133340" cy="1106805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4550409" y="5498337"/>
                <a:ext cx="127000" cy="232156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963167" y="4623815"/>
                <a:ext cx="5132832" cy="844296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0" name="object 10"/>
            <p:cNvSpPr txBox="1"/>
            <p:nvPr/>
          </p:nvSpPr>
          <p:spPr>
            <a:xfrm>
              <a:off x="4390587" y="4174072"/>
              <a:ext cx="1283017" cy="240931"/>
            </a:xfrm>
            <a:prstGeom prst="rect">
              <a:avLst/>
            </a:prstGeom>
          </p:spPr>
          <p:txBody>
            <a:bodyPr vert="horz" wrap="square" lIns="0" tIns="10001" rIns="0" bIns="0" rtlCol="0">
              <a:spAutoFit/>
            </a:bodyPr>
            <a:lstStyle/>
            <a:p>
              <a:pPr marL="9525">
                <a:spcBef>
                  <a:spcPts val="79"/>
                </a:spcBef>
              </a:pPr>
              <a:r>
                <a:rPr sz="1500" spc="-4" dirty="0">
                  <a:latin typeface="Calibri"/>
                  <a:cs typeface="Carlito"/>
                </a:rPr>
                <a:t>Similarity</a:t>
              </a:r>
              <a:r>
                <a:rPr sz="1500" spc="-19" dirty="0">
                  <a:latin typeface="Calibri"/>
                  <a:cs typeface="Carlito"/>
                </a:rPr>
                <a:t> </a:t>
              </a:r>
              <a:r>
                <a:rPr sz="1500" spc="-8" dirty="0">
                  <a:latin typeface="Calibri"/>
                  <a:cs typeface="Carlito"/>
                </a:rPr>
                <a:t>Kernel</a:t>
              </a:r>
              <a:endParaRPr sz="1500">
                <a:latin typeface="Calibri"/>
                <a:cs typeface="Carlito"/>
              </a:endParaRPr>
            </a:p>
          </p:txBody>
        </p:sp>
      </p:grpSp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15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  <a:cs typeface="Cambria"/>
              </a:rPr>
              <a:t>Facility Location is Submodular (1/2): Setup</a:t>
            </a:r>
          </a:p>
        </p:txBody>
      </p:sp>
      <p:sp>
        <p:nvSpPr>
          <p:cNvPr id="162" name="Setup"/>
          <p:cNvSpPr txBox="1"/>
          <p:nvPr/>
        </p:nvSpPr>
        <p:spPr>
          <a:xfrm>
            <a:off x="548640" y="1371600"/>
            <a:ext cx="11091672" cy="9144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274320" indent="-274320" algn="l">
              <a:spcBef>
                <a:spcPts val="0"/>
              </a:spcBef>
              <a:spcAft>
                <a:spcPts val="60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Ground set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V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of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n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items; similarity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s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ij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≥ 0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for all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i, j ∈ V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(e.g. a similarity kernel)</a:t>
            </a:r>
          </a:p>
          <a:p>
            <a:pPr marL="274320" indent="-274320" algn="l">
              <a:spcBef>
                <a:spcPts val="0"/>
              </a:spcBef>
              <a:spcAft>
                <a:spcPts val="0"/>
              </a:spcAft>
              <a:buClr>
                <a:srgbClr val="2F5379"/>
              </a:buClr>
              <a:buFont typeface="Arial"/>
              <a:buChar char="•"/>
            </a:pP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Each item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is "served" by its most similar selected representative</a:t>
            </a:r>
          </a:p>
        </p:txBody>
      </p:sp>
      <p:sp>
        <p:nvSpPr>
          <p:cNvPr id="163" name="FL definition frame"/>
          <p:cNvSpPr/>
          <p:nvPr/>
        </p:nvSpPr>
        <p:spPr>
          <a:xfrm>
            <a:off x="2441448" y="2423160"/>
            <a:ext cx="7315200" cy="86868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4" name="FL definition"/>
          <p:cNvSpPr txBox="1"/>
          <p:nvPr/>
        </p:nvSpPr>
        <p:spPr>
          <a:xfrm>
            <a:off x="2441448" y="2423160"/>
            <a:ext cx="7315200" cy="868680"/>
          </a:xfrm>
          <a:prstGeom prst="rect">
            <a:avLst/>
          </a:prstGeom>
          <a:noFill/>
        </p:spPr>
        <p:txBody>
          <a:bodyPr wrap="square" lIns="137160" tIns="137160" rIns="137160" bIns="137160"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dirty="0">
                <a:solidFill>
                  <a:srgbClr val="1F2A44"/>
                </a:solidFill>
                <a:latin typeface="Cambria Math"/>
                <a:cs typeface="Cambria Math"/>
              </a:rPr>
              <a:t>f(S) = Σ</a:t>
            </a:r>
            <a:r>
              <a:rPr lang="en-US" sz="24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i∈V</a:t>
            </a:r>
            <a:r>
              <a:rPr lang="en-US" sz="2400" b="0" dirty="0">
                <a:solidFill>
                  <a:srgbClr val="1F2A44"/>
                </a:solidFill>
                <a:latin typeface="Cambria Math"/>
                <a:cs typeface="Cambria Math"/>
              </a:rPr>
              <a:t> max</a:t>
            </a:r>
            <a:r>
              <a:rPr lang="en-US" sz="24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j∈S</a:t>
            </a:r>
            <a:r>
              <a:rPr lang="en-US" sz="2400" b="0" i="1" dirty="0">
                <a:solidFill>
                  <a:srgbClr val="1F2A44"/>
                </a:solidFill>
                <a:latin typeface="Cambria Math"/>
                <a:cs typeface="Cambria Math"/>
              </a:rPr>
              <a:t> s</a:t>
            </a:r>
            <a:r>
              <a:rPr lang="en-US" sz="24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ij</a:t>
            </a: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,    with  </a:t>
            </a:r>
            <a:r>
              <a:rPr lang="en-US" sz="1800" b="0" dirty="0">
                <a:solidFill>
                  <a:srgbClr val="1F2A44"/>
                </a:solidFill>
                <a:latin typeface="Cambria Math"/>
                <a:cs typeface="Cambria Math"/>
              </a:rPr>
              <a:t>max</a:t>
            </a:r>
            <a:r>
              <a:rPr lang="en-US" sz="18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j∈∅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 s</a:t>
            </a:r>
            <a:r>
              <a:rPr lang="en-US" sz="18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ij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 = 0</a:t>
            </a:r>
          </a:p>
        </p:txBody>
      </p:sp>
      <p:sp>
        <p:nvSpPr>
          <p:cNvPr id="165" name="Reduction"/>
          <p:cNvSpPr txBox="1"/>
          <p:nvPr/>
        </p:nvSpPr>
        <p:spPr>
          <a:xfrm>
            <a:off x="548640" y="3657600"/>
            <a:ext cx="11091672" cy="2560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Step 1 — Decompose. 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f(S) = Σ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i∈V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(S)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,  where 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(S) = </a:t>
            </a:r>
            <a:r>
              <a:rPr lang="en-US" sz="1700" b="0" dirty="0">
                <a:solidFill>
                  <a:srgbClr val="1F2A44"/>
                </a:solidFill>
                <a:latin typeface="Cambria Math"/>
                <a:cs typeface="Cambria Math"/>
              </a:rPr>
              <a:t>max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j∈S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s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ij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is the value item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receives.</a:t>
            </a:r>
          </a:p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Step 2 — Lemma.  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If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1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, …, 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n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are submodular and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α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≥ 0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, then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Σ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α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is submodular.</a:t>
            </a:r>
          </a:p>
          <a:p>
            <a:pPr marL="274320" indent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Proof: for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A ⊆ B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,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v ∉ B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, each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satisfies the diminishing-gains inequality; multiplying by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α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≥ 0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and adding keeps it.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So it is enough to show that every single-item function </a:t>
            </a:r>
            <a:r>
              <a:rPr lang="en-US" sz="1700" b="1" i="1" dirty="0">
                <a:solidFill>
                  <a:srgbClr val="1F2A44"/>
                </a:solidFill>
                <a:latin typeface="Cambria Math"/>
                <a:cs typeface="Cambria Math"/>
              </a:rPr>
              <a:t>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 is monotone submodular.</a:t>
            </a:r>
          </a:p>
        </p:txBody>
      </p:sp>
      <p:sp>
        <p:nvSpPr>
          <p:cNvPr id="166" name="Citation"/>
          <p:cNvSpPr txBox="1"/>
          <p:nvPr/>
        </p:nvSpPr>
        <p:spPr>
          <a:xfrm>
            <a:off x="548640" y="6355080"/>
            <a:ext cx="10241280" cy="32004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dirty="0">
                <a:solidFill>
                  <a:srgbClr val="5F6B7A"/>
                </a:solidFill>
                <a:latin typeface="Calibri"/>
                <a:cs typeface="Calibri"/>
              </a:rPr>
              <a:t>Krause &amp; Golovin, Submodular Function Maximization (2014); Iyer &amp; Ramakrishnan, IJCAI 2020 tutorial</a:t>
            </a:r>
          </a:p>
        </p:txBody>
      </p:sp>
      <p:sp>
        <p:nvSpPr>
          <p:cNvPr id="16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"/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  <a:cs typeface="Cambria"/>
              </a:rPr>
              <a:t>Facility Location is Submodular (2/2): Diminishing Gains</a:t>
            </a:r>
          </a:p>
        </p:txBody>
      </p:sp>
      <p:sp>
        <p:nvSpPr>
          <p:cNvPr id="169" name="Fix"/>
          <p:cNvSpPr txBox="1"/>
          <p:nvPr/>
        </p:nvSpPr>
        <p:spPr>
          <a:xfrm>
            <a:off x="548640" y="1371600"/>
            <a:ext cx="11091672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Fix an item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, sets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A ⊆ B ⊆ V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and a new element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v ∈ V ∖ B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.  Let 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a = 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(A)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and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b = g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(B)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170" name="Steps"/>
          <p:cNvSpPr txBox="1"/>
          <p:nvPr/>
        </p:nvSpPr>
        <p:spPr>
          <a:xfrm>
            <a:off x="548640" y="1920240"/>
            <a:ext cx="11091672" cy="2926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Monotone.  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A maximum over a larger set is no smaller: 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A ⊆ B  ⇒  a ≤ b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.</a:t>
            </a:r>
          </a:p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Marginal gain.  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Adding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v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helps only if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s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iv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beats the current best:</a:t>
            </a:r>
          </a:p>
          <a:p>
            <a:pPr marL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g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(A ∪ {v}) − g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(A) = </a:t>
            </a:r>
            <a:r>
              <a:rPr lang="en-US" sz="1900" b="0" dirty="0">
                <a:solidFill>
                  <a:srgbClr val="1F2A44"/>
                </a:solidFill>
                <a:latin typeface="Cambria Math"/>
                <a:cs typeface="Cambria Math"/>
              </a:rPr>
              <a:t>max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(a, s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iv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) − a = (s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iv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 − a)</a:t>
            </a:r>
            <a:r>
              <a:rPr lang="en-US" sz="19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+</a:t>
            </a:r>
            <a:r>
              <a:rPr lang="en-US" sz="1600" b="0" dirty="0">
                <a:solidFill>
                  <a:srgbClr val="5F6B7A"/>
                </a:solidFill>
                <a:latin typeface="Calibri"/>
                <a:cs typeface="Calibri"/>
              </a:rPr>
              <a:t>      where  </a:t>
            </a:r>
            <a:r>
              <a:rPr lang="en-US" sz="1600" b="0" i="1" dirty="0">
                <a:solidFill>
                  <a:srgbClr val="1F2A44"/>
                </a:solidFill>
                <a:latin typeface="Cambria Math"/>
                <a:cs typeface="Cambria Math"/>
              </a:rPr>
              <a:t>(x)</a:t>
            </a:r>
            <a:r>
              <a:rPr lang="en-US" sz="16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+</a:t>
            </a:r>
            <a:r>
              <a:rPr lang="en-US" sz="1600" b="0" i="1" dirty="0">
                <a:solidFill>
                  <a:srgbClr val="1F2A44"/>
                </a:solidFill>
                <a:latin typeface="Cambria Math"/>
                <a:cs typeface="Cambria Math"/>
              </a:rPr>
              <a:t> = </a:t>
            </a:r>
            <a:r>
              <a:rPr lang="en-US" sz="1600" b="0" dirty="0">
                <a:solidFill>
                  <a:srgbClr val="1F2A44"/>
                </a:solidFill>
                <a:latin typeface="Cambria Math"/>
                <a:cs typeface="Cambria Math"/>
              </a:rPr>
              <a:t>max</a:t>
            </a:r>
            <a:r>
              <a:rPr lang="en-US" sz="1600" b="0" i="1" dirty="0">
                <a:solidFill>
                  <a:srgbClr val="1F2A44"/>
                </a:solidFill>
                <a:latin typeface="Cambria Math"/>
                <a:cs typeface="Cambria Math"/>
              </a:rPr>
              <a:t>(x, 0)</a:t>
            </a:r>
          </a:p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Compare. 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x ↦ (s</a:t>
            </a:r>
            <a:r>
              <a:rPr lang="en-US" sz="17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iv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 − x)</a:t>
            </a:r>
            <a:r>
              <a:rPr lang="en-US" sz="17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+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is non-increasing and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a ≤ b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, so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g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(A ∪ {v}) − g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(A) = (s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iv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 − a)</a:t>
            </a:r>
            <a:r>
              <a:rPr lang="en-US" sz="19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+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  ≥  (s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iv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 − b)</a:t>
            </a:r>
            <a:r>
              <a:rPr lang="en-US" sz="1900" b="0" i="1" baseline="30000" dirty="0">
                <a:solidFill>
                  <a:srgbClr val="1F2A44"/>
                </a:solidFill>
                <a:latin typeface="Cambria Math"/>
                <a:cs typeface="Cambria Math"/>
              </a:rPr>
              <a:t>+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 = g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(B ∪ {v}) − g</a:t>
            </a:r>
            <a:r>
              <a:rPr lang="en-US" sz="1900" b="0" i="1" baseline="-25000" dirty="0">
                <a:solidFill>
                  <a:srgbClr val="1F2A44"/>
                </a:solidFill>
                <a:latin typeface="Cambria Math"/>
                <a:cs typeface="Cambria Math"/>
              </a:rPr>
              <a:t>i</a:t>
            </a:r>
            <a:r>
              <a:rPr lang="en-US" sz="1900" b="0" i="1" dirty="0">
                <a:solidFill>
                  <a:srgbClr val="1F2A44"/>
                </a:solidFill>
                <a:latin typeface="Cambria Math"/>
                <a:cs typeface="Cambria Math"/>
              </a:rPr>
              <a:t>(B)</a:t>
            </a:r>
          </a:p>
        </p:txBody>
      </p:sp>
      <p:sp>
        <p:nvSpPr>
          <p:cNvPr id="171" name="Conclusion frame"/>
          <p:cNvSpPr/>
          <p:nvPr/>
        </p:nvSpPr>
        <p:spPr>
          <a:xfrm>
            <a:off x="548640" y="4196981"/>
            <a:ext cx="11091672" cy="123444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2" name="Conclusion"/>
          <p:cNvSpPr txBox="1"/>
          <p:nvPr/>
        </p:nvSpPr>
        <p:spPr>
          <a:xfrm>
            <a:off x="548640" y="4196981"/>
            <a:ext cx="11091672" cy="1234440"/>
          </a:xfrm>
          <a:prstGeom prst="rect">
            <a:avLst/>
          </a:prstGeom>
          <a:noFill/>
        </p:spPr>
        <p:txBody>
          <a:bodyPr wrap="square" lIns="137160" tIns="137160" rIns="137160" bIns="137160" anchor="ctr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Summing over </a:t>
            </a:r>
            <a:r>
              <a:rPr lang="en-US" sz="1700" b="1" i="1" dirty="0">
                <a:solidFill>
                  <a:srgbClr val="1F2A44"/>
                </a:solidFill>
                <a:latin typeface="Cambria Math"/>
                <a:cs typeface="Cambria Math"/>
              </a:rPr>
              <a:t>i ∈ V</a:t>
            </a:r>
            <a:r>
              <a:rPr lang="en-US" sz="1700" b="1" dirty="0">
                <a:solidFill>
                  <a:srgbClr val="1F2A44"/>
                </a:solidFill>
                <a:latin typeface="Calibri"/>
                <a:cs typeface="Calibri"/>
              </a:rPr>
              <a:t>:   </a:t>
            </a:r>
            <a:r>
              <a:rPr lang="en-US" sz="1800" b="0" i="1" dirty="0">
                <a:solidFill>
                  <a:srgbClr val="1F2A44"/>
                </a:solidFill>
                <a:latin typeface="Cambria Math"/>
                <a:cs typeface="Cambria Math"/>
              </a:rPr>
              <a:t>f(A ∪ {v}) − f(A)  ≥  f(B ∪ {v}) − f(B)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  so </a:t>
            </a:r>
            <a:r>
              <a:rPr lang="en-US" sz="1700" b="0" i="1" dirty="0">
                <a:solidFill>
                  <a:srgbClr val="1F2A44"/>
                </a:solidFill>
                <a:latin typeface="Cambria Math"/>
                <a:cs typeface="Cambria Math"/>
              </a:rPr>
              <a:t>f</a:t>
            </a:r>
            <a:r>
              <a:rPr lang="en-US" sz="1700" b="0" dirty="0">
                <a:solidFill>
                  <a:srgbClr val="1F2A44"/>
                </a:solidFill>
                <a:latin typeface="Calibri"/>
                <a:cs typeface="Calibri"/>
              </a:rPr>
              <a:t> is monotone submodular.  ∎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dirty="0">
                <a:solidFill>
                  <a:srgbClr val="5F6B7A"/>
                </a:solidFill>
                <a:latin typeface="Calibri"/>
                <a:cs typeface="Calibri"/>
              </a:rPr>
              <a:t>Intuition: a new representative helps an item only if it is more similar than the item's current best, and a larger set already has a better best. Greedy therefore gives a (1 − 1/e) guarantee for the facility location objective used by CRAIG.</a:t>
            </a:r>
          </a:p>
        </p:txBody>
      </p:sp>
      <p:sp>
        <p:nvSpPr>
          <p:cNvPr id="17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Diversity Functions: Dispersion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66584" y="1325881"/>
            <a:ext cx="2348389" cy="1661636"/>
            <a:chOff x="1656982" y="1922814"/>
            <a:chExt cx="3131185" cy="2215515"/>
          </a:xfrm>
        </p:grpSpPr>
        <p:sp>
          <p:nvSpPr>
            <p:cNvPr id="4" name="object 4"/>
            <p:cNvSpPr/>
            <p:nvPr/>
          </p:nvSpPr>
          <p:spPr>
            <a:xfrm>
              <a:off x="1656982" y="1922814"/>
              <a:ext cx="3130878" cy="221549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42008" y="2228976"/>
              <a:ext cx="2348230" cy="1243330"/>
            </a:xfrm>
            <a:custGeom>
              <a:avLst/>
              <a:gdLst/>
              <a:ahLst/>
              <a:cxnLst/>
              <a:rect l="l" t="t" r="r" b="b"/>
              <a:pathLst>
                <a:path w="2348229" h="1243329">
                  <a:moveTo>
                    <a:pt x="2347849" y="1240028"/>
                  </a:moveTo>
                  <a:lnTo>
                    <a:pt x="2331224" y="1219327"/>
                  </a:lnTo>
                  <a:lnTo>
                    <a:pt x="2294509" y="1173607"/>
                  </a:lnTo>
                  <a:lnTo>
                    <a:pt x="2281212" y="1202474"/>
                  </a:lnTo>
                  <a:lnTo>
                    <a:pt x="132689" y="214464"/>
                  </a:lnTo>
                  <a:lnTo>
                    <a:pt x="835367" y="43154"/>
                  </a:lnTo>
                  <a:lnTo>
                    <a:pt x="842899" y="74041"/>
                  </a:lnTo>
                  <a:lnTo>
                    <a:pt x="897432" y="27813"/>
                  </a:lnTo>
                  <a:lnTo>
                    <a:pt x="907923" y="18923"/>
                  </a:lnTo>
                  <a:lnTo>
                    <a:pt x="824865" y="0"/>
                  </a:lnTo>
                  <a:lnTo>
                    <a:pt x="832370" y="30848"/>
                  </a:lnTo>
                  <a:lnTo>
                    <a:pt x="118173" y="204939"/>
                  </a:lnTo>
                  <a:lnTo>
                    <a:pt x="119634" y="191770"/>
                  </a:lnTo>
                  <a:lnTo>
                    <a:pt x="107061" y="190500"/>
                  </a:lnTo>
                  <a:lnTo>
                    <a:pt x="31483" y="874839"/>
                  </a:lnTo>
                  <a:lnTo>
                    <a:pt x="0" y="871347"/>
                  </a:lnTo>
                  <a:lnTo>
                    <a:pt x="29464" y="951230"/>
                  </a:lnTo>
                  <a:lnTo>
                    <a:pt x="69773" y="888873"/>
                  </a:lnTo>
                  <a:lnTo>
                    <a:pt x="75692" y="879729"/>
                  </a:lnTo>
                  <a:lnTo>
                    <a:pt x="44183" y="876249"/>
                  </a:lnTo>
                  <a:lnTo>
                    <a:pt x="116420" y="220865"/>
                  </a:lnTo>
                  <a:lnTo>
                    <a:pt x="2275903" y="1213993"/>
                  </a:lnTo>
                  <a:lnTo>
                    <a:pt x="2262632" y="1242822"/>
                  </a:lnTo>
                  <a:lnTo>
                    <a:pt x="2347849" y="124002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814016" y="4111117"/>
            <a:ext cx="4229100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500" b="1" spc="-4" dirty="0">
                <a:solidFill>
                  <a:srgbClr val="4471C4"/>
                </a:solidFill>
                <a:latin typeface="Calibri"/>
                <a:cs typeface="Carlito"/>
              </a:rPr>
              <a:t>Dispersion </a:t>
            </a:r>
            <a:r>
              <a:rPr sz="1500" b="1" dirty="0">
                <a:solidFill>
                  <a:srgbClr val="4471C4"/>
                </a:solidFill>
                <a:latin typeface="Calibri"/>
                <a:cs typeface="Carlito"/>
              </a:rPr>
              <a:t>Sum and </a:t>
            </a:r>
            <a:r>
              <a:rPr sz="1500" b="1" spc="-4" dirty="0">
                <a:solidFill>
                  <a:srgbClr val="4471C4"/>
                </a:solidFill>
                <a:latin typeface="Calibri"/>
                <a:cs typeface="Carlito"/>
              </a:rPr>
              <a:t>Dispersion Min Not</a:t>
            </a:r>
            <a:r>
              <a:rPr sz="1500" b="1" spc="-68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z="1500" b="1" dirty="0">
                <a:solidFill>
                  <a:srgbClr val="4471C4"/>
                </a:solidFill>
                <a:latin typeface="Calibri"/>
                <a:cs typeface="Carlito"/>
              </a:rPr>
              <a:t>Submodular!</a:t>
            </a:r>
            <a:endParaRPr sz="1500">
              <a:latin typeface="Calibri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8595" y="1441107"/>
            <a:ext cx="629602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spc="-8" dirty="0">
                <a:latin typeface="Calibri"/>
                <a:cs typeface="Carlito"/>
              </a:rPr>
              <a:t>Outliers</a:t>
            </a:r>
            <a:endParaRPr sz="1500">
              <a:latin typeface="Calibri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86962" y="2062328"/>
            <a:ext cx="1498283" cy="798671"/>
          </a:xfrm>
          <a:custGeom>
            <a:avLst/>
            <a:gdLst/>
            <a:ahLst/>
            <a:cxnLst/>
            <a:rect l="l" t="t" r="r" b="b"/>
            <a:pathLst>
              <a:path w="1997710" h="1064895">
                <a:moveTo>
                  <a:pt x="1981835" y="1031494"/>
                </a:moveTo>
                <a:lnTo>
                  <a:pt x="1577644" y="67767"/>
                </a:lnTo>
                <a:lnTo>
                  <a:pt x="1605407" y="56134"/>
                </a:lnTo>
                <a:lnTo>
                  <a:pt x="1606931" y="55499"/>
                </a:lnTo>
                <a:lnTo>
                  <a:pt x="1542288" y="0"/>
                </a:lnTo>
                <a:lnTo>
                  <a:pt x="1536573" y="84963"/>
                </a:lnTo>
                <a:lnTo>
                  <a:pt x="1565871" y="72694"/>
                </a:lnTo>
                <a:lnTo>
                  <a:pt x="1970151" y="1036320"/>
                </a:lnTo>
                <a:lnTo>
                  <a:pt x="1981835" y="1031494"/>
                </a:lnTo>
                <a:close/>
              </a:path>
              <a:path w="1997710" h="1064895">
                <a:moveTo>
                  <a:pt x="1997202" y="1052068"/>
                </a:moveTo>
                <a:lnTo>
                  <a:pt x="76288" y="1004379"/>
                </a:lnTo>
                <a:lnTo>
                  <a:pt x="76301" y="1004062"/>
                </a:lnTo>
                <a:lnTo>
                  <a:pt x="77089" y="972693"/>
                </a:lnTo>
                <a:lnTo>
                  <a:pt x="0" y="1008888"/>
                </a:lnTo>
                <a:lnTo>
                  <a:pt x="75184" y="1048893"/>
                </a:lnTo>
                <a:lnTo>
                  <a:pt x="75971" y="1017079"/>
                </a:lnTo>
                <a:lnTo>
                  <a:pt x="1996821" y="1064768"/>
                </a:lnTo>
                <a:lnTo>
                  <a:pt x="1997202" y="1052068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64874" y="2719363"/>
            <a:ext cx="631031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500" spc="-11" dirty="0">
                <a:latin typeface="Calibri"/>
                <a:cs typeface="Carlito"/>
              </a:rPr>
              <a:t>Clusters</a:t>
            </a:r>
            <a:endParaRPr sz="1500">
              <a:latin typeface="Calibri"/>
              <a:cs typeface="Carli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36462" y="1410855"/>
            <a:ext cx="3542150" cy="2472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22779" y="3205328"/>
            <a:ext cx="3949065" cy="6195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36531" y="3688691"/>
            <a:ext cx="4093369" cy="813043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9525">
              <a:spcBef>
                <a:spcPts val="1320"/>
              </a:spcBef>
            </a:pPr>
            <a:r>
              <a:rPr sz="2250" spc="-8" dirty="0">
                <a:solidFill>
                  <a:srgbClr val="4471C4"/>
                </a:solidFill>
                <a:latin typeface="Calibri"/>
                <a:cs typeface="Carlito"/>
              </a:rPr>
              <a:t>Picks items </a:t>
            </a:r>
            <a:r>
              <a:rPr sz="2250" dirty="0">
                <a:solidFill>
                  <a:srgbClr val="4471C4"/>
                </a:solidFill>
                <a:latin typeface="Calibri"/>
                <a:cs typeface="Carlito"/>
              </a:rPr>
              <a:t>as </a:t>
            </a:r>
            <a:r>
              <a:rPr sz="2250" spc="-19" dirty="0">
                <a:solidFill>
                  <a:srgbClr val="4471C4"/>
                </a:solidFill>
                <a:latin typeface="Calibri"/>
                <a:cs typeface="Carlito"/>
              </a:rPr>
              <a:t>different </a:t>
            </a:r>
            <a:r>
              <a:rPr sz="2250" dirty="0">
                <a:solidFill>
                  <a:srgbClr val="4471C4"/>
                </a:solidFill>
                <a:latin typeface="Calibri"/>
                <a:cs typeface="Carlito"/>
              </a:rPr>
              <a:t>as</a:t>
            </a:r>
            <a:r>
              <a:rPr sz="2250" spc="8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z="2250" spc="-8" dirty="0">
                <a:solidFill>
                  <a:srgbClr val="4471C4"/>
                </a:solidFill>
                <a:latin typeface="Calibri"/>
                <a:cs typeface="Carlito"/>
              </a:rPr>
              <a:t>possible!</a:t>
            </a:r>
            <a:endParaRPr sz="2250">
              <a:latin typeface="Calibri"/>
              <a:cs typeface="Carlito"/>
            </a:endParaRPr>
          </a:p>
          <a:p>
            <a:pPr marL="913448">
              <a:spcBef>
                <a:spcPts val="746"/>
              </a:spcBef>
            </a:pPr>
            <a:r>
              <a:rPr sz="1350" spc="-8" dirty="0">
                <a:latin typeface="Calibri"/>
                <a:cs typeface="Carlito"/>
              </a:rPr>
              <a:t>Dasgupta </a:t>
            </a:r>
            <a:r>
              <a:rPr sz="1350" spc="-4" dirty="0">
                <a:latin typeface="Calibri"/>
                <a:cs typeface="Carlito"/>
              </a:rPr>
              <a:t>et </a:t>
            </a:r>
            <a:r>
              <a:rPr sz="1350" dirty="0">
                <a:latin typeface="Calibri"/>
                <a:cs typeface="Carlito"/>
              </a:rPr>
              <a:t>al 2013, </a:t>
            </a:r>
            <a:r>
              <a:rPr sz="1350" spc="-4" dirty="0">
                <a:latin typeface="Calibri"/>
                <a:cs typeface="Carlito"/>
              </a:rPr>
              <a:t>Chakraborty et </a:t>
            </a:r>
            <a:r>
              <a:rPr sz="1350" dirty="0">
                <a:latin typeface="Calibri"/>
                <a:cs typeface="Carlito"/>
              </a:rPr>
              <a:t>al</a:t>
            </a:r>
            <a:r>
              <a:rPr sz="1350" spc="-4" dirty="0">
                <a:latin typeface="Calibri"/>
                <a:cs typeface="Carlito"/>
              </a:rPr>
              <a:t> </a:t>
            </a:r>
            <a:r>
              <a:rPr sz="1350" dirty="0">
                <a:latin typeface="Calibri"/>
                <a:cs typeface="Carlito"/>
              </a:rPr>
              <a:t>2015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13" name="Application frame"/>
          <p:cNvSpPr/>
          <p:nvPr/>
        </p:nvSpPr>
        <p:spPr>
          <a:xfrm>
            <a:off x="1810512" y="4846320"/>
            <a:ext cx="4224528" cy="132588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Application"/>
          <p:cNvSpPr txBox="1"/>
          <p:nvPr/>
        </p:nvSpPr>
        <p:spPr>
          <a:xfrm>
            <a:off x="1810512" y="4846320"/>
            <a:ext cx="4224528" cy="1325880"/>
          </a:xfrm>
          <a:prstGeom prst="rect">
            <a:avLst/>
          </a:prstGeom>
          <a:noFill/>
        </p:spPr>
        <p:txBody>
          <a:bodyPr wrap="square" lIns="91440" tIns="91440" rIns="91440" bIns="91440" anchor="t">
            <a:normAutofit lnSpcReduction="10000"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5379"/>
                </a:solidFill>
                <a:latin typeface="Calibri"/>
                <a:cs typeface="Calibri"/>
              </a:rPr>
              <a:t>Application: </a:t>
            </a:r>
            <a:r>
              <a:rPr lang="en-US" sz="1300" b="1" dirty="0">
                <a:solidFill>
                  <a:srgbClr val="1F2A44"/>
                </a:solidFill>
                <a:latin typeface="Calibri"/>
                <a:cs typeface="Calibri"/>
              </a:rPr>
              <a:t>Diverse text summaries and search results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dirty="0">
                <a:solidFill>
                  <a:srgbClr val="1F2A44"/>
                </a:solidFill>
                <a:latin typeface="Calibri"/>
                <a:cs typeface="Calibri"/>
              </a:rPr>
              <a:t>Dasgupta et al. (2013) add a dispersion term to a submodular coverage objective for extractive document summarization, so selected sentences are not redundant. The same idea diversifies web-search results and recommendations.</a:t>
            </a:r>
          </a:p>
        </p:txBody>
      </p:sp>
      <p:sp>
        <p:nvSpPr>
          <p:cNvPr id="15" name="Application frame"/>
          <p:cNvSpPr/>
          <p:nvPr/>
        </p:nvSpPr>
        <p:spPr>
          <a:xfrm>
            <a:off x="6236208" y="4846320"/>
            <a:ext cx="4096512" cy="132588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Application"/>
          <p:cNvSpPr txBox="1"/>
          <p:nvPr/>
        </p:nvSpPr>
        <p:spPr>
          <a:xfrm>
            <a:off x="6236208" y="4846320"/>
            <a:ext cx="4096512" cy="1325880"/>
          </a:xfrm>
          <a:prstGeom prst="rect">
            <a:avLst/>
          </a:prstGeom>
          <a:noFill/>
        </p:spPr>
        <p:txBody>
          <a:bodyPr wrap="square" lIns="91440" tIns="91440" rIns="91440" bIns="9144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5379"/>
                </a:solidFill>
                <a:latin typeface="Calibri"/>
                <a:cs typeface="Calibri"/>
              </a:rPr>
              <a:t>Application: </a:t>
            </a:r>
            <a:r>
              <a:rPr lang="en-US" sz="1300" b="1" dirty="0">
                <a:solidFill>
                  <a:srgbClr val="1F2A44"/>
                </a:solidFill>
                <a:latin typeface="Calibri"/>
                <a:cs typeface="Calibri"/>
              </a:rPr>
              <a:t>Image collection and video summarization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dirty="0">
                <a:solidFill>
                  <a:srgbClr val="1F2A44"/>
                </a:solidFill>
                <a:latin typeface="Calibri"/>
                <a:cs typeface="Calibri"/>
              </a:rPr>
              <a:t>Pick photos or keyframes that differ as much as possible from one another. Chakraborty et al. (2015) use this for keyframe selection in video summarization.</a:t>
            </a:r>
          </a:p>
        </p:txBody>
      </p:sp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Coverage Functions</a:t>
            </a:r>
          </a:p>
        </p:txBody>
      </p:sp>
      <p:sp>
        <p:nvSpPr>
          <p:cNvPr id="3" name="object 3"/>
          <p:cNvSpPr/>
          <p:nvPr/>
        </p:nvSpPr>
        <p:spPr>
          <a:xfrm>
            <a:off x="6405601" y="1325880"/>
            <a:ext cx="3871337" cy="2607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513804" y="3915623"/>
            <a:ext cx="3656648" cy="638156"/>
          </a:xfrm>
          <a:prstGeom prst="rect">
            <a:avLst/>
          </a:prstGeom>
        </p:spPr>
        <p:txBody>
          <a:bodyPr vert="horz" wrap="square" lIns="0" tIns="98584" rIns="0" bIns="0" rtlCol="0">
            <a:spAutoFit/>
          </a:bodyPr>
          <a:lstStyle/>
          <a:p>
            <a:pPr marL="9525">
              <a:spcBef>
                <a:spcPts val="776"/>
              </a:spcBef>
            </a:pPr>
            <a:r>
              <a:rPr sz="1650" spc="-83" dirty="0">
                <a:solidFill>
                  <a:srgbClr val="4471C4"/>
                </a:solidFill>
                <a:latin typeface="Aegean"/>
                <a:cs typeface="Aegean"/>
              </a:rPr>
              <a:t>Select </a:t>
            </a:r>
            <a:r>
              <a:rPr sz="1650" spc="-19" dirty="0">
                <a:solidFill>
                  <a:srgbClr val="4471C4"/>
                </a:solidFill>
                <a:latin typeface="Aegean"/>
                <a:cs typeface="Aegean"/>
              </a:rPr>
              <a:t>instances </a:t>
            </a:r>
            <a:r>
              <a:rPr sz="1650" spc="23" dirty="0">
                <a:solidFill>
                  <a:srgbClr val="4471C4"/>
                </a:solidFill>
                <a:latin typeface="Aegean"/>
                <a:cs typeface="Aegean"/>
              </a:rPr>
              <a:t>which </a:t>
            </a:r>
            <a:r>
              <a:rPr sz="1650" spc="-38" dirty="0">
                <a:solidFill>
                  <a:srgbClr val="4471C4"/>
                </a:solidFill>
                <a:latin typeface="Aegean"/>
                <a:cs typeface="Aegean"/>
              </a:rPr>
              <a:t>“cover” </a:t>
            </a:r>
            <a:r>
              <a:rPr sz="1650" spc="-240" dirty="0">
                <a:solidFill>
                  <a:srgbClr val="4471C4"/>
                </a:solidFill>
                <a:latin typeface="Aegean"/>
                <a:cs typeface="Aegean"/>
              </a:rPr>
              <a:t>all</a:t>
            </a:r>
            <a:r>
              <a:rPr sz="1650" spc="-116" dirty="0">
                <a:solidFill>
                  <a:srgbClr val="4471C4"/>
                </a:solidFill>
                <a:latin typeface="Aegean"/>
                <a:cs typeface="Aegean"/>
              </a:rPr>
              <a:t> </a:t>
            </a:r>
            <a:r>
              <a:rPr sz="1650" spc="-26" dirty="0">
                <a:solidFill>
                  <a:srgbClr val="4471C4"/>
                </a:solidFill>
                <a:latin typeface="Aegean"/>
                <a:cs typeface="Aegean"/>
              </a:rPr>
              <a:t>concepts</a:t>
            </a:r>
            <a:endParaRPr sz="1650">
              <a:latin typeface="Aegean"/>
              <a:cs typeface="Aegean"/>
            </a:endParaRPr>
          </a:p>
          <a:p>
            <a:pPr marL="1850231">
              <a:spcBef>
                <a:spcPts val="578"/>
              </a:spcBef>
            </a:pPr>
            <a:r>
              <a:rPr sz="1350" spc="-94" dirty="0">
                <a:latin typeface="Aegean"/>
                <a:cs typeface="Aegean"/>
              </a:rPr>
              <a:t>Wolsey </a:t>
            </a:r>
            <a:r>
              <a:rPr sz="1350" spc="-34" dirty="0">
                <a:latin typeface="Aegean"/>
                <a:cs typeface="Aegean"/>
              </a:rPr>
              <a:t>et </a:t>
            </a:r>
            <a:r>
              <a:rPr sz="1350" spc="-169" dirty="0">
                <a:latin typeface="Aegean"/>
                <a:cs typeface="Aegean"/>
              </a:rPr>
              <a:t>al </a:t>
            </a:r>
            <a:r>
              <a:rPr sz="1350" spc="-79" dirty="0">
                <a:latin typeface="Aegean"/>
                <a:cs typeface="Aegean"/>
              </a:rPr>
              <a:t>1982,</a:t>
            </a:r>
            <a:r>
              <a:rPr sz="1350" spc="-11" dirty="0">
                <a:latin typeface="Aegean"/>
                <a:cs typeface="Aegean"/>
              </a:rPr>
              <a:t> </a:t>
            </a: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14269" y="1642492"/>
            <a:ext cx="2872740" cy="823436"/>
            <a:chOff x="1453896" y="2342388"/>
            <a:chExt cx="3830320" cy="1097915"/>
          </a:xfrm>
        </p:grpSpPr>
        <p:sp>
          <p:nvSpPr>
            <p:cNvPr id="6" name="object 6"/>
            <p:cNvSpPr/>
            <p:nvPr/>
          </p:nvSpPr>
          <p:spPr>
            <a:xfrm>
              <a:off x="1453896" y="2342388"/>
              <a:ext cx="152400" cy="152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11096" y="2342388"/>
              <a:ext cx="152400" cy="152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44496" y="2342388"/>
              <a:ext cx="152400" cy="152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0858" y="2571750"/>
              <a:ext cx="76200" cy="838200"/>
            </a:xfrm>
            <a:custGeom>
              <a:avLst/>
              <a:gdLst/>
              <a:ahLst/>
              <a:cxnLst/>
              <a:rect l="l" t="t" r="r" b="b"/>
              <a:pathLst>
                <a:path w="76200" h="838200">
                  <a:moveTo>
                    <a:pt x="76200" y="8382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7058" y="2571750"/>
              <a:ext cx="2362200" cy="838200"/>
            </a:xfrm>
            <a:custGeom>
              <a:avLst/>
              <a:gdLst/>
              <a:ahLst/>
              <a:cxnLst/>
              <a:rect l="l" t="t" r="r" b="b"/>
              <a:pathLst>
                <a:path w="2362200" h="838200">
                  <a:moveTo>
                    <a:pt x="0" y="838200"/>
                  </a:moveTo>
                  <a:lnTo>
                    <a:pt x="914399" y="0"/>
                  </a:lnTo>
                </a:path>
                <a:path w="2362200" h="838200">
                  <a:moveTo>
                    <a:pt x="0" y="838200"/>
                  </a:moveTo>
                  <a:lnTo>
                    <a:pt x="236220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88058" y="2571750"/>
              <a:ext cx="228600" cy="838200"/>
            </a:xfrm>
            <a:custGeom>
              <a:avLst/>
              <a:gdLst/>
              <a:ahLst/>
              <a:cxnLst/>
              <a:rect l="l" t="t" r="r" b="b"/>
              <a:pathLst>
                <a:path w="228600" h="838200">
                  <a:moveTo>
                    <a:pt x="228600" y="8382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26258" y="2571750"/>
              <a:ext cx="2209800" cy="838200"/>
            </a:xfrm>
            <a:custGeom>
              <a:avLst/>
              <a:gdLst/>
              <a:ahLst/>
              <a:cxnLst/>
              <a:rect l="l" t="t" r="r" b="b"/>
              <a:pathLst>
                <a:path w="2209800" h="838200">
                  <a:moveTo>
                    <a:pt x="0" y="838200"/>
                  </a:moveTo>
                  <a:lnTo>
                    <a:pt x="220980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21458" y="2571750"/>
              <a:ext cx="2743200" cy="843280"/>
            </a:xfrm>
            <a:custGeom>
              <a:avLst/>
              <a:gdLst/>
              <a:ahLst/>
              <a:cxnLst/>
              <a:rect l="l" t="t" r="r" b="b"/>
              <a:pathLst>
                <a:path w="2743200" h="843279">
                  <a:moveTo>
                    <a:pt x="304800" y="838200"/>
                  </a:moveTo>
                  <a:lnTo>
                    <a:pt x="0" y="0"/>
                  </a:lnTo>
                </a:path>
                <a:path w="2743200" h="843279">
                  <a:moveTo>
                    <a:pt x="2743200" y="838326"/>
                  </a:moveTo>
                  <a:lnTo>
                    <a:pt x="2514600" y="4572"/>
                  </a:lnTo>
                </a:path>
                <a:path w="2743200" h="843279">
                  <a:moveTo>
                    <a:pt x="1524000" y="838326"/>
                  </a:moveTo>
                  <a:lnTo>
                    <a:pt x="1524000" y="4572"/>
                  </a:lnTo>
                </a:path>
                <a:path w="2743200" h="843279">
                  <a:moveTo>
                    <a:pt x="1524000" y="842772"/>
                  </a:moveTo>
                  <a:lnTo>
                    <a:pt x="990600" y="457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07058" y="2562606"/>
              <a:ext cx="914400" cy="838200"/>
            </a:xfrm>
            <a:custGeom>
              <a:avLst/>
              <a:gdLst/>
              <a:ahLst/>
              <a:cxnLst/>
              <a:rect l="l" t="t" r="r" b="b"/>
              <a:pathLst>
                <a:path w="914400" h="838200">
                  <a:moveTo>
                    <a:pt x="0" y="838200"/>
                  </a:moveTo>
                  <a:lnTo>
                    <a:pt x="914399" y="0"/>
                  </a:lnTo>
                </a:path>
              </a:pathLst>
            </a:custGeom>
            <a:ln w="50800">
              <a:solidFill>
                <a:srgbClr val="849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24506" y="2576322"/>
              <a:ext cx="304800" cy="838200"/>
            </a:xfrm>
            <a:custGeom>
              <a:avLst/>
              <a:gdLst/>
              <a:ahLst/>
              <a:cxnLst/>
              <a:rect l="l" t="t" r="r" b="b"/>
              <a:pathLst>
                <a:path w="304800" h="838200">
                  <a:moveTo>
                    <a:pt x="304800" y="838200"/>
                  </a:moveTo>
                  <a:lnTo>
                    <a:pt x="0" y="0"/>
                  </a:lnTo>
                </a:path>
              </a:pathLst>
            </a:custGeom>
            <a:ln w="50800">
              <a:solidFill>
                <a:srgbClr val="F871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3757268" y="1642491"/>
            <a:ext cx="114300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00169" y="1642491"/>
            <a:ext cx="114300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00219" y="1642491"/>
            <a:ext cx="114300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43169" y="1642491"/>
            <a:ext cx="114300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525687" y="1339691"/>
            <a:ext cx="2415540" cy="3695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1369"/>
              </a:lnSpc>
              <a:spcBef>
                <a:spcPts val="75"/>
              </a:spcBef>
              <a:tabLst>
                <a:tab pos="374809" algn="l"/>
                <a:tab pos="1145381" algn="l"/>
              </a:tabLst>
            </a:pPr>
            <a:r>
              <a:rPr sz="1350" i="1" spc="-4" dirty="0">
                <a:latin typeface="Calibri"/>
                <a:cs typeface="Carlito"/>
              </a:rPr>
              <a:t>Cat	Dog </a:t>
            </a:r>
            <a:r>
              <a:rPr sz="1350" i="1" spc="15" dirty="0">
                <a:latin typeface="Calibri"/>
                <a:cs typeface="Carlito"/>
              </a:rPr>
              <a:t> </a:t>
            </a:r>
            <a:r>
              <a:rPr sz="1350" i="1" spc="-4" dirty="0">
                <a:latin typeface="Calibri"/>
                <a:cs typeface="Carlito"/>
              </a:rPr>
              <a:t>Bird	</a:t>
            </a:r>
            <a:r>
              <a:rPr sz="1350" i="1" dirty="0">
                <a:latin typeface="Calibri"/>
                <a:cs typeface="Carlito"/>
              </a:rPr>
              <a:t>Man </a:t>
            </a:r>
            <a:r>
              <a:rPr sz="1350" i="1" spc="-4" dirty="0">
                <a:latin typeface="Calibri"/>
                <a:cs typeface="Carlito"/>
              </a:rPr>
              <a:t>Beach</a:t>
            </a:r>
            <a:r>
              <a:rPr sz="1350" i="1" spc="-116" dirty="0">
                <a:latin typeface="Calibri"/>
                <a:cs typeface="Carlito"/>
              </a:rPr>
              <a:t> </a:t>
            </a:r>
            <a:r>
              <a:rPr sz="1350" i="1" spc="-8" dirty="0">
                <a:latin typeface="Calibri"/>
                <a:cs typeface="Carlito"/>
              </a:rPr>
              <a:t>…..</a:t>
            </a:r>
            <a:endParaRPr sz="1350">
              <a:latin typeface="Calibri"/>
              <a:cs typeface="Carlito"/>
            </a:endParaRPr>
          </a:p>
          <a:p>
            <a:pPr marR="3810" algn="r">
              <a:lnSpc>
                <a:spcPts val="1369"/>
              </a:lnSpc>
            </a:pP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557119" y="2499741"/>
            <a:ext cx="342900" cy="342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14318" y="2499741"/>
            <a:ext cx="342900" cy="342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71518" y="2499741"/>
            <a:ext cx="342900" cy="342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93013" y="2542604"/>
            <a:ext cx="235744" cy="2786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50213" y="2542604"/>
            <a:ext cx="235744" cy="2786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057181" y="2514219"/>
            <a:ext cx="1998345" cy="79444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3810" algn="r">
              <a:spcBef>
                <a:spcPts val="75"/>
              </a:spcBef>
            </a:pP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  <a:p>
            <a:pPr>
              <a:spcBef>
                <a:spcPts val="8"/>
              </a:spcBef>
            </a:pPr>
            <a:endParaRPr sz="1950">
              <a:latin typeface="Aegean"/>
              <a:cs typeface="Aegean"/>
            </a:endParaRPr>
          </a:p>
          <a:p>
            <a:pPr marL="9525"/>
            <a:r>
              <a:rPr spc="-4" dirty="0">
                <a:latin typeface="Calibri"/>
                <a:cs typeface="Carlito"/>
              </a:rPr>
              <a:t>Set </a:t>
            </a:r>
            <a:r>
              <a:rPr spc="-8" dirty="0">
                <a:latin typeface="Calibri"/>
                <a:cs typeface="Carlito"/>
              </a:rPr>
              <a:t>Cover</a:t>
            </a:r>
            <a:r>
              <a:rPr spc="-34" dirty="0">
                <a:latin typeface="Calibri"/>
                <a:cs typeface="Carlito"/>
              </a:rPr>
              <a:t> </a:t>
            </a:r>
            <a:r>
              <a:rPr spc="-4" dirty="0">
                <a:latin typeface="Calibri"/>
                <a:cs typeface="Carlito"/>
              </a:rPr>
              <a:t>Function</a:t>
            </a:r>
            <a:endParaRPr>
              <a:latin typeface="Calibri"/>
              <a:cs typeface="Carli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64613" y="2542604"/>
            <a:ext cx="235744" cy="2786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4105" y="3422625"/>
            <a:ext cx="2444102" cy="2906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10925" y="3749993"/>
            <a:ext cx="95250" cy="17411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587724" y="3938168"/>
            <a:ext cx="2424589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500" spc="-4" dirty="0">
                <a:latin typeface="Calibri"/>
                <a:cs typeface="Carlito"/>
              </a:rPr>
              <a:t>Concepts </a:t>
            </a:r>
            <a:r>
              <a:rPr sz="1500" spc="-8" dirty="0">
                <a:latin typeface="Calibri"/>
                <a:cs typeface="Carlito"/>
              </a:rPr>
              <a:t>Covered </a:t>
            </a:r>
            <a:r>
              <a:rPr sz="1500" spc="-4" dirty="0">
                <a:latin typeface="Calibri"/>
                <a:cs typeface="Carlito"/>
              </a:rPr>
              <a:t>by Instance</a:t>
            </a:r>
            <a:r>
              <a:rPr sz="1500" spc="-49" dirty="0">
                <a:latin typeface="Calibri"/>
                <a:cs typeface="Carlito"/>
              </a:rPr>
              <a:t> </a:t>
            </a:r>
            <a:r>
              <a:rPr sz="1500" dirty="0">
                <a:latin typeface="Calibri"/>
                <a:cs typeface="Carlito"/>
              </a:rPr>
              <a:t>i</a:t>
            </a:r>
            <a:endParaRPr sz="1500">
              <a:latin typeface="Calibri"/>
              <a:cs typeface="Carlito"/>
            </a:endParaRPr>
          </a:p>
        </p:txBody>
      </p:sp>
      <p:sp>
        <p:nvSpPr>
          <p:cNvPr id="31" name="Application frame"/>
          <p:cNvSpPr/>
          <p:nvPr/>
        </p:nvSpPr>
        <p:spPr>
          <a:xfrm>
            <a:off x="2523744" y="4892040"/>
            <a:ext cx="3657600" cy="132588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" name="Application"/>
          <p:cNvSpPr txBox="1"/>
          <p:nvPr/>
        </p:nvSpPr>
        <p:spPr>
          <a:xfrm>
            <a:off x="2523744" y="4892040"/>
            <a:ext cx="3657600" cy="1325880"/>
          </a:xfrm>
          <a:prstGeom prst="rect">
            <a:avLst/>
          </a:prstGeom>
          <a:noFill/>
        </p:spPr>
        <p:txBody>
          <a:bodyPr wrap="square" lIns="91440" tIns="91440" rIns="91440" bIns="9144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5379"/>
                </a:solidFill>
                <a:latin typeface="Calibri"/>
                <a:cs typeface="Calibri"/>
              </a:rPr>
              <a:t>Application: </a:t>
            </a:r>
            <a:r>
              <a:rPr lang="en-US" sz="1300" b="1" dirty="0">
                <a:solidFill>
                  <a:srgbClr val="1F2A44"/>
                </a:solidFill>
                <a:latin typeface="Calibri"/>
                <a:cs typeface="Calibri"/>
              </a:rPr>
              <a:t>Concept and topic coverage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dirty="0">
                <a:solidFill>
                  <a:srgbClr val="1F2A44"/>
                </a:solidFill>
                <a:latin typeface="Calibri"/>
                <a:cs typeface="Calibri"/>
              </a:rPr>
              <a:t>Choose a few items so that every concept (tag, topic, keyword) is represented at least once. The same set-cover model underlies sensor and camera placement and test-suite minimization.</a:t>
            </a:r>
          </a:p>
        </p:txBody>
      </p:sp>
      <p:sp>
        <p:nvSpPr>
          <p:cNvPr id="33" name="Application frame"/>
          <p:cNvSpPr/>
          <p:nvPr/>
        </p:nvSpPr>
        <p:spPr>
          <a:xfrm>
            <a:off x="6409944" y="4892040"/>
            <a:ext cx="3867912" cy="1325880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Application"/>
          <p:cNvSpPr txBox="1"/>
          <p:nvPr/>
        </p:nvSpPr>
        <p:spPr>
          <a:xfrm>
            <a:off x="6409944" y="4892040"/>
            <a:ext cx="3867912" cy="1325880"/>
          </a:xfrm>
          <a:prstGeom prst="rect">
            <a:avLst/>
          </a:prstGeom>
          <a:noFill/>
        </p:spPr>
        <p:txBody>
          <a:bodyPr wrap="square" lIns="91440" tIns="91440" rIns="91440" bIns="9144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5379"/>
                </a:solidFill>
                <a:latin typeface="Calibri"/>
                <a:cs typeface="Calibri"/>
              </a:rPr>
              <a:t>Application: </a:t>
            </a:r>
            <a:r>
              <a:rPr lang="en-US" sz="1300" b="1" dirty="0">
                <a:solidFill>
                  <a:srgbClr val="1F2A44"/>
                </a:solidFill>
                <a:latin typeface="Calibri"/>
                <a:cs typeface="Calibri"/>
              </a:rPr>
              <a:t>Photo album summarization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dirty="0">
                <a:solidFill>
                  <a:srgbClr val="1F2A44"/>
                </a:solidFill>
                <a:latin typeface="Calibri"/>
                <a:cs typeface="Calibri"/>
              </a:rPr>
              <a:t>Each image covers the visual concepts detected in it (person, car, beach, ...); a small summary should cover all concepts present in the collection.</a:t>
            </a:r>
          </a:p>
        </p:txBody>
      </p:sp>
      <p:sp>
        <p:nvSpPr>
          <p:cNvPr id="3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Feature Based Functions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36939" y="2195622"/>
            <a:ext cx="1548289" cy="13946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905" algn="ctr">
              <a:spcBef>
                <a:spcPts val="75"/>
              </a:spcBef>
            </a:pPr>
            <a:r>
              <a:rPr sz="2250" spc="-8" dirty="0">
                <a:solidFill>
                  <a:srgbClr val="4471C4"/>
                </a:solidFill>
                <a:latin typeface="Calibri"/>
                <a:cs typeface="Carlito"/>
              </a:rPr>
              <a:t>Achieve  </a:t>
            </a:r>
            <a:r>
              <a:rPr sz="2250" spc="-11" dirty="0">
                <a:solidFill>
                  <a:srgbClr val="4471C4"/>
                </a:solidFill>
                <a:latin typeface="Calibri"/>
                <a:cs typeface="Carlito"/>
              </a:rPr>
              <a:t>Uniformity</a:t>
            </a:r>
            <a:r>
              <a:rPr sz="2250" spc="-38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z="2250" dirty="0">
                <a:solidFill>
                  <a:srgbClr val="4471C4"/>
                </a:solidFill>
                <a:latin typeface="Calibri"/>
                <a:cs typeface="Carlito"/>
              </a:rPr>
              <a:t>in  </a:t>
            </a:r>
            <a:r>
              <a:rPr sz="2250" spc="-15" dirty="0">
                <a:solidFill>
                  <a:srgbClr val="4471C4"/>
                </a:solidFill>
                <a:latin typeface="Calibri"/>
                <a:cs typeface="Carlito"/>
              </a:rPr>
              <a:t>Feature  Coverage</a:t>
            </a:r>
            <a:endParaRPr sz="2250">
              <a:latin typeface="Calibri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06466" y="1325880"/>
            <a:ext cx="6205205" cy="2404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433618-8347-37CA-B3D8-2697B01101F6}"/>
              </a:ext>
            </a:extLst>
          </p:cNvPr>
          <p:cNvGrpSpPr/>
          <p:nvPr/>
        </p:nvGrpSpPr>
        <p:grpSpPr>
          <a:xfrm>
            <a:off x="3087953" y="3685141"/>
            <a:ext cx="5241794" cy="1612722"/>
            <a:chOff x="2703958" y="4234625"/>
            <a:chExt cx="4101941" cy="1210209"/>
          </a:xfrm>
        </p:grpSpPr>
        <p:sp>
          <p:nvSpPr>
            <p:cNvPr id="3" name="object 3"/>
            <p:cNvSpPr txBox="1"/>
            <p:nvPr/>
          </p:nvSpPr>
          <p:spPr>
            <a:xfrm>
              <a:off x="3111055" y="4234625"/>
              <a:ext cx="2290763" cy="286617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pc="-11" dirty="0">
                  <a:latin typeface="Calibri"/>
                  <a:cs typeface="Carlito"/>
                </a:rPr>
                <a:t>Feature </a:t>
              </a:r>
              <a:r>
                <a:rPr spc="-4" dirty="0">
                  <a:latin typeface="Calibri"/>
                  <a:cs typeface="Carlito"/>
                </a:rPr>
                <a:t>Based</a:t>
              </a:r>
              <a:r>
                <a:rPr spc="-30" dirty="0">
                  <a:latin typeface="Calibri"/>
                  <a:cs typeface="Carlito"/>
                </a:rPr>
                <a:t> </a:t>
              </a:r>
              <a:r>
                <a:rPr spc="-4" dirty="0">
                  <a:latin typeface="Calibri"/>
                  <a:cs typeface="Carlito"/>
                </a:rPr>
                <a:t>Functions</a:t>
              </a:r>
              <a:endParaRPr dirty="0">
                <a:latin typeface="Calibri"/>
                <a:cs typeface="Carlito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2703958" y="5204384"/>
              <a:ext cx="4101941" cy="24045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500" spc="-34" dirty="0">
                  <a:latin typeface="Calibri"/>
                  <a:cs typeface="Carlito"/>
                </a:rPr>
                <a:t>Total </a:t>
              </a:r>
              <a:r>
                <a:rPr sz="1500" spc="-4" dirty="0">
                  <a:latin typeface="Calibri"/>
                  <a:cs typeface="Carlito"/>
                </a:rPr>
                <a:t>Contribution of </a:t>
              </a:r>
              <a:r>
                <a:rPr sz="1500" spc="-8" dirty="0">
                  <a:latin typeface="Calibri"/>
                  <a:cs typeface="Carlito"/>
                </a:rPr>
                <a:t>Feature </a:t>
              </a:r>
              <a:r>
                <a:rPr sz="1500" dirty="0">
                  <a:latin typeface="Calibri"/>
                  <a:cs typeface="Carlito"/>
                </a:rPr>
                <a:t>u </a:t>
              </a:r>
              <a:r>
                <a:rPr sz="1500" spc="-4" dirty="0">
                  <a:latin typeface="Calibri"/>
                  <a:cs typeface="Carlito"/>
                </a:rPr>
                <a:t>in </a:t>
              </a:r>
              <a:r>
                <a:rPr sz="1500" dirty="0">
                  <a:latin typeface="Calibri"/>
                  <a:cs typeface="Carlito"/>
                </a:rPr>
                <a:t>the </a:t>
              </a:r>
              <a:r>
                <a:rPr sz="1500" spc="-4" dirty="0">
                  <a:latin typeface="Calibri"/>
                  <a:cs typeface="Carlito"/>
                </a:rPr>
                <a:t>Set of Images</a:t>
              </a:r>
              <a:r>
                <a:rPr sz="1500" spc="26" dirty="0">
                  <a:latin typeface="Calibri"/>
                  <a:cs typeface="Carlito"/>
                </a:rPr>
                <a:t> </a:t>
              </a:r>
              <a:r>
                <a:rPr sz="1500" dirty="0">
                  <a:latin typeface="Calibri"/>
                  <a:cs typeface="Carlito"/>
                </a:rPr>
                <a:t>S</a:t>
              </a:r>
              <a:endParaRPr sz="1500">
                <a:latin typeface="Calibri"/>
                <a:cs typeface="Carlito"/>
              </a:endParaRPr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3574311" y="4616908"/>
              <a:ext cx="1754268" cy="495916"/>
              <a:chOff x="4765745" y="5012884"/>
              <a:chExt cx="2339024" cy="661222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4765745" y="5012884"/>
                <a:ext cx="2339024" cy="505083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6467602" y="5441950"/>
                <a:ext cx="128524" cy="232156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10" name="object 10"/>
          <p:cNvSpPr txBox="1"/>
          <p:nvPr/>
        </p:nvSpPr>
        <p:spPr>
          <a:xfrm>
            <a:off x="8861526" y="4660844"/>
            <a:ext cx="1493996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11" dirty="0">
                <a:latin typeface="Calibri"/>
                <a:cs typeface="Carlito"/>
              </a:rPr>
              <a:t>Wei-</a:t>
            </a:r>
            <a:r>
              <a:rPr sz="1350" spc="-11" dirty="0">
                <a:latin typeface="Aegean"/>
                <a:cs typeface="Aegean"/>
              </a:rPr>
              <a:t>Iyer </a:t>
            </a:r>
            <a:r>
              <a:rPr sz="1350" spc="-34" dirty="0">
                <a:latin typeface="Aegean"/>
                <a:cs typeface="Aegean"/>
              </a:rPr>
              <a:t>et </a:t>
            </a:r>
            <a:r>
              <a:rPr sz="1350" spc="-169" dirty="0">
                <a:latin typeface="Aegean"/>
                <a:cs typeface="Aegean"/>
              </a:rPr>
              <a:t>al </a:t>
            </a:r>
            <a:r>
              <a:rPr sz="1350" spc="-113" dirty="0">
                <a:latin typeface="Aegean"/>
                <a:cs typeface="Aegean"/>
              </a:rPr>
              <a:t>2014</a:t>
            </a:r>
            <a:r>
              <a:rPr sz="1350" spc="-116" dirty="0">
                <a:latin typeface="Aegean"/>
                <a:cs typeface="Aegean"/>
              </a:rPr>
              <a:t> </a:t>
            </a: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880D89-D0FF-D0AB-AAF7-87A3E7E1C8CF}"/>
              </a:ext>
            </a:extLst>
          </p:cNvPr>
          <p:cNvSpPr txBox="1"/>
          <p:nvPr/>
        </p:nvSpPr>
        <p:spPr>
          <a:xfrm>
            <a:off x="4738809" y="5290261"/>
            <a:ext cx="1703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g</a:t>
            </a:r>
            <a:r>
              <a:rPr lang="en-US" sz="1400" dirty="0"/>
              <a:t> is concave function</a:t>
            </a:r>
          </a:p>
        </p:txBody>
      </p:sp>
      <p:sp>
        <p:nvSpPr>
          <p:cNvPr id="13" name="Application frame"/>
          <p:cNvSpPr/>
          <p:nvPr/>
        </p:nvSpPr>
        <p:spPr>
          <a:xfrm>
            <a:off x="1901952" y="5641848"/>
            <a:ext cx="8430768" cy="896112"/>
          </a:xfrm>
          <a:prstGeom prst="rect">
            <a:avLst/>
          </a:prstGeom>
          <a:solidFill>
            <a:srgbClr val="EEF2F7"/>
          </a:solidFill>
          <a:ln w="9525">
            <a:solidFill>
              <a:srgbClr val="C9D3E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Application"/>
          <p:cNvSpPr txBox="1"/>
          <p:nvPr/>
        </p:nvSpPr>
        <p:spPr>
          <a:xfrm>
            <a:off x="1901952" y="5641848"/>
            <a:ext cx="8430768" cy="896112"/>
          </a:xfrm>
          <a:prstGeom prst="rect">
            <a:avLst/>
          </a:prstGeom>
          <a:noFill/>
        </p:spPr>
        <p:txBody>
          <a:bodyPr wrap="square" lIns="91440" tIns="91440" rIns="91440" bIns="9144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5379"/>
                </a:solidFill>
                <a:latin typeface="Calibri"/>
                <a:cs typeface="Calibri"/>
              </a:rPr>
              <a:t>Application: </a:t>
            </a:r>
            <a:r>
              <a:rPr lang="en-US" sz="1300" b="1" dirty="0">
                <a:solidFill>
                  <a:srgbClr val="1F2A44"/>
                </a:solidFill>
                <a:latin typeface="Calibri"/>
                <a:cs typeface="Calibri"/>
              </a:rPr>
              <a:t>Training-data subset selection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dirty="0">
                <a:solidFill>
                  <a:srgbClr val="1F2A44"/>
                </a:solidFill>
                <a:latin typeface="Calibri"/>
                <a:cs typeface="Calibri"/>
              </a:rPr>
              <a:t>Wei, Iyer et al. use feature-based functions to pick small, representative training sets for speech recognition and image classification; features can be CNN activations (shown), n-grams or acoustic units.</a:t>
            </a:r>
          </a:p>
        </p:txBody>
      </p:sp>
      <p:sp>
        <p:nvSpPr>
          <p:cNvPr id="1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Diversity Functions: Dispersion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1A28AF-0024-BC78-4159-738E41F5F5DE}"/>
              </a:ext>
            </a:extLst>
          </p:cNvPr>
          <p:cNvGrpSpPr/>
          <p:nvPr/>
        </p:nvGrpSpPr>
        <p:grpSpPr>
          <a:xfrm>
            <a:off x="706056" y="1325881"/>
            <a:ext cx="9623844" cy="4114220"/>
            <a:chOff x="1814016" y="1325881"/>
            <a:chExt cx="8515884" cy="3175853"/>
          </a:xfrm>
        </p:grpSpPr>
        <p:grpSp>
          <p:nvGrpSpPr>
            <p:cNvPr id="3" name="object 3"/>
            <p:cNvGrpSpPr/>
            <p:nvPr/>
          </p:nvGrpSpPr>
          <p:grpSpPr>
            <a:xfrm>
              <a:off x="2766584" y="1325881"/>
              <a:ext cx="2348389" cy="1661636"/>
              <a:chOff x="1656982" y="1922814"/>
              <a:chExt cx="3131185" cy="2215515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1656982" y="1922814"/>
                <a:ext cx="3130878" cy="2215495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1842008" y="2228976"/>
                <a:ext cx="2348230" cy="1243330"/>
              </a:xfrm>
              <a:custGeom>
                <a:avLst/>
                <a:gdLst/>
                <a:ahLst/>
                <a:cxnLst/>
                <a:rect l="l" t="t" r="r" b="b"/>
                <a:pathLst>
                  <a:path w="2348229" h="1243329">
                    <a:moveTo>
                      <a:pt x="2347849" y="1240028"/>
                    </a:moveTo>
                    <a:lnTo>
                      <a:pt x="2331224" y="1219327"/>
                    </a:lnTo>
                    <a:lnTo>
                      <a:pt x="2294509" y="1173607"/>
                    </a:lnTo>
                    <a:lnTo>
                      <a:pt x="2281212" y="1202474"/>
                    </a:lnTo>
                    <a:lnTo>
                      <a:pt x="132689" y="214464"/>
                    </a:lnTo>
                    <a:lnTo>
                      <a:pt x="835367" y="43154"/>
                    </a:lnTo>
                    <a:lnTo>
                      <a:pt x="842899" y="74041"/>
                    </a:lnTo>
                    <a:lnTo>
                      <a:pt x="897432" y="27813"/>
                    </a:lnTo>
                    <a:lnTo>
                      <a:pt x="907923" y="18923"/>
                    </a:lnTo>
                    <a:lnTo>
                      <a:pt x="824865" y="0"/>
                    </a:lnTo>
                    <a:lnTo>
                      <a:pt x="832370" y="30848"/>
                    </a:lnTo>
                    <a:lnTo>
                      <a:pt x="118173" y="204939"/>
                    </a:lnTo>
                    <a:lnTo>
                      <a:pt x="119634" y="191770"/>
                    </a:lnTo>
                    <a:lnTo>
                      <a:pt x="107061" y="190500"/>
                    </a:lnTo>
                    <a:lnTo>
                      <a:pt x="31483" y="874839"/>
                    </a:lnTo>
                    <a:lnTo>
                      <a:pt x="0" y="871347"/>
                    </a:lnTo>
                    <a:lnTo>
                      <a:pt x="29464" y="951230"/>
                    </a:lnTo>
                    <a:lnTo>
                      <a:pt x="69773" y="888873"/>
                    </a:lnTo>
                    <a:lnTo>
                      <a:pt x="75692" y="879729"/>
                    </a:lnTo>
                    <a:lnTo>
                      <a:pt x="44183" y="876249"/>
                    </a:lnTo>
                    <a:lnTo>
                      <a:pt x="116420" y="220865"/>
                    </a:lnTo>
                    <a:lnTo>
                      <a:pt x="2275903" y="1213993"/>
                    </a:lnTo>
                    <a:lnTo>
                      <a:pt x="2262632" y="1242822"/>
                    </a:lnTo>
                    <a:lnTo>
                      <a:pt x="2347849" y="1240028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 txBox="1"/>
            <p:nvPr/>
          </p:nvSpPr>
          <p:spPr>
            <a:xfrm>
              <a:off x="1814016" y="4111117"/>
              <a:ext cx="4229100" cy="24045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500" b="1" spc="-4" dirty="0">
                  <a:solidFill>
                    <a:srgbClr val="4471C4"/>
                  </a:solidFill>
                  <a:latin typeface="Calibri"/>
                  <a:cs typeface="Carlito"/>
                </a:rPr>
                <a:t>Dispersion </a:t>
              </a:r>
              <a:r>
                <a:rPr sz="1500" b="1" dirty="0">
                  <a:solidFill>
                    <a:srgbClr val="4471C4"/>
                  </a:solidFill>
                  <a:latin typeface="Calibri"/>
                  <a:cs typeface="Carlito"/>
                </a:rPr>
                <a:t>Sum and </a:t>
              </a:r>
              <a:r>
                <a:rPr sz="1500" b="1" spc="-4" dirty="0">
                  <a:solidFill>
                    <a:srgbClr val="4471C4"/>
                  </a:solidFill>
                  <a:latin typeface="Calibri"/>
                  <a:cs typeface="Carlito"/>
                </a:rPr>
                <a:t>Dispersion Min Not</a:t>
              </a:r>
              <a:r>
                <a:rPr sz="1500" b="1" spc="-68" dirty="0">
                  <a:solidFill>
                    <a:srgbClr val="4471C4"/>
                  </a:solidFill>
                  <a:latin typeface="Calibri"/>
                  <a:cs typeface="Carlito"/>
                </a:rPr>
                <a:t> </a:t>
              </a:r>
              <a:r>
                <a:rPr sz="1500" b="1" dirty="0">
                  <a:solidFill>
                    <a:srgbClr val="4471C4"/>
                  </a:solidFill>
                  <a:latin typeface="Calibri"/>
                  <a:cs typeface="Carlito"/>
                </a:rPr>
                <a:t>Submodular!</a:t>
              </a:r>
              <a:endParaRPr sz="1500">
                <a:latin typeface="Calibri"/>
                <a:cs typeface="Carlito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2328595" y="1441107"/>
              <a:ext cx="629602" cy="240931"/>
            </a:xfrm>
            <a:prstGeom prst="rect">
              <a:avLst/>
            </a:prstGeom>
          </p:spPr>
          <p:txBody>
            <a:bodyPr vert="horz" wrap="square" lIns="0" tIns="10001" rIns="0" bIns="0" rtlCol="0">
              <a:spAutoFit/>
            </a:bodyPr>
            <a:lstStyle/>
            <a:p>
              <a:pPr marL="9525">
                <a:spcBef>
                  <a:spcPts val="79"/>
                </a:spcBef>
              </a:pPr>
              <a:r>
                <a:rPr sz="1500" spc="-8" dirty="0">
                  <a:latin typeface="Calibri"/>
                  <a:cs typeface="Carlito"/>
                </a:rPr>
                <a:t>Outliers</a:t>
              </a:r>
              <a:endParaRPr sz="1500">
                <a:latin typeface="Calibri"/>
                <a:cs typeface="Carlito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586962" y="2062328"/>
              <a:ext cx="1498283" cy="798671"/>
            </a:xfrm>
            <a:custGeom>
              <a:avLst/>
              <a:gdLst/>
              <a:ahLst/>
              <a:cxnLst/>
              <a:rect l="l" t="t" r="r" b="b"/>
              <a:pathLst>
                <a:path w="1997710" h="1064895">
                  <a:moveTo>
                    <a:pt x="1981835" y="1031494"/>
                  </a:moveTo>
                  <a:lnTo>
                    <a:pt x="1577644" y="67767"/>
                  </a:lnTo>
                  <a:lnTo>
                    <a:pt x="1605407" y="56134"/>
                  </a:lnTo>
                  <a:lnTo>
                    <a:pt x="1606931" y="55499"/>
                  </a:lnTo>
                  <a:lnTo>
                    <a:pt x="1542288" y="0"/>
                  </a:lnTo>
                  <a:lnTo>
                    <a:pt x="1536573" y="84963"/>
                  </a:lnTo>
                  <a:lnTo>
                    <a:pt x="1565871" y="72694"/>
                  </a:lnTo>
                  <a:lnTo>
                    <a:pt x="1970151" y="1036320"/>
                  </a:lnTo>
                  <a:lnTo>
                    <a:pt x="1981835" y="1031494"/>
                  </a:lnTo>
                  <a:close/>
                </a:path>
                <a:path w="1997710" h="1064895">
                  <a:moveTo>
                    <a:pt x="1997202" y="1052068"/>
                  </a:moveTo>
                  <a:lnTo>
                    <a:pt x="76288" y="1004379"/>
                  </a:lnTo>
                  <a:lnTo>
                    <a:pt x="76301" y="1004062"/>
                  </a:lnTo>
                  <a:lnTo>
                    <a:pt x="77089" y="972693"/>
                  </a:lnTo>
                  <a:lnTo>
                    <a:pt x="0" y="1008888"/>
                  </a:lnTo>
                  <a:lnTo>
                    <a:pt x="75184" y="1048893"/>
                  </a:lnTo>
                  <a:lnTo>
                    <a:pt x="75971" y="1017079"/>
                  </a:lnTo>
                  <a:lnTo>
                    <a:pt x="1996821" y="1064768"/>
                  </a:lnTo>
                  <a:lnTo>
                    <a:pt x="1997202" y="1052068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164874" y="2719363"/>
              <a:ext cx="631031" cy="24045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500" spc="-11" dirty="0">
                  <a:latin typeface="Calibri"/>
                  <a:cs typeface="Carlito"/>
                </a:rPr>
                <a:t>Clusters</a:t>
              </a:r>
              <a:endParaRPr sz="1500">
                <a:latin typeface="Calibri"/>
                <a:cs typeface="Carlito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436462" y="1410855"/>
              <a:ext cx="3542150" cy="24721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22779" y="3205328"/>
              <a:ext cx="3949065" cy="6195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6236531" y="3688691"/>
              <a:ext cx="4093369" cy="813043"/>
            </a:xfrm>
            <a:prstGeom prst="rect">
              <a:avLst/>
            </a:prstGeom>
          </p:spPr>
          <p:txBody>
            <a:bodyPr vert="horz" wrap="square" lIns="0" tIns="167640" rIns="0" bIns="0" rtlCol="0">
              <a:spAutoFit/>
            </a:bodyPr>
            <a:lstStyle/>
            <a:p>
              <a:pPr marL="9525">
                <a:spcBef>
                  <a:spcPts val="1320"/>
                </a:spcBef>
              </a:pPr>
              <a:r>
                <a:rPr sz="2250" spc="-8" dirty="0">
                  <a:solidFill>
                    <a:srgbClr val="4471C4"/>
                  </a:solidFill>
                  <a:latin typeface="Calibri"/>
                  <a:cs typeface="Carlito"/>
                </a:rPr>
                <a:t>Picks items </a:t>
              </a:r>
              <a:r>
                <a:rPr sz="2250" dirty="0">
                  <a:solidFill>
                    <a:srgbClr val="4471C4"/>
                  </a:solidFill>
                  <a:latin typeface="Calibri"/>
                  <a:cs typeface="Carlito"/>
                </a:rPr>
                <a:t>as </a:t>
              </a:r>
              <a:r>
                <a:rPr sz="2250" spc="-19" dirty="0">
                  <a:solidFill>
                    <a:srgbClr val="4471C4"/>
                  </a:solidFill>
                  <a:latin typeface="Calibri"/>
                  <a:cs typeface="Carlito"/>
                </a:rPr>
                <a:t>different </a:t>
              </a:r>
              <a:r>
                <a:rPr sz="2250" dirty="0">
                  <a:solidFill>
                    <a:srgbClr val="4471C4"/>
                  </a:solidFill>
                  <a:latin typeface="Calibri"/>
                  <a:cs typeface="Carlito"/>
                </a:rPr>
                <a:t>as</a:t>
              </a:r>
              <a:r>
                <a:rPr sz="2250" spc="8" dirty="0">
                  <a:solidFill>
                    <a:srgbClr val="4471C4"/>
                  </a:solidFill>
                  <a:latin typeface="Calibri"/>
                  <a:cs typeface="Carlito"/>
                </a:rPr>
                <a:t> </a:t>
              </a:r>
              <a:r>
                <a:rPr sz="2250" spc="-8" dirty="0">
                  <a:solidFill>
                    <a:srgbClr val="4471C4"/>
                  </a:solidFill>
                  <a:latin typeface="Calibri"/>
                  <a:cs typeface="Carlito"/>
                </a:rPr>
                <a:t>possible!</a:t>
              </a:r>
              <a:endParaRPr sz="2250">
                <a:latin typeface="Calibri"/>
                <a:cs typeface="Carlito"/>
              </a:endParaRPr>
            </a:p>
            <a:p>
              <a:pPr marL="913448">
                <a:spcBef>
                  <a:spcPts val="746"/>
                </a:spcBef>
              </a:pPr>
              <a:r>
                <a:rPr sz="1350" spc="-8" dirty="0">
                  <a:latin typeface="Calibri"/>
                  <a:cs typeface="Carlito"/>
                </a:rPr>
                <a:t>Dasgupta </a:t>
              </a:r>
              <a:r>
                <a:rPr sz="1350" spc="-4" dirty="0">
                  <a:latin typeface="Calibri"/>
                  <a:cs typeface="Carlito"/>
                </a:rPr>
                <a:t>et </a:t>
              </a:r>
              <a:r>
                <a:rPr sz="1350" dirty="0">
                  <a:latin typeface="Calibri"/>
                  <a:cs typeface="Carlito"/>
                </a:rPr>
                <a:t>al 2013, </a:t>
              </a:r>
              <a:r>
                <a:rPr sz="1350" spc="-4" dirty="0">
                  <a:latin typeface="Calibri"/>
                  <a:cs typeface="Carlito"/>
                </a:rPr>
                <a:t>Chakraborty et </a:t>
              </a:r>
              <a:r>
                <a:rPr sz="1350" dirty="0">
                  <a:latin typeface="Calibri"/>
                  <a:cs typeface="Carlito"/>
                </a:rPr>
                <a:t>al</a:t>
              </a:r>
              <a:r>
                <a:rPr sz="1350" spc="-4" dirty="0">
                  <a:latin typeface="Calibri"/>
                  <a:cs typeface="Carlito"/>
                </a:rPr>
                <a:t> </a:t>
              </a:r>
              <a:r>
                <a:rPr sz="1350" dirty="0">
                  <a:latin typeface="Calibri"/>
                  <a:cs typeface="Carlito"/>
                </a:rPr>
                <a:t>2015</a:t>
              </a:r>
              <a:endParaRPr sz="1350">
                <a:latin typeface="Calibri"/>
                <a:cs typeface="Carlito"/>
              </a:endParaRPr>
            </a:p>
          </p:txBody>
        </p:sp>
      </p:grpSp>
      <p:sp>
        <p:nvSpPr>
          <p:cNvPr id="1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Coverage Functions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0B6CE0-EFBF-4E08-0762-1D349A8CFB42}"/>
              </a:ext>
            </a:extLst>
          </p:cNvPr>
          <p:cNvGrpSpPr/>
          <p:nvPr/>
        </p:nvGrpSpPr>
        <p:grpSpPr>
          <a:xfrm>
            <a:off x="937549" y="1325880"/>
            <a:ext cx="9339389" cy="4334140"/>
            <a:chOff x="2525687" y="1325880"/>
            <a:chExt cx="7751251" cy="3227899"/>
          </a:xfrm>
        </p:grpSpPr>
        <p:sp>
          <p:nvSpPr>
            <p:cNvPr id="3" name="object 3"/>
            <p:cNvSpPr/>
            <p:nvPr/>
          </p:nvSpPr>
          <p:spPr>
            <a:xfrm>
              <a:off x="6405601" y="1325880"/>
              <a:ext cx="3871337" cy="26071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6513804" y="3915623"/>
              <a:ext cx="3656648" cy="638156"/>
            </a:xfrm>
            <a:prstGeom prst="rect">
              <a:avLst/>
            </a:prstGeom>
          </p:spPr>
          <p:txBody>
            <a:bodyPr vert="horz" wrap="square" lIns="0" tIns="98584" rIns="0" bIns="0" rtlCol="0">
              <a:spAutoFit/>
            </a:bodyPr>
            <a:lstStyle/>
            <a:p>
              <a:pPr marL="9525">
                <a:spcBef>
                  <a:spcPts val="776"/>
                </a:spcBef>
              </a:pPr>
              <a:r>
                <a:rPr sz="1650" spc="-83" dirty="0">
                  <a:solidFill>
                    <a:srgbClr val="4471C4"/>
                  </a:solidFill>
                  <a:latin typeface="Aegean"/>
                  <a:cs typeface="Aegean"/>
                </a:rPr>
                <a:t>Select </a:t>
              </a:r>
              <a:r>
                <a:rPr sz="1650" spc="-19" dirty="0">
                  <a:solidFill>
                    <a:srgbClr val="4471C4"/>
                  </a:solidFill>
                  <a:latin typeface="Aegean"/>
                  <a:cs typeface="Aegean"/>
                </a:rPr>
                <a:t>instances </a:t>
              </a:r>
              <a:r>
                <a:rPr sz="1650" spc="23" dirty="0">
                  <a:solidFill>
                    <a:srgbClr val="4471C4"/>
                  </a:solidFill>
                  <a:latin typeface="Aegean"/>
                  <a:cs typeface="Aegean"/>
                </a:rPr>
                <a:t>which </a:t>
              </a:r>
              <a:r>
                <a:rPr sz="1650" spc="-38" dirty="0">
                  <a:solidFill>
                    <a:srgbClr val="4471C4"/>
                  </a:solidFill>
                  <a:latin typeface="Aegean"/>
                  <a:cs typeface="Aegean"/>
                </a:rPr>
                <a:t>“cover” </a:t>
              </a:r>
              <a:r>
                <a:rPr lang="en-US" sz="1650" spc="-116" dirty="0">
                  <a:solidFill>
                    <a:srgbClr val="4471C4"/>
                  </a:solidFill>
                  <a:latin typeface="Aegean"/>
                  <a:cs typeface="Aegean"/>
                </a:rPr>
                <a:t>all </a:t>
              </a:r>
              <a:r>
                <a:rPr sz="1650" spc="-26" dirty="0">
                  <a:solidFill>
                    <a:srgbClr val="4471C4"/>
                  </a:solidFill>
                  <a:latin typeface="Aegean"/>
                  <a:cs typeface="Aegean"/>
                </a:rPr>
                <a:t>concepts</a:t>
              </a:r>
              <a:endParaRPr sz="1650" dirty="0">
                <a:latin typeface="Aegean"/>
                <a:cs typeface="Aegean"/>
              </a:endParaRPr>
            </a:p>
            <a:p>
              <a:pPr marL="1850231">
                <a:spcBef>
                  <a:spcPts val="578"/>
                </a:spcBef>
              </a:pPr>
              <a:r>
                <a:rPr sz="1350" spc="-94" dirty="0">
                  <a:latin typeface="Aegean"/>
                  <a:cs typeface="Aegean"/>
                </a:rPr>
                <a:t>Wolsey </a:t>
              </a:r>
              <a:r>
                <a:rPr sz="1350" spc="-34" dirty="0">
                  <a:latin typeface="Aegean"/>
                  <a:cs typeface="Aegean"/>
                </a:rPr>
                <a:t>et </a:t>
              </a:r>
              <a:r>
                <a:rPr sz="1350" spc="-169" dirty="0">
                  <a:latin typeface="Aegean"/>
                  <a:cs typeface="Aegean"/>
                </a:rPr>
                <a:t>al </a:t>
              </a:r>
              <a:r>
                <a:rPr sz="1350" spc="-79" dirty="0">
                  <a:latin typeface="Aegean"/>
                  <a:cs typeface="Aegean"/>
                </a:rPr>
                <a:t>1982,</a:t>
              </a:r>
              <a:r>
                <a:rPr sz="1350" spc="-11" dirty="0">
                  <a:latin typeface="Aegean"/>
                  <a:cs typeface="Aegean"/>
                </a:rPr>
                <a:t> </a:t>
              </a:r>
              <a:r>
                <a:rPr sz="1350" spc="127" dirty="0">
                  <a:latin typeface="Aegean"/>
                  <a:cs typeface="Aegean"/>
                </a:rPr>
                <a:t>…</a:t>
              </a:r>
              <a:endParaRPr sz="1350" dirty="0">
                <a:latin typeface="Aegean"/>
                <a:cs typeface="Aegean"/>
              </a:endParaRPr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2614269" y="1642492"/>
              <a:ext cx="2872740" cy="823436"/>
              <a:chOff x="1453896" y="2342388"/>
              <a:chExt cx="3830320" cy="1097915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1453896" y="2342388"/>
                <a:ext cx="152400" cy="15240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1911096" y="2342388"/>
                <a:ext cx="152400" cy="15240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2444496" y="2342388"/>
                <a:ext cx="152400" cy="15240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1530858" y="2571750"/>
                <a:ext cx="762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838200">
                    <a:moveTo>
                      <a:pt x="76200" y="838200"/>
                    </a:moveTo>
                    <a:lnTo>
                      <a:pt x="0" y="0"/>
                    </a:lnTo>
                  </a:path>
                </a:pathLst>
              </a:custGeom>
              <a:ln w="381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1607058" y="2571750"/>
                <a:ext cx="23622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2362200" h="838200">
                    <a:moveTo>
                      <a:pt x="0" y="838200"/>
                    </a:moveTo>
                    <a:lnTo>
                      <a:pt x="914399" y="0"/>
                    </a:lnTo>
                  </a:path>
                  <a:path w="2362200" h="838200">
                    <a:moveTo>
                      <a:pt x="0" y="838200"/>
                    </a:moveTo>
                    <a:lnTo>
                      <a:pt x="2362200" y="0"/>
                    </a:lnTo>
                  </a:path>
                </a:pathLst>
              </a:custGeom>
              <a:ln w="381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1988058" y="2571750"/>
                <a:ext cx="2286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838200">
                    <a:moveTo>
                      <a:pt x="228600" y="838200"/>
                    </a:moveTo>
                    <a:lnTo>
                      <a:pt x="0" y="0"/>
                    </a:lnTo>
                  </a:path>
                </a:pathLst>
              </a:custGeom>
              <a:ln w="381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2826258" y="2571750"/>
                <a:ext cx="22098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2209800" h="838200">
                    <a:moveTo>
                      <a:pt x="0" y="838200"/>
                    </a:moveTo>
                    <a:lnTo>
                      <a:pt x="2209800" y="0"/>
                    </a:lnTo>
                  </a:path>
                </a:pathLst>
              </a:custGeom>
              <a:ln w="380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2521458" y="2571750"/>
                <a:ext cx="2743200" cy="843280"/>
              </a:xfrm>
              <a:custGeom>
                <a:avLst/>
                <a:gdLst/>
                <a:ahLst/>
                <a:cxnLst/>
                <a:rect l="l" t="t" r="r" b="b"/>
                <a:pathLst>
                  <a:path w="2743200" h="843279">
                    <a:moveTo>
                      <a:pt x="304800" y="838200"/>
                    </a:moveTo>
                    <a:lnTo>
                      <a:pt x="0" y="0"/>
                    </a:lnTo>
                  </a:path>
                  <a:path w="2743200" h="843279">
                    <a:moveTo>
                      <a:pt x="2743200" y="838326"/>
                    </a:moveTo>
                    <a:lnTo>
                      <a:pt x="2514600" y="4572"/>
                    </a:lnTo>
                  </a:path>
                  <a:path w="2743200" h="843279">
                    <a:moveTo>
                      <a:pt x="1524000" y="838326"/>
                    </a:moveTo>
                    <a:lnTo>
                      <a:pt x="1524000" y="4572"/>
                    </a:lnTo>
                  </a:path>
                  <a:path w="2743200" h="843279">
                    <a:moveTo>
                      <a:pt x="1524000" y="842772"/>
                    </a:moveTo>
                    <a:lnTo>
                      <a:pt x="990600" y="4572"/>
                    </a:lnTo>
                  </a:path>
                </a:pathLst>
              </a:custGeom>
              <a:ln w="381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607058" y="2562606"/>
                <a:ext cx="9144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914400" h="838200">
                    <a:moveTo>
                      <a:pt x="0" y="838200"/>
                    </a:moveTo>
                    <a:lnTo>
                      <a:pt x="914399" y="0"/>
                    </a:lnTo>
                  </a:path>
                </a:pathLst>
              </a:custGeom>
              <a:ln w="50800">
                <a:solidFill>
                  <a:srgbClr val="8496A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2524506" y="2576322"/>
                <a:ext cx="3048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838200">
                    <a:moveTo>
                      <a:pt x="304800" y="838200"/>
                    </a:moveTo>
                    <a:lnTo>
                      <a:pt x="0" y="0"/>
                    </a:lnTo>
                  </a:path>
                </a:pathLst>
              </a:custGeom>
              <a:ln w="50800">
                <a:solidFill>
                  <a:srgbClr val="F8714D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6" name="object 16"/>
            <p:cNvSpPr/>
            <p:nvPr/>
          </p:nvSpPr>
          <p:spPr>
            <a:xfrm>
              <a:off x="3757268" y="1642491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100169" y="1642491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00219" y="1642491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43169" y="1642491"/>
              <a:ext cx="114300" cy="114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2525687" y="1339691"/>
              <a:ext cx="2415540" cy="36952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lnSpc>
                  <a:spcPts val="1369"/>
                </a:lnSpc>
                <a:spcBef>
                  <a:spcPts val="75"/>
                </a:spcBef>
                <a:tabLst>
                  <a:tab pos="374809" algn="l"/>
                  <a:tab pos="1145381" algn="l"/>
                </a:tabLst>
              </a:pPr>
              <a:r>
                <a:rPr sz="1350" i="1" spc="-4" dirty="0">
                  <a:latin typeface="Calibri"/>
                  <a:cs typeface="Carlito"/>
                </a:rPr>
                <a:t>Cat	Dog </a:t>
              </a:r>
              <a:r>
                <a:rPr sz="1350" i="1" spc="15" dirty="0">
                  <a:latin typeface="Calibri"/>
                  <a:cs typeface="Carlito"/>
                </a:rPr>
                <a:t> </a:t>
              </a:r>
              <a:r>
                <a:rPr sz="1350" i="1" spc="-4" dirty="0">
                  <a:latin typeface="Calibri"/>
                  <a:cs typeface="Carlito"/>
                </a:rPr>
                <a:t>Bird	</a:t>
              </a:r>
              <a:r>
                <a:rPr sz="1350" i="1" dirty="0">
                  <a:latin typeface="Calibri"/>
                  <a:cs typeface="Carlito"/>
                </a:rPr>
                <a:t>Man </a:t>
              </a:r>
              <a:r>
                <a:rPr sz="1350" i="1" spc="-4" dirty="0">
                  <a:latin typeface="Calibri"/>
                  <a:cs typeface="Carlito"/>
                </a:rPr>
                <a:t>Beach</a:t>
              </a:r>
              <a:r>
                <a:rPr sz="1350" i="1" spc="-116" dirty="0">
                  <a:latin typeface="Calibri"/>
                  <a:cs typeface="Carlito"/>
                </a:rPr>
                <a:t> </a:t>
              </a:r>
              <a:r>
                <a:rPr sz="1350" i="1" spc="-8" dirty="0">
                  <a:latin typeface="Calibri"/>
                  <a:cs typeface="Carlito"/>
                </a:rPr>
                <a:t>…..</a:t>
              </a:r>
              <a:endParaRPr sz="1350">
                <a:latin typeface="Calibri"/>
                <a:cs typeface="Carlito"/>
              </a:endParaRPr>
            </a:p>
            <a:p>
              <a:pPr marR="3810" algn="r">
                <a:lnSpc>
                  <a:spcPts val="1369"/>
                </a:lnSpc>
              </a:pPr>
              <a:r>
                <a:rPr sz="1350" spc="127" dirty="0">
                  <a:latin typeface="Aegean"/>
                  <a:cs typeface="Aegean"/>
                </a:rPr>
                <a:t>…</a:t>
              </a:r>
              <a:endParaRPr sz="1350">
                <a:latin typeface="Aegean"/>
                <a:cs typeface="Aegean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557119" y="2499741"/>
              <a:ext cx="342900" cy="342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14318" y="2499741"/>
              <a:ext cx="342900" cy="3429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71518" y="2499741"/>
              <a:ext cx="342900" cy="342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93013" y="2542604"/>
              <a:ext cx="235744" cy="27860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450213" y="2542604"/>
              <a:ext cx="235744" cy="27860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3057181" y="2514219"/>
              <a:ext cx="1998345" cy="794448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R="3810" algn="r">
                <a:spcBef>
                  <a:spcPts val="75"/>
                </a:spcBef>
              </a:pPr>
              <a:r>
                <a:rPr sz="1350" spc="127" dirty="0">
                  <a:latin typeface="Aegean"/>
                  <a:cs typeface="Aegean"/>
                </a:rPr>
                <a:t>…</a:t>
              </a:r>
              <a:endParaRPr sz="1350">
                <a:latin typeface="Aegean"/>
                <a:cs typeface="Aegean"/>
              </a:endParaRPr>
            </a:p>
            <a:p>
              <a:pPr>
                <a:spcBef>
                  <a:spcPts val="8"/>
                </a:spcBef>
              </a:pPr>
              <a:endParaRPr sz="1950">
                <a:latin typeface="Aegean"/>
                <a:cs typeface="Aegean"/>
              </a:endParaRPr>
            </a:p>
            <a:p>
              <a:pPr marL="9525"/>
              <a:r>
                <a:rPr spc="-4" dirty="0">
                  <a:latin typeface="Calibri"/>
                  <a:cs typeface="Carlito"/>
                </a:rPr>
                <a:t>Set </a:t>
              </a:r>
              <a:r>
                <a:rPr spc="-8" dirty="0">
                  <a:latin typeface="Calibri"/>
                  <a:cs typeface="Carlito"/>
                </a:rPr>
                <a:t>Cover</a:t>
              </a:r>
              <a:r>
                <a:rPr spc="-34" dirty="0">
                  <a:latin typeface="Calibri"/>
                  <a:cs typeface="Carlito"/>
                </a:rPr>
                <a:t> </a:t>
              </a:r>
              <a:r>
                <a:rPr spc="-4" dirty="0">
                  <a:latin typeface="Calibri"/>
                  <a:cs typeface="Carlito"/>
                </a:rPr>
                <a:t>Function</a:t>
              </a:r>
              <a:endParaRPr>
                <a:latin typeface="Calibri"/>
                <a:cs typeface="Carlito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5364613" y="2542604"/>
              <a:ext cx="235744" cy="27860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74105" y="3422625"/>
              <a:ext cx="2444102" cy="29062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10925" y="3749993"/>
              <a:ext cx="95250" cy="17411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3587724" y="3938168"/>
              <a:ext cx="2424589" cy="24045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500" spc="-4" dirty="0">
                  <a:latin typeface="Calibri"/>
                  <a:cs typeface="Carlito"/>
                </a:rPr>
                <a:t>Concepts </a:t>
              </a:r>
              <a:r>
                <a:rPr sz="1500" spc="-8" dirty="0">
                  <a:latin typeface="Calibri"/>
                  <a:cs typeface="Carlito"/>
                </a:rPr>
                <a:t>Covered </a:t>
              </a:r>
              <a:r>
                <a:rPr sz="1500" spc="-4" dirty="0">
                  <a:latin typeface="Calibri"/>
                  <a:cs typeface="Carlito"/>
                </a:rPr>
                <a:t>by Instance</a:t>
              </a:r>
              <a:r>
                <a:rPr sz="1500" spc="-49" dirty="0">
                  <a:latin typeface="Calibri"/>
                  <a:cs typeface="Carlito"/>
                </a:rPr>
                <a:t> </a:t>
              </a:r>
              <a:r>
                <a:rPr sz="1500" dirty="0">
                  <a:latin typeface="Calibri"/>
                  <a:cs typeface="Carlito"/>
                </a:rPr>
                <a:t>i</a:t>
              </a:r>
              <a:endParaRPr sz="1500">
                <a:latin typeface="Calibri"/>
                <a:cs typeface="Carlito"/>
              </a:endParaRPr>
            </a:p>
          </p:txBody>
        </p:sp>
      </p:grpSp>
      <p:sp>
        <p:nvSpPr>
          <p:cNvPr id="3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Coverage Functions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99563" y="3453760"/>
            <a:ext cx="2560796" cy="463868"/>
            <a:chOff x="1567620" y="4757414"/>
            <a:chExt cx="3414395" cy="618490"/>
          </a:xfrm>
        </p:grpSpPr>
        <p:sp>
          <p:nvSpPr>
            <p:cNvPr id="4" name="object 4"/>
            <p:cNvSpPr/>
            <p:nvPr/>
          </p:nvSpPr>
          <p:spPr>
            <a:xfrm>
              <a:off x="1567620" y="4757414"/>
              <a:ext cx="3413879" cy="538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74210" y="5143246"/>
              <a:ext cx="128524" cy="2321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659988" y="1655064"/>
            <a:ext cx="2872740" cy="823436"/>
            <a:chOff x="1514855" y="2359151"/>
            <a:chExt cx="3830320" cy="1097915"/>
          </a:xfrm>
        </p:grpSpPr>
        <p:sp>
          <p:nvSpPr>
            <p:cNvPr id="7" name="object 7"/>
            <p:cNvSpPr/>
            <p:nvPr/>
          </p:nvSpPr>
          <p:spPr>
            <a:xfrm>
              <a:off x="1514855" y="2359151"/>
              <a:ext cx="152400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72055" y="2359151"/>
              <a:ext cx="152400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05455" y="2359151"/>
              <a:ext cx="152400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817" y="2588513"/>
              <a:ext cx="76200" cy="838200"/>
            </a:xfrm>
            <a:custGeom>
              <a:avLst/>
              <a:gdLst/>
              <a:ahLst/>
              <a:cxnLst/>
              <a:rect l="l" t="t" r="r" b="b"/>
              <a:pathLst>
                <a:path w="76200" h="838200">
                  <a:moveTo>
                    <a:pt x="76200" y="8382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68017" y="2588513"/>
              <a:ext cx="2362200" cy="838200"/>
            </a:xfrm>
            <a:custGeom>
              <a:avLst/>
              <a:gdLst/>
              <a:ahLst/>
              <a:cxnLst/>
              <a:rect l="l" t="t" r="r" b="b"/>
              <a:pathLst>
                <a:path w="2362200" h="838200">
                  <a:moveTo>
                    <a:pt x="0" y="838200"/>
                  </a:moveTo>
                  <a:lnTo>
                    <a:pt x="914400" y="0"/>
                  </a:lnTo>
                </a:path>
                <a:path w="2362200" h="838200">
                  <a:moveTo>
                    <a:pt x="0" y="838200"/>
                  </a:moveTo>
                  <a:lnTo>
                    <a:pt x="23621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49018" y="2588513"/>
              <a:ext cx="228600" cy="838200"/>
            </a:xfrm>
            <a:custGeom>
              <a:avLst/>
              <a:gdLst/>
              <a:ahLst/>
              <a:cxnLst/>
              <a:rect l="l" t="t" r="r" b="b"/>
              <a:pathLst>
                <a:path w="228600" h="838200">
                  <a:moveTo>
                    <a:pt x="228600" y="8382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87217" y="2588513"/>
              <a:ext cx="2209800" cy="838200"/>
            </a:xfrm>
            <a:custGeom>
              <a:avLst/>
              <a:gdLst/>
              <a:ahLst/>
              <a:cxnLst/>
              <a:rect l="l" t="t" r="r" b="b"/>
              <a:pathLst>
                <a:path w="2209800" h="838200">
                  <a:moveTo>
                    <a:pt x="0" y="838200"/>
                  </a:moveTo>
                  <a:lnTo>
                    <a:pt x="22097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82417" y="2588513"/>
              <a:ext cx="2743200" cy="843280"/>
            </a:xfrm>
            <a:custGeom>
              <a:avLst/>
              <a:gdLst/>
              <a:ahLst/>
              <a:cxnLst/>
              <a:rect l="l" t="t" r="r" b="b"/>
              <a:pathLst>
                <a:path w="2743200" h="843279">
                  <a:moveTo>
                    <a:pt x="304800" y="838200"/>
                  </a:moveTo>
                  <a:lnTo>
                    <a:pt x="0" y="0"/>
                  </a:lnTo>
                </a:path>
                <a:path w="2743200" h="843279">
                  <a:moveTo>
                    <a:pt x="2743199" y="838326"/>
                  </a:moveTo>
                  <a:lnTo>
                    <a:pt x="2514599" y="4572"/>
                  </a:lnTo>
                </a:path>
                <a:path w="2743200" h="843279">
                  <a:moveTo>
                    <a:pt x="1523999" y="838326"/>
                  </a:moveTo>
                  <a:lnTo>
                    <a:pt x="1523999" y="4572"/>
                  </a:lnTo>
                </a:path>
                <a:path w="2743200" h="843279">
                  <a:moveTo>
                    <a:pt x="1523999" y="842772"/>
                  </a:moveTo>
                  <a:lnTo>
                    <a:pt x="990599" y="457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68017" y="2577845"/>
              <a:ext cx="914400" cy="838200"/>
            </a:xfrm>
            <a:custGeom>
              <a:avLst/>
              <a:gdLst/>
              <a:ahLst/>
              <a:cxnLst/>
              <a:rect l="l" t="t" r="r" b="b"/>
              <a:pathLst>
                <a:path w="914400" h="838200">
                  <a:moveTo>
                    <a:pt x="0" y="838200"/>
                  </a:moveTo>
                  <a:lnTo>
                    <a:pt x="914400" y="0"/>
                  </a:lnTo>
                </a:path>
              </a:pathLst>
            </a:custGeom>
            <a:ln w="50800">
              <a:solidFill>
                <a:srgbClr val="849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85466" y="2593085"/>
              <a:ext cx="304800" cy="838200"/>
            </a:xfrm>
            <a:custGeom>
              <a:avLst/>
              <a:gdLst/>
              <a:ahLst/>
              <a:cxnLst/>
              <a:rect l="l" t="t" r="r" b="b"/>
              <a:pathLst>
                <a:path w="304800" h="838200">
                  <a:moveTo>
                    <a:pt x="304800" y="838200"/>
                  </a:moveTo>
                  <a:lnTo>
                    <a:pt x="0" y="0"/>
                  </a:lnTo>
                </a:path>
              </a:pathLst>
            </a:custGeom>
            <a:ln w="50800">
              <a:solidFill>
                <a:srgbClr val="F871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802988" y="1655063"/>
            <a:ext cx="11430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45888" y="1655063"/>
            <a:ext cx="11430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45938" y="1655063"/>
            <a:ext cx="11430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88888" y="1655063"/>
            <a:ext cx="114300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571407" y="1351312"/>
            <a:ext cx="2415540" cy="3695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1369"/>
              </a:lnSpc>
              <a:spcBef>
                <a:spcPts val="75"/>
              </a:spcBef>
              <a:tabLst>
                <a:tab pos="374809" algn="l"/>
                <a:tab pos="1145381" algn="l"/>
              </a:tabLst>
            </a:pPr>
            <a:r>
              <a:rPr sz="1350" i="1" spc="-4" dirty="0">
                <a:latin typeface="Calibri"/>
                <a:cs typeface="Carlito"/>
              </a:rPr>
              <a:t>Cat	Dog </a:t>
            </a:r>
            <a:r>
              <a:rPr sz="1350" i="1" spc="11" dirty="0">
                <a:latin typeface="Calibri"/>
                <a:cs typeface="Carlito"/>
              </a:rPr>
              <a:t> </a:t>
            </a:r>
            <a:r>
              <a:rPr sz="1350" i="1" dirty="0">
                <a:latin typeface="Calibri"/>
                <a:cs typeface="Carlito"/>
              </a:rPr>
              <a:t>Bird	Man </a:t>
            </a:r>
            <a:r>
              <a:rPr sz="1350" i="1" spc="-4" dirty="0">
                <a:latin typeface="Calibri"/>
                <a:cs typeface="Carlito"/>
              </a:rPr>
              <a:t>Beach</a:t>
            </a:r>
            <a:r>
              <a:rPr sz="1350" i="1" spc="-116" dirty="0">
                <a:latin typeface="Calibri"/>
                <a:cs typeface="Carlito"/>
              </a:rPr>
              <a:t> </a:t>
            </a:r>
            <a:r>
              <a:rPr sz="1350" i="1" spc="-8" dirty="0">
                <a:latin typeface="Calibri"/>
                <a:cs typeface="Carlito"/>
              </a:rPr>
              <a:t>…..</a:t>
            </a:r>
            <a:endParaRPr sz="1350">
              <a:latin typeface="Calibri"/>
              <a:cs typeface="Carlito"/>
            </a:endParaRPr>
          </a:p>
          <a:p>
            <a:pPr marR="3810" algn="r">
              <a:lnSpc>
                <a:spcPts val="1369"/>
              </a:lnSpc>
            </a:pP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02838" y="2512314"/>
            <a:ext cx="342900" cy="342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60038" y="2512314"/>
            <a:ext cx="342900" cy="342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17238" y="2512314"/>
            <a:ext cx="342900" cy="342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38732" y="2555177"/>
            <a:ext cx="235744" cy="2786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95932" y="2555177"/>
            <a:ext cx="235744" cy="2786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10332" y="2555177"/>
            <a:ext cx="235744" cy="2786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06554" y="2525839"/>
            <a:ext cx="2945606" cy="80470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454343" algn="r">
              <a:spcBef>
                <a:spcPts val="75"/>
              </a:spcBef>
            </a:pP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  <a:p>
            <a:pPr>
              <a:lnSpc>
                <a:spcPct val="100000"/>
              </a:lnSpc>
            </a:pPr>
            <a:endParaRPr sz="1350">
              <a:latin typeface="Aegean"/>
              <a:cs typeface="Aegean"/>
            </a:endParaRPr>
          </a:p>
          <a:p>
            <a:pPr marL="9525">
              <a:spcBef>
                <a:spcPts val="836"/>
              </a:spcBef>
            </a:pPr>
            <a:r>
              <a:rPr spc="-8" dirty="0">
                <a:latin typeface="Calibri"/>
                <a:cs typeface="Carlito"/>
              </a:rPr>
              <a:t>Probabilistic </a:t>
            </a:r>
            <a:r>
              <a:rPr spc="-4" dirty="0">
                <a:latin typeface="Calibri"/>
                <a:cs typeface="Carlito"/>
              </a:rPr>
              <a:t>Set </a:t>
            </a:r>
            <a:r>
              <a:rPr spc="-8" dirty="0">
                <a:latin typeface="Calibri"/>
                <a:cs typeface="Carlito"/>
              </a:rPr>
              <a:t>Cover</a:t>
            </a:r>
            <a:r>
              <a:rPr spc="-71" dirty="0">
                <a:latin typeface="Calibri"/>
                <a:cs typeface="Carlito"/>
              </a:rPr>
              <a:t> </a:t>
            </a:r>
            <a:r>
              <a:rPr spc="-4" dirty="0">
                <a:latin typeface="Calibri"/>
                <a:cs typeface="Carlito"/>
              </a:rPr>
              <a:t>Function</a:t>
            </a:r>
            <a:endParaRPr>
              <a:latin typeface="Calibri"/>
              <a:cs typeface="Carlito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82969" y="4007891"/>
            <a:ext cx="3110865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500" spc="-4" dirty="0">
                <a:latin typeface="Calibri"/>
                <a:cs typeface="Carlito"/>
              </a:rPr>
              <a:t>Probability that </a:t>
            </a:r>
            <a:r>
              <a:rPr sz="1500" dirty="0">
                <a:latin typeface="Calibri"/>
                <a:cs typeface="Carlito"/>
              </a:rPr>
              <a:t>Image i </a:t>
            </a:r>
            <a:r>
              <a:rPr sz="1500" spc="-11" dirty="0">
                <a:latin typeface="Calibri"/>
                <a:cs typeface="Carlito"/>
              </a:rPr>
              <a:t>covers </a:t>
            </a:r>
            <a:r>
              <a:rPr sz="1500" spc="-4" dirty="0">
                <a:latin typeface="Calibri"/>
                <a:cs typeface="Carlito"/>
              </a:rPr>
              <a:t>concept</a:t>
            </a:r>
            <a:r>
              <a:rPr sz="1500" spc="-45" dirty="0">
                <a:latin typeface="Calibri"/>
                <a:cs typeface="Carlito"/>
              </a:rPr>
              <a:t> </a:t>
            </a:r>
            <a:r>
              <a:rPr sz="1500" dirty="0">
                <a:latin typeface="Calibri"/>
                <a:cs typeface="Carlito"/>
              </a:rPr>
              <a:t>j</a:t>
            </a:r>
            <a:endParaRPr sz="1500">
              <a:latin typeface="Calibri"/>
              <a:cs typeface="Carlito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405601" y="1325880"/>
            <a:ext cx="3871337" cy="26071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568668" y="3915623"/>
            <a:ext cx="3546158" cy="638156"/>
          </a:xfrm>
          <a:prstGeom prst="rect">
            <a:avLst/>
          </a:prstGeom>
        </p:spPr>
        <p:txBody>
          <a:bodyPr vert="horz" wrap="square" lIns="0" tIns="98584" rIns="0" bIns="0" rtlCol="0">
            <a:spAutoFit/>
          </a:bodyPr>
          <a:lstStyle/>
          <a:p>
            <a:pPr marL="9525">
              <a:spcBef>
                <a:spcPts val="776"/>
              </a:spcBef>
            </a:pPr>
            <a:r>
              <a:rPr sz="1650" spc="-4" dirty="0">
                <a:solidFill>
                  <a:srgbClr val="4471C4"/>
                </a:solidFill>
                <a:latin typeface="Calibri"/>
                <a:cs typeface="Carlito"/>
              </a:rPr>
              <a:t>Allow </a:t>
            </a:r>
            <a:r>
              <a:rPr sz="1650" spc="-15" dirty="0">
                <a:solidFill>
                  <a:srgbClr val="4471C4"/>
                </a:solidFill>
                <a:latin typeface="Calibri"/>
                <a:cs typeface="Carlito"/>
              </a:rPr>
              <a:t>for </a:t>
            </a:r>
            <a:r>
              <a:rPr sz="1650" spc="-8" dirty="0">
                <a:solidFill>
                  <a:srgbClr val="4471C4"/>
                </a:solidFill>
                <a:latin typeface="Calibri"/>
                <a:cs typeface="Carlito"/>
              </a:rPr>
              <a:t>Probability </a:t>
            </a:r>
            <a:r>
              <a:rPr sz="1650" spc="-4" dirty="0">
                <a:solidFill>
                  <a:srgbClr val="4471C4"/>
                </a:solidFill>
                <a:latin typeface="Calibri"/>
                <a:cs typeface="Carlito"/>
              </a:rPr>
              <a:t>of </a:t>
            </a:r>
            <a:r>
              <a:rPr sz="1650" spc="-8" dirty="0">
                <a:solidFill>
                  <a:srgbClr val="4471C4"/>
                </a:solidFill>
                <a:latin typeface="Calibri"/>
                <a:cs typeface="Carlito"/>
              </a:rPr>
              <a:t>covering</a:t>
            </a:r>
            <a:r>
              <a:rPr sz="1650" spc="-23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z="1650" spc="-8" dirty="0">
                <a:solidFill>
                  <a:srgbClr val="4471C4"/>
                </a:solidFill>
                <a:latin typeface="Calibri"/>
                <a:cs typeface="Carlito"/>
              </a:rPr>
              <a:t>concepts</a:t>
            </a:r>
            <a:endParaRPr sz="1650">
              <a:latin typeface="Calibri"/>
              <a:cs typeface="Carlito"/>
            </a:endParaRPr>
          </a:p>
          <a:p>
            <a:pPr marL="1597819">
              <a:spcBef>
                <a:spcPts val="578"/>
              </a:spcBef>
            </a:pPr>
            <a:r>
              <a:rPr sz="1350" spc="-4" dirty="0">
                <a:latin typeface="Calibri"/>
                <a:cs typeface="Carlito"/>
              </a:rPr>
              <a:t>El-Arini </a:t>
            </a:r>
            <a:r>
              <a:rPr sz="1350" dirty="0">
                <a:latin typeface="Calibri"/>
                <a:cs typeface="Carlito"/>
              </a:rPr>
              <a:t>&amp; </a:t>
            </a:r>
            <a:r>
              <a:rPr sz="1350" spc="-4" dirty="0">
                <a:latin typeface="Calibri"/>
                <a:cs typeface="Carlito"/>
              </a:rPr>
              <a:t>Guestrin </a:t>
            </a:r>
            <a:r>
              <a:rPr sz="1350" spc="-79" dirty="0">
                <a:latin typeface="Aegean"/>
                <a:cs typeface="Aegean"/>
              </a:rPr>
              <a:t>2013,</a:t>
            </a:r>
            <a:r>
              <a:rPr sz="1350" spc="-45" dirty="0">
                <a:latin typeface="Aegean"/>
                <a:cs typeface="Aegean"/>
              </a:rPr>
              <a:t> </a:t>
            </a: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</p:txBody>
      </p:sp>
      <p:sp>
        <p:nvSpPr>
          <p:cNvPr id="3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Feature Based Functions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148ABF-C08A-26E4-E84A-27A23D4FEDF0}"/>
              </a:ext>
            </a:extLst>
          </p:cNvPr>
          <p:cNvGrpSpPr/>
          <p:nvPr/>
        </p:nvGrpSpPr>
        <p:grpSpPr>
          <a:xfrm>
            <a:off x="1165687" y="1325880"/>
            <a:ext cx="8449056" cy="4333713"/>
            <a:chOff x="1906466" y="1325880"/>
            <a:chExt cx="8449056" cy="4333713"/>
          </a:xfrm>
        </p:grpSpPr>
        <p:sp>
          <p:nvSpPr>
            <p:cNvPr id="4" name="object 4"/>
            <p:cNvSpPr txBox="1"/>
            <p:nvPr/>
          </p:nvSpPr>
          <p:spPr>
            <a:xfrm>
              <a:off x="8736939" y="2195622"/>
              <a:ext cx="1548289" cy="1394613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marR="3810" indent="1905" algn="ctr">
                <a:spcBef>
                  <a:spcPts val="75"/>
                </a:spcBef>
              </a:pPr>
              <a:r>
                <a:rPr sz="2250" spc="-8" dirty="0">
                  <a:solidFill>
                    <a:srgbClr val="4471C4"/>
                  </a:solidFill>
                  <a:latin typeface="Calibri"/>
                  <a:cs typeface="Carlito"/>
                </a:rPr>
                <a:t>Achieve  </a:t>
              </a:r>
              <a:r>
                <a:rPr sz="2250" spc="-11" dirty="0">
                  <a:solidFill>
                    <a:srgbClr val="4471C4"/>
                  </a:solidFill>
                  <a:latin typeface="Calibri"/>
                  <a:cs typeface="Carlito"/>
                </a:rPr>
                <a:t>Uniformity</a:t>
              </a:r>
              <a:r>
                <a:rPr sz="2250" spc="-38" dirty="0">
                  <a:solidFill>
                    <a:srgbClr val="4471C4"/>
                  </a:solidFill>
                  <a:latin typeface="Calibri"/>
                  <a:cs typeface="Carlito"/>
                </a:rPr>
                <a:t> </a:t>
              </a:r>
              <a:r>
                <a:rPr sz="2250" dirty="0">
                  <a:solidFill>
                    <a:srgbClr val="4471C4"/>
                  </a:solidFill>
                  <a:latin typeface="Calibri"/>
                  <a:cs typeface="Carlito"/>
                </a:rPr>
                <a:t>in  </a:t>
              </a:r>
              <a:r>
                <a:rPr sz="2250" spc="-15" dirty="0">
                  <a:solidFill>
                    <a:srgbClr val="4471C4"/>
                  </a:solidFill>
                  <a:latin typeface="Calibri"/>
                  <a:cs typeface="Carlito"/>
                </a:rPr>
                <a:t>Feature  Coverage</a:t>
              </a:r>
              <a:endParaRPr sz="2250">
                <a:latin typeface="Calibri"/>
                <a:cs typeface="Carlito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906466" y="1325880"/>
              <a:ext cx="6205205" cy="24040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2433618-8347-37CA-B3D8-2697B01101F6}"/>
                </a:ext>
              </a:extLst>
            </p:cNvPr>
            <p:cNvGrpSpPr/>
            <p:nvPr/>
          </p:nvGrpSpPr>
          <p:grpSpPr>
            <a:xfrm>
              <a:off x="3087953" y="3685143"/>
              <a:ext cx="5241794" cy="1578916"/>
              <a:chOff x="2703958" y="4234625"/>
              <a:chExt cx="4101941" cy="1184840"/>
            </a:xfrm>
          </p:grpSpPr>
          <p:sp>
            <p:nvSpPr>
              <p:cNvPr id="3" name="object 3"/>
              <p:cNvSpPr txBox="1"/>
              <p:nvPr/>
            </p:nvSpPr>
            <p:spPr>
              <a:xfrm>
                <a:off x="3111055" y="4234625"/>
                <a:ext cx="2290763" cy="286617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marL="9525">
                  <a:spcBef>
                    <a:spcPts val="75"/>
                  </a:spcBef>
                </a:pPr>
                <a:r>
                  <a:rPr spc="-11" dirty="0">
                    <a:latin typeface="Calibri"/>
                    <a:cs typeface="Carlito"/>
                  </a:rPr>
                  <a:t>Feature </a:t>
                </a:r>
                <a:r>
                  <a:rPr spc="-4" dirty="0">
                    <a:latin typeface="Calibri"/>
                    <a:cs typeface="Carlito"/>
                  </a:rPr>
                  <a:t>Based</a:t>
                </a:r>
                <a:r>
                  <a:rPr spc="-30" dirty="0">
                    <a:latin typeface="Calibri"/>
                    <a:cs typeface="Carlito"/>
                  </a:rPr>
                  <a:t> </a:t>
                </a:r>
                <a:r>
                  <a:rPr spc="-4" dirty="0">
                    <a:latin typeface="Calibri"/>
                    <a:cs typeface="Carlito"/>
                  </a:rPr>
                  <a:t>Functions</a:t>
                </a:r>
                <a:endParaRPr dirty="0">
                  <a:latin typeface="Calibri"/>
                  <a:cs typeface="Carlito"/>
                </a:endParaRPr>
              </a:p>
            </p:txBody>
          </p:sp>
          <p:sp>
            <p:nvSpPr>
              <p:cNvPr id="6" name="object 6"/>
              <p:cNvSpPr txBox="1"/>
              <p:nvPr/>
            </p:nvSpPr>
            <p:spPr>
              <a:xfrm>
                <a:off x="2703958" y="5204384"/>
                <a:ext cx="4101941" cy="215081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marL="9525">
                  <a:spcBef>
                    <a:spcPts val="75"/>
                  </a:spcBef>
                </a:pPr>
                <a:r>
                  <a:rPr spc="-34" dirty="0">
                    <a:latin typeface="Calibri"/>
                    <a:cs typeface="Carlito"/>
                  </a:rPr>
                  <a:t>Total </a:t>
                </a:r>
                <a:r>
                  <a:rPr spc="-4" dirty="0">
                    <a:latin typeface="Calibri"/>
                    <a:cs typeface="Carlito"/>
                  </a:rPr>
                  <a:t>Contribution of </a:t>
                </a:r>
                <a:r>
                  <a:rPr spc="-8" dirty="0">
                    <a:latin typeface="Calibri"/>
                    <a:cs typeface="Carlito"/>
                  </a:rPr>
                  <a:t>Feature </a:t>
                </a:r>
                <a:r>
                  <a:rPr dirty="0">
                    <a:latin typeface="Calibri"/>
                    <a:cs typeface="Carlito"/>
                  </a:rPr>
                  <a:t>u </a:t>
                </a:r>
                <a:r>
                  <a:rPr spc="-4" dirty="0">
                    <a:latin typeface="Calibri"/>
                    <a:cs typeface="Carlito"/>
                  </a:rPr>
                  <a:t>in </a:t>
                </a:r>
                <a:r>
                  <a:rPr dirty="0">
                    <a:latin typeface="Calibri"/>
                    <a:cs typeface="Carlito"/>
                  </a:rPr>
                  <a:t>the </a:t>
                </a:r>
                <a:r>
                  <a:rPr spc="-4" dirty="0">
                    <a:latin typeface="Calibri"/>
                    <a:cs typeface="Carlito"/>
                  </a:rPr>
                  <a:t>Set of Images</a:t>
                </a:r>
                <a:r>
                  <a:rPr spc="26" dirty="0">
                    <a:latin typeface="Calibri"/>
                    <a:cs typeface="Carlito"/>
                  </a:rPr>
                  <a:t> </a:t>
                </a:r>
                <a:r>
                  <a:rPr dirty="0">
                    <a:latin typeface="Calibri"/>
                    <a:cs typeface="Carlito"/>
                  </a:rPr>
                  <a:t>S</a:t>
                </a:r>
              </a:p>
            </p:txBody>
          </p:sp>
          <p:grpSp>
            <p:nvGrpSpPr>
              <p:cNvPr id="7" name="object 7"/>
              <p:cNvGrpSpPr/>
              <p:nvPr/>
            </p:nvGrpSpPr>
            <p:grpSpPr>
              <a:xfrm>
                <a:off x="3574311" y="4616908"/>
                <a:ext cx="1754268" cy="495916"/>
                <a:chOff x="4765745" y="5012884"/>
                <a:chExt cx="2339024" cy="661222"/>
              </a:xfrm>
            </p:grpSpPr>
            <p:sp>
              <p:nvSpPr>
                <p:cNvPr id="8" name="object 8"/>
                <p:cNvSpPr/>
                <p:nvPr/>
              </p:nvSpPr>
              <p:spPr>
                <a:xfrm>
                  <a:off x="4765745" y="5012884"/>
                  <a:ext cx="2339024" cy="505083"/>
                </a:xfrm>
                <a:prstGeom prst="rect">
                  <a:avLst/>
                </a:prstGeom>
                <a:blipFill>
                  <a:blip r:embed="rId3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 dirty="0"/>
                </a:p>
              </p:txBody>
            </p:sp>
            <p:sp>
              <p:nvSpPr>
                <p:cNvPr id="9" name="object 9"/>
                <p:cNvSpPr/>
                <p:nvPr/>
              </p:nvSpPr>
              <p:spPr>
                <a:xfrm>
                  <a:off x="6467602" y="5441950"/>
                  <a:ext cx="128524" cy="232156"/>
                </a:xfrm>
                <a:prstGeom prst="rect">
                  <a:avLst/>
                </a:prstGeom>
                <a:blipFill>
                  <a:blip r:embed="rId4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</p:grpSp>
        <p:sp>
          <p:nvSpPr>
            <p:cNvPr id="10" name="object 10"/>
            <p:cNvSpPr txBox="1"/>
            <p:nvPr/>
          </p:nvSpPr>
          <p:spPr>
            <a:xfrm>
              <a:off x="8218025" y="4660844"/>
              <a:ext cx="2137497" cy="255839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600" spc="-11" dirty="0">
                  <a:latin typeface="Calibri"/>
                  <a:cs typeface="Carlito"/>
                </a:rPr>
                <a:t>Wei-</a:t>
              </a:r>
              <a:r>
                <a:rPr sz="1600" spc="-11" dirty="0">
                  <a:latin typeface="Aegean"/>
                  <a:cs typeface="Aegean"/>
                </a:rPr>
                <a:t>Iyer </a:t>
              </a:r>
              <a:r>
                <a:rPr sz="1600" spc="-34" dirty="0">
                  <a:latin typeface="Aegean"/>
                  <a:cs typeface="Aegean"/>
                </a:rPr>
                <a:t>et </a:t>
              </a:r>
              <a:r>
                <a:rPr lang="en-US" sz="1600" spc="-169" dirty="0">
                  <a:latin typeface="Aegean"/>
                  <a:cs typeface="Aegean"/>
                </a:rPr>
                <a:t>al   </a:t>
              </a:r>
              <a:r>
                <a:rPr sz="1600" spc="-113" dirty="0">
                  <a:latin typeface="Aegean"/>
                  <a:cs typeface="Aegean"/>
                </a:rPr>
                <a:t>2014</a:t>
              </a:r>
              <a:r>
                <a:rPr sz="1600" spc="-116" dirty="0">
                  <a:latin typeface="Aegean"/>
                  <a:cs typeface="Aegean"/>
                </a:rPr>
                <a:t> </a:t>
              </a:r>
              <a:r>
                <a:rPr sz="1600" spc="127" dirty="0">
                  <a:latin typeface="Aegean"/>
                  <a:cs typeface="Aegean"/>
                </a:rPr>
                <a:t>…</a:t>
              </a:r>
              <a:endParaRPr sz="1600" dirty="0">
                <a:latin typeface="Aegean"/>
                <a:cs typeface="Aegean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880D89-D0FF-D0AB-AAF7-87A3E7E1C8CF}"/>
                </a:ext>
              </a:extLst>
            </p:cNvPr>
            <p:cNvSpPr txBox="1"/>
            <p:nvPr/>
          </p:nvSpPr>
          <p:spPr>
            <a:xfrm>
              <a:off x="4738809" y="5290261"/>
              <a:ext cx="2149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g</a:t>
              </a:r>
              <a:r>
                <a:rPr lang="en-US" dirty="0"/>
                <a:t> is concave function</a:t>
              </a:r>
            </a:p>
          </p:txBody>
        </p:sp>
      </p:grpSp>
      <p:sp>
        <p:nvSpPr>
          <p:cNvPr id="1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Deep Submodular Functions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99994" y="1325881"/>
            <a:ext cx="7364730" cy="3055620"/>
            <a:chOff x="1568196" y="1851660"/>
            <a:chExt cx="9819640" cy="4074160"/>
          </a:xfrm>
        </p:grpSpPr>
        <p:sp>
          <p:nvSpPr>
            <p:cNvPr id="4" name="object 4"/>
            <p:cNvSpPr/>
            <p:nvPr/>
          </p:nvSpPr>
          <p:spPr>
            <a:xfrm>
              <a:off x="1671991" y="5255601"/>
              <a:ext cx="9715254" cy="6696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68196" y="1851660"/>
              <a:ext cx="9116568" cy="3429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339109" y="4434460"/>
            <a:ext cx="125206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latin typeface="Calibri"/>
                <a:cs typeface="Carlito"/>
              </a:rPr>
              <a:t>Bilmes-</a:t>
            </a:r>
            <a:r>
              <a:rPr sz="1350" spc="-4" dirty="0">
                <a:latin typeface="Aegean"/>
                <a:cs typeface="Aegean"/>
              </a:rPr>
              <a:t>Bai</a:t>
            </a:r>
            <a:r>
              <a:rPr sz="1350" spc="-86" dirty="0">
                <a:latin typeface="Aegean"/>
                <a:cs typeface="Aegean"/>
              </a:rPr>
              <a:t> </a:t>
            </a:r>
            <a:r>
              <a:rPr sz="1350" spc="-64" dirty="0">
                <a:latin typeface="Aegean"/>
                <a:cs typeface="Aegean"/>
              </a:rPr>
              <a:t>2015…</a:t>
            </a:r>
            <a:endParaRPr sz="1350">
              <a:latin typeface="Aegean"/>
              <a:cs typeface="Aegean"/>
            </a:endParaRP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25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Information Functions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3A96AB-4985-8D28-B04C-D76B7F705362}"/>
              </a:ext>
            </a:extLst>
          </p:cNvPr>
          <p:cNvGrpSpPr/>
          <p:nvPr/>
        </p:nvGrpSpPr>
        <p:grpSpPr>
          <a:xfrm>
            <a:off x="1053296" y="1325880"/>
            <a:ext cx="9351769" cy="4380439"/>
            <a:chOff x="1896826" y="1325880"/>
            <a:chExt cx="8508239" cy="3779185"/>
          </a:xfrm>
        </p:grpSpPr>
        <p:sp>
          <p:nvSpPr>
            <p:cNvPr id="3" name="object 3"/>
            <p:cNvSpPr/>
            <p:nvPr/>
          </p:nvSpPr>
          <p:spPr>
            <a:xfrm>
              <a:off x="1896826" y="1325880"/>
              <a:ext cx="5618747" cy="350952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00830" y="1883796"/>
              <a:ext cx="2704235" cy="14105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8124481" y="3618600"/>
              <a:ext cx="1791176" cy="1486465"/>
            </a:xfrm>
            <a:prstGeom prst="rect">
              <a:avLst/>
            </a:prstGeom>
          </p:spPr>
          <p:txBody>
            <a:bodyPr vert="horz" wrap="square" lIns="0" tIns="9049" rIns="0" bIns="0" rtlCol="0">
              <a:spAutoFit/>
            </a:bodyPr>
            <a:lstStyle/>
            <a:p>
              <a:pPr marL="9525">
                <a:spcBef>
                  <a:spcPts val="71"/>
                </a:spcBef>
              </a:pPr>
              <a:r>
                <a:rPr sz="1650" spc="-11" dirty="0">
                  <a:solidFill>
                    <a:srgbClr val="4471C4"/>
                  </a:solidFill>
                  <a:latin typeface="Calibri"/>
                  <a:cs typeface="Carlito"/>
                </a:rPr>
                <a:t>Entropy</a:t>
              </a:r>
              <a:endParaRPr sz="1650">
                <a:latin typeface="Calibri"/>
                <a:cs typeface="Carlito"/>
              </a:endParaRPr>
            </a:p>
            <a:p>
              <a:pPr marL="9525" marR="104775">
                <a:spcBef>
                  <a:spcPts val="4"/>
                </a:spcBef>
              </a:pPr>
              <a:r>
                <a:rPr sz="1650" spc="-8" dirty="0">
                  <a:solidFill>
                    <a:srgbClr val="4471C4"/>
                  </a:solidFill>
                  <a:latin typeface="Calibri"/>
                  <a:cs typeface="Carlito"/>
                </a:rPr>
                <a:t>Mutual </a:t>
              </a:r>
              <a:r>
                <a:rPr sz="1650" spc="-11" dirty="0">
                  <a:solidFill>
                    <a:srgbClr val="4471C4"/>
                  </a:solidFill>
                  <a:latin typeface="Calibri"/>
                  <a:cs typeface="Carlito"/>
                </a:rPr>
                <a:t>Information  Information</a:t>
              </a:r>
              <a:r>
                <a:rPr sz="1650" spc="-4" dirty="0">
                  <a:solidFill>
                    <a:srgbClr val="4471C4"/>
                  </a:solidFill>
                  <a:latin typeface="Calibri"/>
                  <a:cs typeface="Carlito"/>
                </a:rPr>
                <a:t> Gain</a:t>
              </a:r>
              <a:endParaRPr sz="1650">
                <a:latin typeface="Calibri"/>
                <a:cs typeface="Carlito"/>
              </a:endParaRPr>
            </a:p>
            <a:p>
              <a:pPr marL="9525"/>
              <a:r>
                <a:rPr sz="1650" spc="153" dirty="0">
                  <a:solidFill>
                    <a:srgbClr val="4471C4"/>
                  </a:solidFill>
                  <a:latin typeface="Aegean"/>
                  <a:cs typeface="Aegean"/>
                </a:rPr>
                <a:t>…</a:t>
              </a:r>
              <a:endParaRPr sz="1650">
                <a:latin typeface="Aegean"/>
                <a:cs typeface="Aegean"/>
              </a:endParaRPr>
            </a:p>
            <a:p>
              <a:pPr>
                <a:spcBef>
                  <a:spcPts val="19"/>
                </a:spcBef>
              </a:pPr>
              <a:endParaRPr sz="1650">
                <a:latin typeface="Aegean"/>
                <a:cs typeface="Aegean"/>
              </a:endParaRPr>
            </a:p>
            <a:p>
              <a:pPr marL="383857"/>
              <a:r>
                <a:rPr sz="1350" spc="-19" dirty="0">
                  <a:latin typeface="Aegean"/>
                  <a:cs typeface="Aegean"/>
                </a:rPr>
                <a:t>Krause </a:t>
              </a:r>
              <a:r>
                <a:rPr sz="1350" spc="-30" dirty="0">
                  <a:latin typeface="Aegean"/>
                  <a:cs typeface="Aegean"/>
                </a:rPr>
                <a:t>et </a:t>
              </a:r>
              <a:r>
                <a:rPr sz="1350" spc="-169" dirty="0">
                  <a:latin typeface="Aegean"/>
                  <a:cs typeface="Aegean"/>
                </a:rPr>
                <a:t>al </a:t>
              </a:r>
              <a:r>
                <a:rPr sz="1350" spc="-79" dirty="0">
                  <a:latin typeface="Aegean"/>
                  <a:cs typeface="Aegean"/>
                </a:rPr>
                <a:t>2008,</a:t>
              </a:r>
              <a:r>
                <a:rPr sz="1350" spc="-124" dirty="0">
                  <a:latin typeface="Aegean"/>
                  <a:cs typeface="Aegean"/>
                </a:rPr>
                <a:t> </a:t>
              </a:r>
              <a:r>
                <a:rPr sz="1350" spc="127" dirty="0">
                  <a:latin typeface="Aegean"/>
                  <a:cs typeface="Aegean"/>
                </a:rPr>
                <a:t>…</a:t>
              </a:r>
              <a:endParaRPr sz="1350">
                <a:latin typeface="Aegean"/>
                <a:cs typeface="Aegean"/>
              </a:endParaRPr>
            </a:p>
          </p:txBody>
        </p:sp>
      </p:grp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Part 1 · Section 1.2</a:t>
            </a:r>
          </a:p>
        </p:txBody>
      </p:sp>
      <p:sp>
        <p:nvSpPr>
          <p:cNvPr id="118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Submodular Maximization</a:t>
            </a:r>
          </a:p>
        </p:txBody>
      </p:sp>
      <p:sp>
        <p:nvSpPr>
          <p:cNvPr id="119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Greedy algorithms and their guarantees, budget and matroid constraints, non-monotone objectives, faster greedy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Master Optimization Problem</a:t>
            </a:r>
          </a:p>
        </p:txBody>
      </p:sp>
      <p:sp>
        <p:nvSpPr>
          <p:cNvPr id="3" name="object 3"/>
          <p:cNvSpPr/>
          <p:nvPr/>
        </p:nvSpPr>
        <p:spPr>
          <a:xfrm>
            <a:off x="2418136" y="1392391"/>
            <a:ext cx="5377091" cy="2453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56039" y="1325880"/>
            <a:ext cx="7113746" cy="314845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5285899">
              <a:spcBef>
                <a:spcPts val="71"/>
              </a:spcBef>
            </a:pPr>
            <a:r>
              <a:rPr sz="1875" spc="-4" dirty="0">
                <a:latin typeface="Calibri"/>
                <a:cs typeface="Carlito"/>
              </a:rPr>
              <a:t>F</a:t>
            </a:r>
            <a:r>
              <a:rPr sz="1875" spc="-8" dirty="0">
                <a:latin typeface="Calibri"/>
                <a:cs typeface="Carlito"/>
              </a:rPr>
              <a:t> </a:t>
            </a:r>
            <a:r>
              <a:rPr sz="1875" spc="-4" dirty="0">
                <a:latin typeface="Calibri"/>
                <a:cs typeface="Carlito"/>
              </a:rPr>
              <a:t>Models:</a:t>
            </a:r>
            <a:endParaRPr sz="1875">
              <a:latin typeface="Calibri"/>
              <a:cs typeface="Carlito"/>
            </a:endParaRPr>
          </a:p>
          <a:p>
            <a:pPr marL="5628799" indent="-343376">
              <a:spcBef>
                <a:spcPts val="4"/>
              </a:spcBef>
              <a:buFont typeface="Arial"/>
              <a:buChar char="•"/>
              <a:tabLst>
                <a:tab pos="5628799" algn="l"/>
                <a:tab pos="5629275" algn="l"/>
              </a:tabLst>
            </a:pPr>
            <a:r>
              <a:rPr sz="1875" spc="-11" dirty="0">
                <a:latin typeface="Calibri"/>
                <a:cs typeface="Carlito"/>
              </a:rPr>
              <a:t>Diversity</a:t>
            </a:r>
            <a:endParaRPr sz="1875">
              <a:latin typeface="Calibri"/>
              <a:cs typeface="Carlito"/>
            </a:endParaRPr>
          </a:p>
          <a:p>
            <a:pPr marL="5628799" indent="-343376">
              <a:buFont typeface="Arial"/>
              <a:buChar char="•"/>
              <a:tabLst>
                <a:tab pos="5628799" algn="l"/>
                <a:tab pos="5629275" algn="l"/>
              </a:tabLst>
            </a:pPr>
            <a:r>
              <a:rPr sz="1875" spc="-11" dirty="0">
                <a:latin typeface="Calibri"/>
                <a:cs typeface="Carlito"/>
              </a:rPr>
              <a:t>Representation</a:t>
            </a:r>
            <a:endParaRPr sz="1875">
              <a:latin typeface="Calibri"/>
              <a:cs typeface="Carlito"/>
            </a:endParaRPr>
          </a:p>
          <a:p>
            <a:pPr marL="5628799" indent="-343376">
              <a:buFont typeface="Arial"/>
              <a:buChar char="•"/>
              <a:tabLst>
                <a:tab pos="5628799" algn="l"/>
                <a:tab pos="5629275" algn="l"/>
              </a:tabLst>
            </a:pPr>
            <a:r>
              <a:rPr sz="1875" spc="-11" dirty="0">
                <a:latin typeface="Calibri"/>
                <a:cs typeface="Carlito"/>
              </a:rPr>
              <a:t>Coverage</a:t>
            </a:r>
            <a:endParaRPr sz="1875">
              <a:latin typeface="Calibri"/>
              <a:cs typeface="Carlito"/>
            </a:endParaRPr>
          </a:p>
          <a:p>
            <a:pPr marL="5628799" indent="-343376">
              <a:buFont typeface="Arial"/>
              <a:buChar char="•"/>
              <a:tabLst>
                <a:tab pos="5628799" algn="l"/>
                <a:tab pos="5629275" algn="l"/>
              </a:tabLst>
            </a:pPr>
            <a:r>
              <a:rPr sz="1875" spc="-11" dirty="0">
                <a:latin typeface="Calibri"/>
                <a:cs typeface="Carlito"/>
              </a:rPr>
              <a:t>Information</a:t>
            </a:r>
            <a:endParaRPr sz="1875">
              <a:latin typeface="Calibri"/>
              <a:cs typeface="Carlito"/>
            </a:endParaRPr>
          </a:p>
          <a:p>
            <a:pPr marL="5628799" indent="-343376">
              <a:buFont typeface="Arial"/>
              <a:buChar char="•"/>
              <a:tabLst>
                <a:tab pos="5628799" algn="l"/>
                <a:tab pos="5629275" algn="l"/>
              </a:tabLst>
            </a:pPr>
            <a:r>
              <a:rPr sz="1875" spc="-8" dirty="0">
                <a:latin typeface="Calibri"/>
                <a:cs typeface="Carlito"/>
              </a:rPr>
              <a:t>Importance</a:t>
            </a:r>
            <a:endParaRPr sz="1875">
              <a:latin typeface="Calibri"/>
              <a:cs typeface="Carlito"/>
            </a:endParaRPr>
          </a:p>
          <a:p>
            <a:pPr marL="5628799" indent="-343376">
              <a:buFont typeface="Arial"/>
              <a:buChar char="•"/>
              <a:tabLst>
                <a:tab pos="5628799" algn="l"/>
                <a:tab pos="5629275" algn="l"/>
              </a:tabLst>
            </a:pPr>
            <a:r>
              <a:rPr sz="1875" spc="176" dirty="0">
                <a:latin typeface="Aegean"/>
                <a:cs typeface="Aegean"/>
              </a:rPr>
              <a:t>…</a:t>
            </a:r>
            <a:endParaRPr sz="1875">
              <a:latin typeface="Aegean"/>
              <a:cs typeface="Aegean"/>
            </a:endParaRPr>
          </a:p>
          <a:p>
            <a:pPr>
              <a:lnSpc>
                <a:spcPct val="100000"/>
              </a:lnSpc>
            </a:pPr>
            <a:endParaRPr sz="2175">
              <a:latin typeface="Aegean"/>
              <a:cs typeface="Aegean"/>
            </a:endParaRPr>
          </a:p>
          <a:p>
            <a:pPr>
              <a:spcBef>
                <a:spcPts val="19"/>
              </a:spcBef>
            </a:pPr>
            <a:endParaRPr sz="3225">
              <a:latin typeface="Aegean"/>
              <a:cs typeface="Aegean"/>
            </a:endParaRPr>
          </a:p>
          <a:p>
            <a:pPr marL="9525">
              <a:spcBef>
                <a:spcPts val="4"/>
              </a:spcBef>
            </a:pPr>
            <a:r>
              <a:rPr sz="1875" spc="-41" dirty="0">
                <a:solidFill>
                  <a:srgbClr val="001F5F"/>
                </a:solidFill>
                <a:latin typeface="Calibri"/>
                <a:cs typeface="Carlito"/>
              </a:rPr>
              <a:t>We </a:t>
            </a:r>
            <a:r>
              <a:rPr sz="1875" spc="-8" dirty="0">
                <a:solidFill>
                  <a:srgbClr val="001F5F"/>
                </a:solidFill>
                <a:latin typeface="Calibri"/>
                <a:cs typeface="Carlito"/>
              </a:rPr>
              <a:t>shall study </a:t>
            </a:r>
            <a:r>
              <a:rPr sz="1875" spc="-4" dirty="0">
                <a:solidFill>
                  <a:srgbClr val="001F5F"/>
                </a:solidFill>
                <a:latin typeface="Calibri"/>
                <a:cs typeface="Carlito"/>
              </a:rPr>
              <a:t>this and </a:t>
            </a:r>
            <a:r>
              <a:rPr sz="1875" spc="-8" dirty="0">
                <a:solidFill>
                  <a:srgbClr val="001F5F"/>
                </a:solidFill>
                <a:latin typeface="Calibri"/>
                <a:cs typeface="Carlito"/>
              </a:rPr>
              <a:t>variants </a:t>
            </a:r>
            <a:r>
              <a:rPr sz="1875" spc="-4" dirty="0">
                <a:solidFill>
                  <a:srgbClr val="001F5F"/>
                </a:solidFill>
                <a:latin typeface="Calibri"/>
                <a:cs typeface="Carlito"/>
              </a:rPr>
              <a:t>of this </a:t>
            </a:r>
            <a:r>
              <a:rPr sz="1875" spc="-8" dirty="0">
                <a:solidFill>
                  <a:srgbClr val="001F5F"/>
                </a:solidFill>
                <a:latin typeface="Calibri"/>
                <a:cs typeface="Carlito"/>
              </a:rPr>
              <a:t>Master Optimization</a:t>
            </a:r>
            <a:r>
              <a:rPr sz="1875" spc="86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875" spc="-8" dirty="0">
                <a:solidFill>
                  <a:srgbClr val="001F5F"/>
                </a:solidFill>
                <a:latin typeface="Calibri"/>
                <a:cs typeface="Carlito"/>
              </a:rPr>
              <a:t>Problem!</a:t>
            </a:r>
            <a:endParaRPr sz="1875">
              <a:latin typeface="Calibri"/>
              <a:cs typeface="Carli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Monotone Submodular Maximization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BD7378-EB0C-AAFD-236D-74FD6193CA50}"/>
              </a:ext>
            </a:extLst>
          </p:cNvPr>
          <p:cNvGrpSpPr/>
          <p:nvPr/>
        </p:nvGrpSpPr>
        <p:grpSpPr>
          <a:xfrm>
            <a:off x="868101" y="1325881"/>
            <a:ext cx="8772585" cy="4067922"/>
            <a:chOff x="2624778" y="1325881"/>
            <a:chExt cx="7837710" cy="3505361"/>
          </a:xfrm>
        </p:grpSpPr>
        <p:sp>
          <p:nvSpPr>
            <p:cNvPr id="3" name="object 3"/>
            <p:cNvSpPr/>
            <p:nvPr/>
          </p:nvSpPr>
          <p:spPr>
            <a:xfrm>
              <a:off x="2624778" y="1325881"/>
              <a:ext cx="5647071" cy="33848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8174107" y="1332851"/>
              <a:ext cx="2288381" cy="586218"/>
            </a:xfrm>
            <a:prstGeom prst="rect">
              <a:avLst/>
            </a:prstGeom>
          </p:spPr>
          <p:txBody>
            <a:bodyPr vert="horz" wrap="square" lIns="0" tIns="9049" rIns="0" bIns="0" rtlCol="0">
              <a:spAutoFit/>
            </a:bodyPr>
            <a:lstStyle/>
            <a:p>
              <a:pPr marL="9525" marR="3810">
                <a:spcBef>
                  <a:spcPts val="71"/>
                </a:spcBef>
              </a:pPr>
              <a:r>
                <a:rPr sz="1875" spc="-8" dirty="0">
                  <a:latin typeface="Calibri"/>
                  <a:cs typeface="Carlito"/>
                </a:rPr>
                <a:t>What </a:t>
              </a:r>
              <a:r>
                <a:rPr sz="1875" spc="-4" dirty="0">
                  <a:latin typeface="Calibri"/>
                  <a:cs typeface="Carlito"/>
                </a:rPr>
                <a:t>is the </a:t>
              </a:r>
              <a:r>
                <a:rPr sz="1875" spc="-11" dirty="0">
                  <a:latin typeface="Calibri"/>
                  <a:cs typeface="Carlito"/>
                </a:rPr>
                <a:t>Constraint?  </a:t>
              </a:r>
              <a:r>
                <a:rPr sz="1875" spc="-4" dirty="0">
                  <a:latin typeface="Calibri"/>
                  <a:cs typeface="Carlito"/>
                </a:rPr>
                <a:t>C(S) =</a:t>
              </a:r>
              <a:r>
                <a:rPr sz="1875" dirty="0">
                  <a:latin typeface="Calibri"/>
                  <a:cs typeface="Carlito"/>
                </a:rPr>
                <a:t> </a:t>
              </a:r>
              <a:r>
                <a:rPr sz="1875" spc="-4" dirty="0">
                  <a:latin typeface="Calibri"/>
                  <a:cs typeface="Carlito"/>
                </a:rPr>
                <a:t>|S|</a:t>
              </a:r>
              <a:endParaRPr sz="1875">
                <a:latin typeface="Calibri"/>
                <a:cs typeface="Carlito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634522" y="1603933"/>
              <a:ext cx="3731895" cy="3042761"/>
            </a:xfrm>
            <a:custGeom>
              <a:avLst/>
              <a:gdLst/>
              <a:ahLst/>
              <a:cxnLst/>
              <a:rect l="l" t="t" r="r" b="b"/>
              <a:pathLst>
                <a:path w="4975859" h="4057015">
                  <a:moveTo>
                    <a:pt x="4415409" y="38100"/>
                  </a:moveTo>
                  <a:lnTo>
                    <a:pt x="2813304" y="38100"/>
                  </a:lnTo>
                  <a:lnTo>
                    <a:pt x="2813304" y="0"/>
                  </a:lnTo>
                  <a:lnTo>
                    <a:pt x="2699004" y="57150"/>
                  </a:lnTo>
                  <a:lnTo>
                    <a:pt x="2813304" y="114300"/>
                  </a:lnTo>
                  <a:lnTo>
                    <a:pt x="2813304" y="76200"/>
                  </a:lnTo>
                  <a:lnTo>
                    <a:pt x="4415409" y="76200"/>
                  </a:lnTo>
                  <a:lnTo>
                    <a:pt x="4415409" y="38100"/>
                  </a:lnTo>
                  <a:close/>
                </a:path>
                <a:path w="4975859" h="4057015">
                  <a:moveTo>
                    <a:pt x="4975479" y="3980688"/>
                  </a:moveTo>
                  <a:lnTo>
                    <a:pt x="114300" y="3980688"/>
                  </a:lnTo>
                  <a:lnTo>
                    <a:pt x="114300" y="3942588"/>
                  </a:lnTo>
                  <a:lnTo>
                    <a:pt x="0" y="3999738"/>
                  </a:lnTo>
                  <a:lnTo>
                    <a:pt x="114300" y="4056888"/>
                  </a:lnTo>
                  <a:lnTo>
                    <a:pt x="114300" y="4018788"/>
                  </a:lnTo>
                  <a:lnTo>
                    <a:pt x="4975479" y="4018788"/>
                  </a:lnTo>
                  <a:lnTo>
                    <a:pt x="4975479" y="398068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8511768" y="4245024"/>
              <a:ext cx="1451610" cy="586218"/>
            </a:xfrm>
            <a:prstGeom prst="rect">
              <a:avLst/>
            </a:prstGeom>
          </p:spPr>
          <p:txBody>
            <a:bodyPr vert="horz" wrap="square" lIns="0" tIns="9049" rIns="0" bIns="0" rtlCol="0">
              <a:spAutoFit/>
            </a:bodyPr>
            <a:lstStyle/>
            <a:p>
              <a:pPr marL="203359" marR="3810" indent="-194309">
                <a:spcBef>
                  <a:spcPts val="71"/>
                </a:spcBef>
              </a:pPr>
              <a:r>
                <a:rPr sz="1875" spc="-4" dirty="0">
                  <a:latin typeface="Calibri"/>
                  <a:cs typeface="Carlito"/>
                </a:rPr>
                <a:t>A</a:t>
              </a:r>
              <a:r>
                <a:rPr sz="1875" spc="-11" dirty="0">
                  <a:latin typeface="Calibri"/>
                  <a:cs typeface="Carlito"/>
                </a:rPr>
                <a:t>p</a:t>
              </a:r>
              <a:r>
                <a:rPr sz="1875" spc="-8" dirty="0">
                  <a:latin typeface="Calibri"/>
                  <a:cs typeface="Carlito"/>
                </a:rPr>
                <a:t>p</a:t>
              </a:r>
              <a:r>
                <a:rPr sz="1875" spc="-30" dirty="0">
                  <a:latin typeface="Calibri"/>
                  <a:cs typeface="Carlito"/>
                </a:rPr>
                <a:t>r</a:t>
              </a:r>
              <a:r>
                <a:rPr sz="1875" spc="-38" dirty="0">
                  <a:latin typeface="Calibri"/>
                  <a:cs typeface="Carlito"/>
                </a:rPr>
                <a:t>o</a:t>
              </a:r>
              <a:r>
                <a:rPr sz="1875" spc="-8" dirty="0">
                  <a:latin typeface="Calibri"/>
                  <a:cs typeface="Carlito"/>
                </a:rPr>
                <a:t>xim</a:t>
              </a:r>
              <a:r>
                <a:rPr sz="1875" spc="-23" dirty="0">
                  <a:latin typeface="Calibri"/>
                  <a:cs typeface="Carlito"/>
                </a:rPr>
                <a:t>a</a:t>
              </a:r>
              <a:r>
                <a:rPr sz="1875" spc="-4" dirty="0">
                  <a:latin typeface="Calibri"/>
                  <a:cs typeface="Carlito"/>
                </a:rPr>
                <a:t>ti</a:t>
              </a:r>
              <a:r>
                <a:rPr sz="1875" dirty="0">
                  <a:latin typeface="Calibri"/>
                  <a:cs typeface="Carlito"/>
                </a:rPr>
                <a:t>o</a:t>
              </a:r>
              <a:r>
                <a:rPr sz="1875" spc="-4" dirty="0">
                  <a:latin typeface="Calibri"/>
                  <a:cs typeface="Carlito"/>
                </a:rPr>
                <a:t>n  </a:t>
              </a:r>
              <a:r>
                <a:rPr sz="1875" spc="-8" dirty="0">
                  <a:latin typeface="Calibri"/>
                  <a:cs typeface="Carlito"/>
                </a:rPr>
                <a:t>Guarantee!</a:t>
              </a:r>
              <a:endParaRPr sz="1875">
                <a:latin typeface="Calibri"/>
                <a:cs typeface="Carlito"/>
              </a:endParaRPr>
            </a:p>
          </p:txBody>
        </p:sp>
      </p:grp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29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How good is Greedy in Practice?</a:t>
            </a:r>
          </a:p>
        </p:txBody>
      </p:sp>
      <p:sp>
        <p:nvSpPr>
          <p:cNvPr id="3" name="object 3"/>
          <p:cNvSpPr/>
          <p:nvPr/>
        </p:nvSpPr>
        <p:spPr>
          <a:xfrm>
            <a:off x="1388962" y="1325881"/>
            <a:ext cx="7058232" cy="37438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How good is Greedy in Theory?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B1BFDDF-3C5B-4F23-98C6-7F2C9C550E4B}"/>
              </a:ext>
            </a:extLst>
          </p:cNvPr>
          <p:cNvGrpSpPr/>
          <p:nvPr/>
        </p:nvGrpSpPr>
        <p:grpSpPr>
          <a:xfrm>
            <a:off x="960699" y="1511075"/>
            <a:ext cx="7608711" cy="3859578"/>
            <a:chOff x="3055448" y="1325880"/>
            <a:chExt cx="6335764" cy="3131561"/>
          </a:xfrm>
        </p:grpSpPr>
        <p:sp>
          <p:nvSpPr>
            <p:cNvPr id="3" name="object 3"/>
            <p:cNvSpPr/>
            <p:nvPr/>
          </p:nvSpPr>
          <p:spPr>
            <a:xfrm>
              <a:off x="3055448" y="1325880"/>
              <a:ext cx="6223094" cy="2671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3114713" y="4159763"/>
              <a:ext cx="6276499" cy="297678"/>
            </a:xfrm>
            <a:prstGeom prst="rect">
              <a:avLst/>
            </a:prstGeom>
          </p:spPr>
          <p:txBody>
            <a:bodyPr vert="horz" wrap="square" lIns="0" tIns="9049" rIns="0" bIns="0" rtlCol="0">
              <a:spAutoFit/>
            </a:bodyPr>
            <a:lstStyle/>
            <a:p>
              <a:pPr marL="9525">
                <a:spcBef>
                  <a:spcPts val="71"/>
                </a:spcBef>
              </a:pPr>
              <a:r>
                <a:rPr sz="1875" spc="-4" dirty="0">
                  <a:solidFill>
                    <a:srgbClr val="EC7C30"/>
                  </a:solidFill>
                  <a:latin typeface="Calibri"/>
                  <a:cs typeface="Carlito"/>
                </a:rPr>
                <a:t>No </a:t>
              </a:r>
              <a:r>
                <a:rPr sz="1875" spc="-8" dirty="0">
                  <a:solidFill>
                    <a:srgbClr val="EC7C30"/>
                  </a:solidFill>
                  <a:latin typeface="Calibri"/>
                  <a:cs typeface="Carlito"/>
                </a:rPr>
                <a:t>Poly-time </a:t>
              </a:r>
              <a:r>
                <a:rPr sz="1875" spc="-4" dirty="0">
                  <a:solidFill>
                    <a:srgbClr val="EC7C30"/>
                  </a:solidFill>
                  <a:latin typeface="Calibri"/>
                  <a:cs typeface="Carlito"/>
                </a:rPr>
                <a:t>algorithm </a:t>
              </a:r>
              <a:r>
                <a:rPr sz="1875" spc="-11" dirty="0">
                  <a:solidFill>
                    <a:srgbClr val="EC7C30"/>
                  </a:solidFill>
                  <a:latin typeface="Calibri"/>
                  <a:cs typeface="Carlito"/>
                </a:rPr>
                <a:t>can </a:t>
              </a:r>
              <a:r>
                <a:rPr sz="1875" spc="-4" dirty="0">
                  <a:solidFill>
                    <a:srgbClr val="EC7C30"/>
                  </a:solidFill>
                  <a:latin typeface="Calibri"/>
                  <a:cs typeface="Carlito"/>
                </a:rPr>
                <a:t>do </a:t>
              </a:r>
              <a:r>
                <a:rPr sz="1875" spc="-11" dirty="0">
                  <a:solidFill>
                    <a:srgbClr val="EC7C30"/>
                  </a:solidFill>
                  <a:latin typeface="Calibri"/>
                  <a:cs typeface="Carlito"/>
                </a:rPr>
                <a:t>better </a:t>
              </a:r>
              <a:r>
                <a:rPr sz="1875" spc="-4" dirty="0">
                  <a:solidFill>
                    <a:srgbClr val="EC7C30"/>
                  </a:solidFill>
                  <a:latin typeface="Calibri"/>
                  <a:cs typeface="Carlito"/>
                </a:rPr>
                <a:t>than this in the </a:t>
              </a:r>
              <a:r>
                <a:rPr sz="1875" spc="-19" dirty="0">
                  <a:solidFill>
                    <a:srgbClr val="EC7C30"/>
                  </a:solidFill>
                  <a:latin typeface="Calibri"/>
                  <a:cs typeface="Carlito"/>
                </a:rPr>
                <a:t>worst</a:t>
              </a:r>
              <a:r>
                <a:rPr sz="1875" spc="68" dirty="0">
                  <a:solidFill>
                    <a:srgbClr val="EC7C30"/>
                  </a:solidFill>
                  <a:latin typeface="Calibri"/>
                  <a:cs typeface="Carlito"/>
                </a:rPr>
                <a:t> </a:t>
              </a:r>
              <a:r>
                <a:rPr sz="1875" spc="-8" dirty="0">
                  <a:solidFill>
                    <a:srgbClr val="EC7C30"/>
                  </a:solidFill>
                  <a:latin typeface="Calibri"/>
                  <a:cs typeface="Carlito"/>
                </a:rPr>
                <a:t>case!</a:t>
              </a:r>
              <a:endParaRPr sz="1875">
                <a:latin typeface="Calibri"/>
                <a:cs typeface="Carlito"/>
              </a:endParaRPr>
            </a:p>
          </p:txBody>
        </p:sp>
      </p:grp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Proof (Nemhauser et al 1978)</a:t>
            </a:r>
          </a:p>
        </p:txBody>
      </p:sp>
      <p:sp>
        <p:nvSpPr>
          <p:cNvPr id="3" name="object 3"/>
          <p:cNvSpPr/>
          <p:nvPr/>
        </p:nvSpPr>
        <p:spPr>
          <a:xfrm>
            <a:off x="1073636" y="1360605"/>
            <a:ext cx="7959286" cy="34963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701520" y="6065628"/>
            <a:ext cx="556641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8" dirty="0">
                <a:latin typeface="Calibri"/>
                <a:cs typeface="Carlito"/>
              </a:rPr>
              <a:t>Source:</a:t>
            </a:r>
            <a:r>
              <a:rPr sz="1350" spc="90" dirty="0">
                <a:latin typeface="Calibri"/>
                <a:cs typeface="Carlito"/>
              </a:rPr>
              <a:t> </a:t>
            </a:r>
            <a:r>
              <a:rPr sz="1350" spc="-8" dirty="0">
                <a:latin typeface="Calibri"/>
                <a:cs typeface="Carlito"/>
              </a:rPr>
              <a:t>https://homes.cs.washington.edu/~marcotcr/blog/greedy-submodular/</a:t>
            </a:r>
            <a:endParaRPr sz="1350" dirty="0">
              <a:latin typeface="Calibri"/>
              <a:cs typeface="Carli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Proof (Nemhauser et al 1978)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70968" y="6107205"/>
            <a:ext cx="556641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8" dirty="0">
                <a:latin typeface="Calibri"/>
                <a:cs typeface="Carlito"/>
              </a:rPr>
              <a:t>Source:</a:t>
            </a:r>
            <a:r>
              <a:rPr sz="1350" spc="90" dirty="0">
                <a:latin typeface="Calibri"/>
                <a:cs typeface="Carlito"/>
              </a:rPr>
              <a:t> </a:t>
            </a:r>
            <a:r>
              <a:rPr sz="1350" spc="-8" dirty="0">
                <a:latin typeface="Calibri"/>
                <a:cs typeface="Carlito"/>
              </a:rPr>
              <a:t>https://homes.cs.washington.edu/~marcotcr/blog/greedy-submodular/</a:t>
            </a:r>
            <a:endParaRPr sz="1350" dirty="0">
              <a:latin typeface="Calibri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4978" y="1395329"/>
            <a:ext cx="8061156" cy="4017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Proof (Nemhauser et al 1978)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70968" y="6113285"/>
            <a:ext cx="556641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8" dirty="0">
                <a:latin typeface="Calibri"/>
                <a:cs typeface="Carlito"/>
              </a:rPr>
              <a:t>Source:</a:t>
            </a:r>
            <a:r>
              <a:rPr sz="1350" spc="90" dirty="0">
                <a:latin typeface="Calibri"/>
                <a:cs typeface="Carlito"/>
              </a:rPr>
              <a:t> </a:t>
            </a:r>
            <a:r>
              <a:rPr sz="1350" spc="-8" dirty="0">
                <a:latin typeface="Calibri"/>
                <a:cs typeface="Carlito"/>
              </a:rPr>
              <a:t>https://homes.cs.washington.edu/~marcotcr/blog/greedy-submodular/</a:t>
            </a:r>
            <a:endParaRPr sz="1350" dirty="0">
              <a:latin typeface="Calibri"/>
              <a:cs typeface="Carlito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9549C7-9B04-4D93-90A0-15E32F552B13}"/>
              </a:ext>
            </a:extLst>
          </p:cNvPr>
          <p:cNvGrpSpPr/>
          <p:nvPr/>
        </p:nvGrpSpPr>
        <p:grpSpPr>
          <a:xfrm>
            <a:off x="548640" y="1325880"/>
            <a:ext cx="10051007" cy="4322565"/>
            <a:chOff x="1634718" y="1325881"/>
            <a:chExt cx="8964929" cy="3547110"/>
          </a:xfrm>
        </p:grpSpPr>
        <p:sp>
          <p:nvSpPr>
            <p:cNvPr id="2" name="object 2"/>
            <p:cNvSpPr/>
            <p:nvPr/>
          </p:nvSpPr>
          <p:spPr>
            <a:xfrm>
              <a:off x="6543902" y="1325881"/>
              <a:ext cx="4055745" cy="3547110"/>
            </a:xfrm>
            <a:custGeom>
              <a:avLst/>
              <a:gdLst/>
              <a:ahLst/>
              <a:cxnLst/>
              <a:rect l="l" t="t" r="r" b="b"/>
              <a:pathLst>
                <a:path w="5407659" h="4729480">
                  <a:moveTo>
                    <a:pt x="0" y="788162"/>
                  </a:moveTo>
                  <a:lnTo>
                    <a:pt x="1438" y="740155"/>
                  </a:lnTo>
                  <a:lnTo>
                    <a:pt x="5699" y="692909"/>
                  </a:lnTo>
                  <a:lnTo>
                    <a:pt x="12700" y="646504"/>
                  </a:lnTo>
                  <a:lnTo>
                    <a:pt x="22358" y="601025"/>
                  </a:lnTo>
                  <a:lnTo>
                    <a:pt x="34591" y="556553"/>
                  </a:lnTo>
                  <a:lnTo>
                    <a:pt x="49316" y="513171"/>
                  </a:lnTo>
                  <a:lnTo>
                    <a:pt x="66451" y="470961"/>
                  </a:lnTo>
                  <a:lnTo>
                    <a:pt x="85913" y="430006"/>
                  </a:lnTo>
                  <a:lnTo>
                    <a:pt x="107620" y="390388"/>
                  </a:lnTo>
                  <a:lnTo>
                    <a:pt x="131490" y="352190"/>
                  </a:lnTo>
                  <a:lnTo>
                    <a:pt x="157439" y="315495"/>
                  </a:lnTo>
                  <a:lnTo>
                    <a:pt x="185385" y="280384"/>
                  </a:lnTo>
                  <a:lnTo>
                    <a:pt x="215247" y="246940"/>
                  </a:lnTo>
                  <a:lnTo>
                    <a:pt x="246940" y="215247"/>
                  </a:lnTo>
                  <a:lnTo>
                    <a:pt x="280384" y="185385"/>
                  </a:lnTo>
                  <a:lnTo>
                    <a:pt x="315495" y="157439"/>
                  </a:lnTo>
                  <a:lnTo>
                    <a:pt x="352190" y="131490"/>
                  </a:lnTo>
                  <a:lnTo>
                    <a:pt x="390388" y="107620"/>
                  </a:lnTo>
                  <a:lnTo>
                    <a:pt x="430006" y="85913"/>
                  </a:lnTo>
                  <a:lnTo>
                    <a:pt x="470961" y="66451"/>
                  </a:lnTo>
                  <a:lnTo>
                    <a:pt x="513171" y="49316"/>
                  </a:lnTo>
                  <a:lnTo>
                    <a:pt x="556553" y="34591"/>
                  </a:lnTo>
                  <a:lnTo>
                    <a:pt x="601025" y="22358"/>
                  </a:lnTo>
                  <a:lnTo>
                    <a:pt x="646504" y="12700"/>
                  </a:lnTo>
                  <a:lnTo>
                    <a:pt x="692909" y="5699"/>
                  </a:lnTo>
                  <a:lnTo>
                    <a:pt x="740155" y="1438"/>
                  </a:lnTo>
                  <a:lnTo>
                    <a:pt x="788162" y="0"/>
                  </a:lnTo>
                  <a:lnTo>
                    <a:pt x="4618990" y="0"/>
                  </a:lnTo>
                  <a:lnTo>
                    <a:pt x="4666996" y="1438"/>
                  </a:lnTo>
                  <a:lnTo>
                    <a:pt x="4714242" y="5699"/>
                  </a:lnTo>
                  <a:lnTo>
                    <a:pt x="4760647" y="12700"/>
                  </a:lnTo>
                  <a:lnTo>
                    <a:pt x="4806126" y="22358"/>
                  </a:lnTo>
                  <a:lnTo>
                    <a:pt x="4850598" y="34591"/>
                  </a:lnTo>
                  <a:lnTo>
                    <a:pt x="4893980" y="49316"/>
                  </a:lnTo>
                  <a:lnTo>
                    <a:pt x="4936190" y="66451"/>
                  </a:lnTo>
                  <a:lnTo>
                    <a:pt x="4977145" y="85913"/>
                  </a:lnTo>
                  <a:lnTo>
                    <a:pt x="5016763" y="107620"/>
                  </a:lnTo>
                  <a:lnTo>
                    <a:pt x="5054961" y="131490"/>
                  </a:lnTo>
                  <a:lnTo>
                    <a:pt x="5091656" y="157439"/>
                  </a:lnTo>
                  <a:lnTo>
                    <a:pt x="5126767" y="185385"/>
                  </a:lnTo>
                  <a:lnTo>
                    <a:pt x="5160211" y="215247"/>
                  </a:lnTo>
                  <a:lnTo>
                    <a:pt x="5191904" y="246940"/>
                  </a:lnTo>
                  <a:lnTo>
                    <a:pt x="5221766" y="280384"/>
                  </a:lnTo>
                  <a:lnTo>
                    <a:pt x="5249712" y="315495"/>
                  </a:lnTo>
                  <a:lnTo>
                    <a:pt x="5275661" y="352190"/>
                  </a:lnTo>
                  <a:lnTo>
                    <a:pt x="5299531" y="390388"/>
                  </a:lnTo>
                  <a:lnTo>
                    <a:pt x="5321238" y="430006"/>
                  </a:lnTo>
                  <a:lnTo>
                    <a:pt x="5340700" y="470961"/>
                  </a:lnTo>
                  <a:lnTo>
                    <a:pt x="5357835" y="513171"/>
                  </a:lnTo>
                  <a:lnTo>
                    <a:pt x="5372560" y="556553"/>
                  </a:lnTo>
                  <a:lnTo>
                    <a:pt x="5384793" y="601025"/>
                  </a:lnTo>
                  <a:lnTo>
                    <a:pt x="5394451" y="646504"/>
                  </a:lnTo>
                  <a:lnTo>
                    <a:pt x="5401452" y="692909"/>
                  </a:lnTo>
                  <a:lnTo>
                    <a:pt x="5405713" y="740155"/>
                  </a:lnTo>
                  <a:lnTo>
                    <a:pt x="5407152" y="788162"/>
                  </a:lnTo>
                  <a:lnTo>
                    <a:pt x="5407152" y="3940810"/>
                  </a:lnTo>
                  <a:lnTo>
                    <a:pt x="5405713" y="3988816"/>
                  </a:lnTo>
                  <a:lnTo>
                    <a:pt x="5401452" y="4036062"/>
                  </a:lnTo>
                  <a:lnTo>
                    <a:pt x="5394451" y="4082467"/>
                  </a:lnTo>
                  <a:lnTo>
                    <a:pt x="5384793" y="4127946"/>
                  </a:lnTo>
                  <a:lnTo>
                    <a:pt x="5372560" y="4172418"/>
                  </a:lnTo>
                  <a:lnTo>
                    <a:pt x="5357835" y="4215800"/>
                  </a:lnTo>
                  <a:lnTo>
                    <a:pt x="5340700" y="4258010"/>
                  </a:lnTo>
                  <a:lnTo>
                    <a:pt x="5321238" y="4298965"/>
                  </a:lnTo>
                  <a:lnTo>
                    <a:pt x="5299531" y="4338583"/>
                  </a:lnTo>
                  <a:lnTo>
                    <a:pt x="5275661" y="4376781"/>
                  </a:lnTo>
                  <a:lnTo>
                    <a:pt x="5249712" y="4413476"/>
                  </a:lnTo>
                  <a:lnTo>
                    <a:pt x="5221766" y="4448587"/>
                  </a:lnTo>
                  <a:lnTo>
                    <a:pt x="5191904" y="4482031"/>
                  </a:lnTo>
                  <a:lnTo>
                    <a:pt x="5160211" y="4513724"/>
                  </a:lnTo>
                  <a:lnTo>
                    <a:pt x="5126767" y="4543586"/>
                  </a:lnTo>
                  <a:lnTo>
                    <a:pt x="5091656" y="4571532"/>
                  </a:lnTo>
                  <a:lnTo>
                    <a:pt x="5054961" y="4597481"/>
                  </a:lnTo>
                  <a:lnTo>
                    <a:pt x="5016763" y="4621351"/>
                  </a:lnTo>
                  <a:lnTo>
                    <a:pt x="4977145" y="4643058"/>
                  </a:lnTo>
                  <a:lnTo>
                    <a:pt x="4936190" y="4662520"/>
                  </a:lnTo>
                  <a:lnTo>
                    <a:pt x="4893980" y="4679655"/>
                  </a:lnTo>
                  <a:lnTo>
                    <a:pt x="4850598" y="4694380"/>
                  </a:lnTo>
                  <a:lnTo>
                    <a:pt x="4806126" y="4706613"/>
                  </a:lnTo>
                  <a:lnTo>
                    <a:pt x="4760647" y="4716271"/>
                  </a:lnTo>
                  <a:lnTo>
                    <a:pt x="4714242" y="4723272"/>
                  </a:lnTo>
                  <a:lnTo>
                    <a:pt x="4666996" y="4727533"/>
                  </a:lnTo>
                  <a:lnTo>
                    <a:pt x="4618990" y="4728972"/>
                  </a:lnTo>
                  <a:lnTo>
                    <a:pt x="788162" y="4728972"/>
                  </a:lnTo>
                  <a:lnTo>
                    <a:pt x="740155" y="4727533"/>
                  </a:lnTo>
                  <a:lnTo>
                    <a:pt x="692909" y="4723272"/>
                  </a:lnTo>
                  <a:lnTo>
                    <a:pt x="646504" y="4716271"/>
                  </a:lnTo>
                  <a:lnTo>
                    <a:pt x="601025" y="4706613"/>
                  </a:lnTo>
                  <a:lnTo>
                    <a:pt x="556553" y="4694380"/>
                  </a:lnTo>
                  <a:lnTo>
                    <a:pt x="513171" y="4679655"/>
                  </a:lnTo>
                  <a:lnTo>
                    <a:pt x="470961" y="4662520"/>
                  </a:lnTo>
                  <a:lnTo>
                    <a:pt x="430006" y="4643058"/>
                  </a:lnTo>
                  <a:lnTo>
                    <a:pt x="390388" y="4621351"/>
                  </a:lnTo>
                  <a:lnTo>
                    <a:pt x="352190" y="4597481"/>
                  </a:lnTo>
                  <a:lnTo>
                    <a:pt x="315495" y="4571532"/>
                  </a:lnTo>
                  <a:lnTo>
                    <a:pt x="280384" y="4543586"/>
                  </a:lnTo>
                  <a:lnTo>
                    <a:pt x="246940" y="4513724"/>
                  </a:lnTo>
                  <a:lnTo>
                    <a:pt x="215247" y="4482031"/>
                  </a:lnTo>
                  <a:lnTo>
                    <a:pt x="185385" y="4448587"/>
                  </a:lnTo>
                  <a:lnTo>
                    <a:pt x="157439" y="4413476"/>
                  </a:lnTo>
                  <a:lnTo>
                    <a:pt x="131490" y="4376781"/>
                  </a:lnTo>
                  <a:lnTo>
                    <a:pt x="107620" y="4338583"/>
                  </a:lnTo>
                  <a:lnTo>
                    <a:pt x="85913" y="4298965"/>
                  </a:lnTo>
                  <a:lnTo>
                    <a:pt x="66451" y="4258010"/>
                  </a:lnTo>
                  <a:lnTo>
                    <a:pt x="49316" y="4215800"/>
                  </a:lnTo>
                  <a:lnTo>
                    <a:pt x="34591" y="4172418"/>
                  </a:lnTo>
                  <a:lnTo>
                    <a:pt x="22358" y="4127946"/>
                  </a:lnTo>
                  <a:lnTo>
                    <a:pt x="12700" y="4082467"/>
                  </a:lnTo>
                  <a:lnTo>
                    <a:pt x="5699" y="4036062"/>
                  </a:lnTo>
                  <a:lnTo>
                    <a:pt x="1438" y="3988816"/>
                  </a:lnTo>
                  <a:lnTo>
                    <a:pt x="0" y="3940810"/>
                  </a:lnTo>
                  <a:lnTo>
                    <a:pt x="0" y="78816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8451189" y="2736153"/>
              <a:ext cx="158591" cy="217367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1350" dirty="0">
                  <a:solidFill>
                    <a:srgbClr val="001F5F"/>
                  </a:solidFill>
                  <a:latin typeface="Calibri"/>
                  <a:cs typeface="Carlito"/>
                </a:rPr>
                <a:t>t</a:t>
              </a:r>
              <a:r>
                <a:rPr sz="1350" spc="-60" dirty="0">
                  <a:solidFill>
                    <a:srgbClr val="001F5F"/>
                  </a:solidFill>
                  <a:latin typeface="Calibri"/>
                  <a:cs typeface="Carlito"/>
                </a:rPr>
                <a:t> </a:t>
              </a:r>
              <a:r>
                <a:rPr sz="1350" dirty="0">
                  <a:solidFill>
                    <a:srgbClr val="001F5F"/>
                  </a:solidFill>
                  <a:latin typeface="Calibri"/>
                  <a:cs typeface="Carlito"/>
                </a:rPr>
                <a:t>I</a:t>
              </a:r>
              <a:endParaRPr sz="1350">
                <a:latin typeface="Calibri"/>
                <a:cs typeface="Carlito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34718" y="1325881"/>
              <a:ext cx="4587240" cy="3547110"/>
            </a:xfrm>
            <a:custGeom>
              <a:avLst/>
              <a:gdLst/>
              <a:ahLst/>
              <a:cxnLst/>
              <a:rect l="l" t="t" r="r" b="b"/>
              <a:pathLst>
                <a:path w="6116320" h="4729480">
                  <a:moveTo>
                    <a:pt x="0" y="788162"/>
                  </a:moveTo>
                  <a:lnTo>
                    <a:pt x="1438" y="740155"/>
                  </a:lnTo>
                  <a:lnTo>
                    <a:pt x="5698" y="692909"/>
                  </a:lnTo>
                  <a:lnTo>
                    <a:pt x="12698" y="646504"/>
                  </a:lnTo>
                  <a:lnTo>
                    <a:pt x="22355" y="601025"/>
                  </a:lnTo>
                  <a:lnTo>
                    <a:pt x="34587" y="556553"/>
                  </a:lnTo>
                  <a:lnTo>
                    <a:pt x="49310" y="513171"/>
                  </a:lnTo>
                  <a:lnTo>
                    <a:pt x="66444" y="470961"/>
                  </a:lnTo>
                  <a:lnTo>
                    <a:pt x="85904" y="430006"/>
                  </a:lnTo>
                  <a:lnTo>
                    <a:pt x="107609" y="390388"/>
                  </a:lnTo>
                  <a:lnTo>
                    <a:pt x="131477" y="352190"/>
                  </a:lnTo>
                  <a:lnTo>
                    <a:pt x="157425" y="315495"/>
                  </a:lnTo>
                  <a:lnTo>
                    <a:pt x="185370" y="280384"/>
                  </a:lnTo>
                  <a:lnTo>
                    <a:pt x="215230" y="246940"/>
                  </a:lnTo>
                  <a:lnTo>
                    <a:pt x="246922" y="215247"/>
                  </a:lnTo>
                  <a:lnTo>
                    <a:pt x="280365" y="185385"/>
                  </a:lnTo>
                  <a:lnTo>
                    <a:pt x="315475" y="157439"/>
                  </a:lnTo>
                  <a:lnTo>
                    <a:pt x="352171" y="131490"/>
                  </a:lnTo>
                  <a:lnTo>
                    <a:pt x="390369" y="107620"/>
                  </a:lnTo>
                  <a:lnTo>
                    <a:pt x="429988" y="85913"/>
                  </a:lnTo>
                  <a:lnTo>
                    <a:pt x="470944" y="66451"/>
                  </a:lnTo>
                  <a:lnTo>
                    <a:pt x="513156" y="49316"/>
                  </a:lnTo>
                  <a:lnTo>
                    <a:pt x="556541" y="34591"/>
                  </a:lnTo>
                  <a:lnTo>
                    <a:pt x="601017" y="22358"/>
                  </a:lnTo>
                  <a:lnTo>
                    <a:pt x="646500" y="12700"/>
                  </a:lnTo>
                  <a:lnTo>
                    <a:pt x="692909" y="5699"/>
                  </a:lnTo>
                  <a:lnTo>
                    <a:pt x="740161" y="1438"/>
                  </a:lnTo>
                  <a:lnTo>
                    <a:pt x="788174" y="0"/>
                  </a:lnTo>
                  <a:lnTo>
                    <a:pt x="5327650" y="0"/>
                  </a:lnTo>
                  <a:lnTo>
                    <a:pt x="5375656" y="1438"/>
                  </a:lnTo>
                  <a:lnTo>
                    <a:pt x="5422902" y="5699"/>
                  </a:lnTo>
                  <a:lnTo>
                    <a:pt x="5469307" y="12700"/>
                  </a:lnTo>
                  <a:lnTo>
                    <a:pt x="5514786" y="22358"/>
                  </a:lnTo>
                  <a:lnTo>
                    <a:pt x="5559258" y="34591"/>
                  </a:lnTo>
                  <a:lnTo>
                    <a:pt x="5602640" y="49316"/>
                  </a:lnTo>
                  <a:lnTo>
                    <a:pt x="5644850" y="66451"/>
                  </a:lnTo>
                  <a:lnTo>
                    <a:pt x="5685805" y="85913"/>
                  </a:lnTo>
                  <a:lnTo>
                    <a:pt x="5725423" y="107620"/>
                  </a:lnTo>
                  <a:lnTo>
                    <a:pt x="5763621" y="131490"/>
                  </a:lnTo>
                  <a:lnTo>
                    <a:pt x="5800316" y="157439"/>
                  </a:lnTo>
                  <a:lnTo>
                    <a:pt x="5835427" y="185385"/>
                  </a:lnTo>
                  <a:lnTo>
                    <a:pt x="5868871" y="215247"/>
                  </a:lnTo>
                  <a:lnTo>
                    <a:pt x="5900564" y="246940"/>
                  </a:lnTo>
                  <a:lnTo>
                    <a:pt x="5930426" y="280384"/>
                  </a:lnTo>
                  <a:lnTo>
                    <a:pt x="5958372" y="315495"/>
                  </a:lnTo>
                  <a:lnTo>
                    <a:pt x="5984321" y="352190"/>
                  </a:lnTo>
                  <a:lnTo>
                    <a:pt x="6008191" y="390388"/>
                  </a:lnTo>
                  <a:lnTo>
                    <a:pt x="6029898" y="430006"/>
                  </a:lnTo>
                  <a:lnTo>
                    <a:pt x="6049360" y="470961"/>
                  </a:lnTo>
                  <a:lnTo>
                    <a:pt x="6066495" y="513171"/>
                  </a:lnTo>
                  <a:lnTo>
                    <a:pt x="6081220" y="556553"/>
                  </a:lnTo>
                  <a:lnTo>
                    <a:pt x="6093453" y="601025"/>
                  </a:lnTo>
                  <a:lnTo>
                    <a:pt x="6103111" y="646504"/>
                  </a:lnTo>
                  <a:lnTo>
                    <a:pt x="6110112" y="692909"/>
                  </a:lnTo>
                  <a:lnTo>
                    <a:pt x="6114373" y="740155"/>
                  </a:lnTo>
                  <a:lnTo>
                    <a:pt x="6115812" y="788162"/>
                  </a:lnTo>
                  <a:lnTo>
                    <a:pt x="6115812" y="3940810"/>
                  </a:lnTo>
                  <a:lnTo>
                    <a:pt x="6114373" y="3988816"/>
                  </a:lnTo>
                  <a:lnTo>
                    <a:pt x="6110112" y="4036062"/>
                  </a:lnTo>
                  <a:lnTo>
                    <a:pt x="6103111" y="4082467"/>
                  </a:lnTo>
                  <a:lnTo>
                    <a:pt x="6093453" y="4127946"/>
                  </a:lnTo>
                  <a:lnTo>
                    <a:pt x="6081220" y="4172418"/>
                  </a:lnTo>
                  <a:lnTo>
                    <a:pt x="6066495" y="4215800"/>
                  </a:lnTo>
                  <a:lnTo>
                    <a:pt x="6049360" y="4258010"/>
                  </a:lnTo>
                  <a:lnTo>
                    <a:pt x="6029898" y="4298965"/>
                  </a:lnTo>
                  <a:lnTo>
                    <a:pt x="6008191" y="4338583"/>
                  </a:lnTo>
                  <a:lnTo>
                    <a:pt x="5984321" y="4376781"/>
                  </a:lnTo>
                  <a:lnTo>
                    <a:pt x="5958372" y="4413476"/>
                  </a:lnTo>
                  <a:lnTo>
                    <a:pt x="5930426" y="4448587"/>
                  </a:lnTo>
                  <a:lnTo>
                    <a:pt x="5900564" y="4482031"/>
                  </a:lnTo>
                  <a:lnTo>
                    <a:pt x="5868871" y="4513724"/>
                  </a:lnTo>
                  <a:lnTo>
                    <a:pt x="5835427" y="4543586"/>
                  </a:lnTo>
                  <a:lnTo>
                    <a:pt x="5800316" y="4571532"/>
                  </a:lnTo>
                  <a:lnTo>
                    <a:pt x="5763621" y="4597481"/>
                  </a:lnTo>
                  <a:lnTo>
                    <a:pt x="5725423" y="4621351"/>
                  </a:lnTo>
                  <a:lnTo>
                    <a:pt x="5685805" y="4643058"/>
                  </a:lnTo>
                  <a:lnTo>
                    <a:pt x="5644850" y="4662520"/>
                  </a:lnTo>
                  <a:lnTo>
                    <a:pt x="5602640" y="4679655"/>
                  </a:lnTo>
                  <a:lnTo>
                    <a:pt x="5559258" y="4694380"/>
                  </a:lnTo>
                  <a:lnTo>
                    <a:pt x="5514786" y="4706613"/>
                  </a:lnTo>
                  <a:lnTo>
                    <a:pt x="5469307" y="4716271"/>
                  </a:lnTo>
                  <a:lnTo>
                    <a:pt x="5422902" y="4723272"/>
                  </a:lnTo>
                  <a:lnTo>
                    <a:pt x="5375656" y="4727533"/>
                  </a:lnTo>
                  <a:lnTo>
                    <a:pt x="5327650" y="4728972"/>
                  </a:lnTo>
                  <a:lnTo>
                    <a:pt x="788174" y="4728972"/>
                  </a:lnTo>
                  <a:lnTo>
                    <a:pt x="740161" y="4727533"/>
                  </a:lnTo>
                  <a:lnTo>
                    <a:pt x="692909" y="4723272"/>
                  </a:lnTo>
                  <a:lnTo>
                    <a:pt x="646500" y="4716271"/>
                  </a:lnTo>
                  <a:lnTo>
                    <a:pt x="601017" y="4706613"/>
                  </a:lnTo>
                  <a:lnTo>
                    <a:pt x="556541" y="4694380"/>
                  </a:lnTo>
                  <a:lnTo>
                    <a:pt x="513156" y="4679655"/>
                  </a:lnTo>
                  <a:lnTo>
                    <a:pt x="470944" y="4662520"/>
                  </a:lnTo>
                  <a:lnTo>
                    <a:pt x="429988" y="4643058"/>
                  </a:lnTo>
                  <a:lnTo>
                    <a:pt x="390369" y="4621351"/>
                  </a:lnTo>
                  <a:lnTo>
                    <a:pt x="352171" y="4597481"/>
                  </a:lnTo>
                  <a:lnTo>
                    <a:pt x="315475" y="4571532"/>
                  </a:lnTo>
                  <a:lnTo>
                    <a:pt x="280365" y="4543586"/>
                  </a:lnTo>
                  <a:lnTo>
                    <a:pt x="246922" y="4513724"/>
                  </a:lnTo>
                  <a:lnTo>
                    <a:pt x="215230" y="4482031"/>
                  </a:lnTo>
                  <a:lnTo>
                    <a:pt x="185370" y="4448587"/>
                  </a:lnTo>
                  <a:lnTo>
                    <a:pt x="157425" y="4413476"/>
                  </a:lnTo>
                  <a:lnTo>
                    <a:pt x="131477" y="4376781"/>
                  </a:lnTo>
                  <a:lnTo>
                    <a:pt x="107609" y="4338583"/>
                  </a:lnTo>
                  <a:lnTo>
                    <a:pt x="85904" y="4298965"/>
                  </a:lnTo>
                  <a:lnTo>
                    <a:pt x="66444" y="4258010"/>
                  </a:lnTo>
                  <a:lnTo>
                    <a:pt x="49310" y="4215800"/>
                  </a:lnTo>
                  <a:lnTo>
                    <a:pt x="34587" y="4172418"/>
                  </a:lnTo>
                  <a:lnTo>
                    <a:pt x="22355" y="4127946"/>
                  </a:lnTo>
                  <a:lnTo>
                    <a:pt x="12698" y="4082467"/>
                  </a:lnTo>
                  <a:lnTo>
                    <a:pt x="5698" y="4036062"/>
                  </a:lnTo>
                  <a:lnTo>
                    <a:pt x="1438" y="3988816"/>
                  </a:lnTo>
                  <a:lnTo>
                    <a:pt x="0" y="3940810"/>
                  </a:lnTo>
                  <a:lnTo>
                    <a:pt x="0" y="788162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545909" y="1357505"/>
              <a:ext cx="5377338" cy="355867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  <a:tabLst>
                  <a:tab pos="4684871" algn="l"/>
                </a:tabLst>
              </a:pPr>
              <a:r>
                <a:rPr sz="2250" spc="-15" dirty="0">
                  <a:solidFill>
                    <a:srgbClr val="001F5F"/>
                  </a:solidFill>
                  <a:latin typeface="Calibri"/>
                  <a:cs typeface="Carlito"/>
                </a:rPr>
                <a:t>Part</a:t>
              </a:r>
              <a:r>
                <a:rPr sz="2250" spc="-4" dirty="0">
                  <a:solidFill>
                    <a:srgbClr val="001F5F"/>
                  </a:solidFill>
                  <a:latin typeface="Calibri"/>
                  <a:cs typeface="Carlito"/>
                </a:rPr>
                <a:t> </a:t>
              </a:r>
              <a:r>
                <a:rPr sz="2250" dirty="0">
                  <a:solidFill>
                    <a:srgbClr val="001F5F"/>
                  </a:solidFill>
                  <a:latin typeface="Calibri"/>
                  <a:cs typeface="Carlito"/>
                </a:rPr>
                <a:t>I	</a:t>
              </a:r>
              <a:r>
                <a:rPr sz="2250" spc="-15" dirty="0">
                  <a:solidFill>
                    <a:srgbClr val="001F5F"/>
                  </a:solidFill>
                  <a:latin typeface="Calibri"/>
                  <a:cs typeface="Carlito"/>
                </a:rPr>
                <a:t>Part</a:t>
              </a:r>
              <a:r>
                <a:rPr sz="2250" spc="-56" dirty="0">
                  <a:solidFill>
                    <a:srgbClr val="001F5F"/>
                  </a:solidFill>
                  <a:latin typeface="Calibri"/>
                  <a:cs typeface="Carlito"/>
                </a:rPr>
                <a:t> </a:t>
              </a:r>
              <a:r>
                <a:rPr sz="2250" dirty="0">
                  <a:solidFill>
                    <a:srgbClr val="001F5F"/>
                  </a:solidFill>
                  <a:latin typeface="Calibri"/>
                  <a:cs typeface="Carlito"/>
                </a:rPr>
                <a:t>II</a:t>
              </a:r>
              <a:endParaRPr sz="2250">
                <a:latin typeface="Calibri"/>
                <a:cs typeface="Carlito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10453" y="1952790"/>
              <a:ext cx="1387512" cy="4787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7141692" y="2489456"/>
              <a:ext cx="2999422" cy="1921669"/>
              <a:chOff x="7490459" y="2723388"/>
              <a:chExt cx="3999229" cy="2562225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7490459" y="2723388"/>
                <a:ext cx="3785615" cy="973836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8177783" y="3646932"/>
                <a:ext cx="2971800" cy="1147571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7836407" y="4422648"/>
                <a:ext cx="3653028" cy="862583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3" name="object 13"/>
            <p:cNvSpPr/>
            <p:nvPr/>
          </p:nvSpPr>
          <p:spPr>
            <a:xfrm>
              <a:off x="6812508" y="2080262"/>
              <a:ext cx="282416" cy="2064544"/>
            </a:xfrm>
            <a:custGeom>
              <a:avLst/>
              <a:gdLst/>
              <a:ahLst/>
              <a:cxnLst/>
              <a:rect l="l" t="t" r="r" b="b"/>
              <a:pathLst>
                <a:path w="376554" h="2752725">
                  <a:moveTo>
                    <a:pt x="0" y="68961"/>
                  </a:moveTo>
                  <a:lnTo>
                    <a:pt x="233933" y="68961"/>
                  </a:lnTo>
                  <a:lnTo>
                    <a:pt x="233933" y="0"/>
                  </a:lnTo>
                  <a:lnTo>
                    <a:pt x="371855" y="137921"/>
                  </a:lnTo>
                  <a:lnTo>
                    <a:pt x="233933" y="275843"/>
                  </a:lnTo>
                  <a:lnTo>
                    <a:pt x="233933" y="206882"/>
                  </a:lnTo>
                  <a:lnTo>
                    <a:pt x="0" y="206882"/>
                  </a:lnTo>
                  <a:lnTo>
                    <a:pt x="0" y="68961"/>
                  </a:lnTo>
                  <a:close/>
                </a:path>
                <a:path w="376554" h="2752725">
                  <a:moveTo>
                    <a:pt x="1524" y="1039749"/>
                  </a:moveTo>
                  <a:lnTo>
                    <a:pt x="236981" y="1039749"/>
                  </a:lnTo>
                  <a:lnTo>
                    <a:pt x="236981" y="970788"/>
                  </a:lnTo>
                  <a:lnTo>
                    <a:pt x="374903" y="1108709"/>
                  </a:lnTo>
                  <a:lnTo>
                    <a:pt x="236981" y="1246631"/>
                  </a:lnTo>
                  <a:lnTo>
                    <a:pt x="236981" y="1177670"/>
                  </a:lnTo>
                  <a:lnTo>
                    <a:pt x="1524" y="1177670"/>
                  </a:lnTo>
                  <a:lnTo>
                    <a:pt x="1524" y="1039749"/>
                  </a:lnTo>
                  <a:close/>
                </a:path>
                <a:path w="376554" h="2752725">
                  <a:moveTo>
                    <a:pt x="1524" y="1810511"/>
                  </a:moveTo>
                  <a:lnTo>
                    <a:pt x="237744" y="1810511"/>
                  </a:lnTo>
                  <a:lnTo>
                    <a:pt x="237744" y="1741931"/>
                  </a:lnTo>
                  <a:lnTo>
                    <a:pt x="374903" y="1879091"/>
                  </a:lnTo>
                  <a:lnTo>
                    <a:pt x="237744" y="2016252"/>
                  </a:lnTo>
                  <a:lnTo>
                    <a:pt x="237744" y="1947671"/>
                  </a:lnTo>
                  <a:lnTo>
                    <a:pt x="1524" y="1947671"/>
                  </a:lnTo>
                  <a:lnTo>
                    <a:pt x="1524" y="1810511"/>
                  </a:lnTo>
                  <a:close/>
                </a:path>
                <a:path w="376554" h="2752725">
                  <a:moveTo>
                    <a:pt x="4572" y="2546604"/>
                  </a:moveTo>
                  <a:lnTo>
                    <a:pt x="239268" y="2546604"/>
                  </a:lnTo>
                  <a:lnTo>
                    <a:pt x="239268" y="2478023"/>
                  </a:lnTo>
                  <a:lnTo>
                    <a:pt x="376427" y="2615184"/>
                  </a:lnTo>
                  <a:lnTo>
                    <a:pt x="239268" y="2752343"/>
                  </a:lnTo>
                  <a:lnTo>
                    <a:pt x="239268" y="2683764"/>
                  </a:lnTo>
                  <a:lnTo>
                    <a:pt x="4572" y="2683764"/>
                  </a:lnTo>
                  <a:lnTo>
                    <a:pt x="4572" y="254660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4" name="object 14"/>
            <p:cNvGrpSpPr/>
            <p:nvPr/>
          </p:nvGrpSpPr>
          <p:grpSpPr>
            <a:xfrm>
              <a:off x="1972251" y="2166059"/>
              <a:ext cx="3762851" cy="2046923"/>
              <a:chOff x="597871" y="2292192"/>
              <a:chExt cx="5017135" cy="2729230"/>
            </a:xfrm>
          </p:grpSpPr>
          <p:sp>
            <p:nvSpPr>
              <p:cNvPr id="15" name="object 15"/>
              <p:cNvSpPr/>
              <p:nvPr/>
            </p:nvSpPr>
            <p:spPr>
              <a:xfrm>
                <a:off x="755381" y="2292192"/>
                <a:ext cx="4859025" cy="559162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597871" y="3232780"/>
                <a:ext cx="4885052" cy="930233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3543364" y="4495888"/>
                <a:ext cx="1818883" cy="525410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2761488" y="4597908"/>
                <a:ext cx="372110" cy="274320"/>
              </a:xfrm>
              <a:custGeom>
                <a:avLst/>
                <a:gdLst/>
                <a:ahLst/>
                <a:cxnLst/>
                <a:rect l="l" t="t" r="r" b="b"/>
                <a:pathLst>
                  <a:path w="372110" h="274320">
                    <a:moveTo>
                      <a:pt x="0" y="68580"/>
                    </a:moveTo>
                    <a:lnTo>
                      <a:pt x="234695" y="68580"/>
                    </a:lnTo>
                    <a:lnTo>
                      <a:pt x="234695" y="0"/>
                    </a:lnTo>
                    <a:lnTo>
                      <a:pt x="371856" y="137160"/>
                    </a:lnTo>
                    <a:lnTo>
                      <a:pt x="234695" y="274320"/>
                    </a:lnTo>
                    <a:lnTo>
                      <a:pt x="234695" y="205740"/>
                    </a:lnTo>
                    <a:lnTo>
                      <a:pt x="0" y="205740"/>
                    </a:lnTo>
                    <a:lnTo>
                      <a:pt x="0" y="68580"/>
                    </a:lnTo>
                    <a:close/>
                  </a:path>
                </a:pathLst>
              </a:custGeom>
              <a:ln w="12700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2763012" y="3800856"/>
                <a:ext cx="373380" cy="274320"/>
              </a:xfrm>
              <a:custGeom>
                <a:avLst/>
                <a:gdLst/>
                <a:ahLst/>
                <a:cxnLst/>
                <a:rect l="l" t="t" r="r" b="b"/>
                <a:pathLst>
                  <a:path w="373380" h="274320">
                    <a:moveTo>
                      <a:pt x="236219" y="0"/>
                    </a:moveTo>
                    <a:lnTo>
                      <a:pt x="236219" y="68580"/>
                    </a:lnTo>
                    <a:lnTo>
                      <a:pt x="0" y="68580"/>
                    </a:lnTo>
                    <a:lnTo>
                      <a:pt x="0" y="205740"/>
                    </a:lnTo>
                    <a:lnTo>
                      <a:pt x="236219" y="205740"/>
                    </a:lnTo>
                    <a:lnTo>
                      <a:pt x="236219" y="274320"/>
                    </a:lnTo>
                    <a:lnTo>
                      <a:pt x="373380" y="137160"/>
                    </a:lnTo>
                    <a:lnTo>
                      <a:pt x="23621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2763012" y="3800856"/>
                <a:ext cx="373380" cy="274320"/>
              </a:xfrm>
              <a:custGeom>
                <a:avLst/>
                <a:gdLst/>
                <a:ahLst/>
                <a:cxnLst/>
                <a:rect l="l" t="t" r="r" b="b"/>
                <a:pathLst>
                  <a:path w="373380" h="274320">
                    <a:moveTo>
                      <a:pt x="0" y="68580"/>
                    </a:moveTo>
                    <a:lnTo>
                      <a:pt x="236219" y="68580"/>
                    </a:lnTo>
                    <a:lnTo>
                      <a:pt x="236219" y="0"/>
                    </a:lnTo>
                    <a:lnTo>
                      <a:pt x="373380" y="137160"/>
                    </a:lnTo>
                    <a:lnTo>
                      <a:pt x="236219" y="274320"/>
                    </a:lnTo>
                    <a:lnTo>
                      <a:pt x="236219" y="205740"/>
                    </a:lnTo>
                    <a:lnTo>
                      <a:pt x="0" y="205740"/>
                    </a:lnTo>
                    <a:lnTo>
                      <a:pt x="0" y="68580"/>
                    </a:lnTo>
                    <a:close/>
                  </a:path>
                </a:pathLst>
              </a:custGeom>
              <a:ln w="12700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Monotone Submodular – Budget Constraints</a:t>
            </a:r>
          </a:p>
        </p:txBody>
      </p:sp>
      <p:sp>
        <p:nvSpPr>
          <p:cNvPr id="3" name="object 3"/>
          <p:cNvSpPr/>
          <p:nvPr/>
        </p:nvSpPr>
        <p:spPr>
          <a:xfrm>
            <a:off x="1908872" y="1325881"/>
            <a:ext cx="5899951" cy="3569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38172" y="4800100"/>
            <a:ext cx="255936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11" dirty="0">
                <a:latin typeface="Calibri"/>
                <a:cs typeface="Carlito"/>
              </a:rPr>
              <a:t>Sviridenko </a:t>
            </a:r>
            <a:r>
              <a:rPr sz="1350" spc="-4" dirty="0">
                <a:latin typeface="Calibri"/>
                <a:cs typeface="Carlito"/>
              </a:rPr>
              <a:t>2004, </a:t>
            </a:r>
            <a:r>
              <a:rPr sz="1350" spc="-11" dirty="0">
                <a:latin typeface="Calibri"/>
                <a:cs typeface="Carlito"/>
              </a:rPr>
              <a:t>Leskovec </a:t>
            </a:r>
            <a:r>
              <a:rPr sz="1350" spc="-4" dirty="0">
                <a:latin typeface="Calibri"/>
                <a:cs typeface="Carlito"/>
              </a:rPr>
              <a:t>et </a:t>
            </a:r>
            <a:r>
              <a:rPr sz="1350" dirty="0">
                <a:latin typeface="Calibri"/>
                <a:cs typeface="Carlito"/>
              </a:rPr>
              <a:t>al</a:t>
            </a:r>
            <a:r>
              <a:rPr sz="1350" spc="45" dirty="0">
                <a:latin typeface="Calibri"/>
                <a:cs typeface="Carlito"/>
              </a:rPr>
              <a:t> </a:t>
            </a:r>
            <a:r>
              <a:rPr sz="1350" spc="-4" dirty="0">
                <a:latin typeface="Calibri"/>
                <a:cs typeface="Carlito"/>
              </a:rPr>
              <a:t>2007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38172" y="2112724"/>
            <a:ext cx="2559368" cy="172114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47625">
              <a:spcBef>
                <a:spcPts val="71"/>
              </a:spcBef>
            </a:pPr>
            <a:r>
              <a:rPr sz="1875" spc="-11" dirty="0">
                <a:latin typeface="Calibri"/>
                <a:cs typeface="Carlito"/>
              </a:rPr>
              <a:t>Sviridenko</a:t>
            </a:r>
            <a:r>
              <a:rPr sz="1875" spc="-15" dirty="0">
                <a:latin typeface="Calibri"/>
                <a:cs typeface="Carlito"/>
              </a:rPr>
              <a:t> </a:t>
            </a:r>
            <a:r>
              <a:rPr sz="1875" spc="-8" dirty="0">
                <a:latin typeface="Calibri"/>
                <a:cs typeface="Carlito"/>
              </a:rPr>
              <a:t>2004:</a:t>
            </a:r>
            <a:endParaRPr sz="1875" dirty="0">
              <a:latin typeface="Calibri"/>
              <a:cs typeface="Carlito"/>
            </a:endParaRPr>
          </a:p>
          <a:p>
            <a:pPr marL="304800" marR="13335" indent="-257175">
              <a:spcBef>
                <a:spcPts val="26"/>
              </a:spcBef>
              <a:buFont typeface="Arial"/>
              <a:buChar char="•"/>
              <a:tabLst>
                <a:tab pos="304324" algn="l"/>
                <a:tab pos="304800" algn="l"/>
              </a:tabLst>
            </a:pPr>
            <a:r>
              <a:rPr sz="1500" dirty="0">
                <a:latin typeface="Calibri"/>
                <a:cs typeface="Carlito"/>
              </a:rPr>
              <a:t>Run the </a:t>
            </a:r>
            <a:r>
              <a:rPr sz="1500" spc="-8" dirty="0">
                <a:latin typeface="Calibri"/>
                <a:cs typeface="Carlito"/>
              </a:rPr>
              <a:t>cost-sensitive  </a:t>
            </a:r>
            <a:r>
              <a:rPr sz="1500" spc="-4" dirty="0">
                <a:latin typeface="Calibri"/>
                <a:cs typeface="Carlito"/>
              </a:rPr>
              <a:t>greedy algorithm </a:t>
            </a:r>
            <a:r>
              <a:rPr sz="1500" spc="-8" dirty="0">
                <a:latin typeface="Calibri"/>
                <a:cs typeface="Carlito"/>
              </a:rPr>
              <a:t>starting  </a:t>
            </a:r>
            <a:r>
              <a:rPr sz="1500" spc="-4" dirty="0">
                <a:latin typeface="Calibri"/>
                <a:cs typeface="Carlito"/>
              </a:rPr>
              <a:t>with </a:t>
            </a:r>
            <a:r>
              <a:rPr sz="1500" dirty="0">
                <a:latin typeface="Calibri"/>
                <a:cs typeface="Carlito"/>
              </a:rPr>
              <a:t>all </a:t>
            </a:r>
            <a:r>
              <a:rPr sz="1500" spc="-4" dirty="0">
                <a:latin typeface="Calibri"/>
                <a:cs typeface="Carlito"/>
              </a:rPr>
              <a:t>possible initial</a:t>
            </a:r>
            <a:r>
              <a:rPr sz="1500" spc="15" dirty="0">
                <a:latin typeface="Calibri"/>
                <a:cs typeface="Carlito"/>
              </a:rPr>
              <a:t> </a:t>
            </a:r>
            <a:r>
              <a:rPr sz="1500" spc="-4" dirty="0">
                <a:latin typeface="Calibri"/>
                <a:cs typeface="Carlito"/>
              </a:rPr>
              <a:t>sets</a:t>
            </a:r>
            <a:endParaRPr sz="1500" dirty="0">
              <a:latin typeface="Calibri"/>
              <a:cs typeface="Carlito"/>
            </a:endParaRPr>
          </a:p>
          <a:p>
            <a:pPr marL="304800"/>
            <a:r>
              <a:rPr sz="1500" dirty="0">
                <a:latin typeface="Calibri"/>
                <a:cs typeface="Carlito"/>
              </a:rPr>
              <a:t>{</a:t>
            </a:r>
            <a:r>
              <a:rPr lang="en-US" sz="1500" dirty="0" err="1">
                <a:latin typeface="Calibri"/>
                <a:cs typeface="Carlito"/>
              </a:rPr>
              <a:t>i</a:t>
            </a:r>
            <a:r>
              <a:rPr sz="1500" dirty="0" err="1">
                <a:latin typeface="Calibri"/>
                <a:cs typeface="Carlito"/>
              </a:rPr>
              <a:t>,j,k</a:t>
            </a:r>
            <a:r>
              <a:rPr sz="1500" dirty="0">
                <a:latin typeface="Calibri"/>
                <a:cs typeface="Carlito"/>
              </a:rPr>
              <a:t>}</a:t>
            </a:r>
          </a:p>
          <a:p>
            <a:pPr marL="304800" indent="-257175">
              <a:spcBef>
                <a:spcPts val="157"/>
              </a:spcBef>
              <a:buFont typeface="Arial"/>
              <a:buChar char="•"/>
              <a:tabLst>
                <a:tab pos="304324" algn="l"/>
                <a:tab pos="304800" algn="l"/>
                <a:tab pos="852964" algn="l"/>
              </a:tabLst>
            </a:pPr>
            <a:r>
              <a:rPr sz="1500" spc="116" dirty="0">
                <a:latin typeface="Calibri"/>
                <a:cs typeface="DejaVu Sans"/>
              </a:rPr>
              <a:t>𝑂</a:t>
            </a:r>
            <a:r>
              <a:rPr lang="en-US" sz="1500" spc="233" dirty="0">
                <a:latin typeface="Calibri"/>
                <a:cs typeface="DejaVu Sans"/>
              </a:rPr>
              <a:t>(</a:t>
            </a:r>
            <a:r>
              <a:rPr sz="1500" spc="-38" dirty="0">
                <a:latin typeface="Calibri"/>
                <a:cs typeface="DejaVu Sans"/>
              </a:rPr>
              <a:t>𝑛</a:t>
            </a:r>
            <a:r>
              <a:rPr sz="1631" spc="-56" baseline="28735" dirty="0">
                <a:latin typeface="Calibri"/>
                <a:cs typeface="DejaVu Sans"/>
              </a:rPr>
              <a:t>3</a:t>
            </a:r>
            <a:r>
              <a:rPr lang="en-US" sz="1500" spc="-4" dirty="0">
                <a:latin typeface="Calibri"/>
                <a:cs typeface="Carlito"/>
              </a:rPr>
              <a:t>) i</a:t>
            </a:r>
            <a:r>
              <a:rPr sz="1500" spc="-4" dirty="0">
                <a:latin typeface="Calibri"/>
                <a:cs typeface="Carlito"/>
              </a:rPr>
              <a:t>nitial</a:t>
            </a:r>
            <a:r>
              <a:rPr sz="1500" spc="11" dirty="0">
                <a:latin typeface="Calibri"/>
                <a:cs typeface="Carlito"/>
              </a:rPr>
              <a:t> </a:t>
            </a:r>
            <a:r>
              <a:rPr sz="1500" spc="-8" dirty="0">
                <a:latin typeface="Calibri"/>
                <a:cs typeface="Carlito"/>
              </a:rPr>
              <a:t>complexity</a:t>
            </a:r>
            <a:endParaRPr sz="1500" dirty="0">
              <a:latin typeface="Calibri"/>
              <a:cs typeface="Carlito"/>
            </a:endParaRPr>
          </a:p>
          <a:p>
            <a:pPr marL="304800" indent="-257175">
              <a:spcBef>
                <a:spcPts val="79"/>
              </a:spcBef>
              <a:buFont typeface="Arial"/>
              <a:buChar char="•"/>
              <a:tabLst>
                <a:tab pos="304324" algn="l"/>
                <a:tab pos="304800" algn="l"/>
              </a:tabLst>
            </a:pPr>
            <a:r>
              <a:rPr lang="en-US" sz="1500" dirty="0">
                <a:latin typeface="Calibri"/>
                <a:cs typeface="Carlito"/>
              </a:rPr>
              <a:t>(</a:t>
            </a:r>
            <a:r>
              <a:rPr sz="1500" dirty="0">
                <a:latin typeface="Calibri"/>
                <a:cs typeface="Carlito"/>
              </a:rPr>
              <a:t>1 </a:t>
            </a:r>
            <a:r>
              <a:rPr sz="1500" spc="-4" dirty="0">
                <a:latin typeface="Aegean"/>
                <a:cs typeface="Aegean"/>
              </a:rPr>
              <a:t>– </a:t>
            </a:r>
            <a:r>
              <a:rPr sz="1500" spc="-8" dirty="0">
                <a:latin typeface="Calibri"/>
                <a:cs typeface="Carlito"/>
              </a:rPr>
              <a:t>1/e</a:t>
            </a:r>
            <a:r>
              <a:rPr lang="en-US" sz="1500" spc="-8" dirty="0">
                <a:latin typeface="Calibri"/>
                <a:cs typeface="Carlito"/>
              </a:rPr>
              <a:t>)</a:t>
            </a:r>
            <a:r>
              <a:rPr sz="1500" spc="-64" dirty="0">
                <a:latin typeface="Calibri"/>
                <a:cs typeface="Carlito"/>
              </a:rPr>
              <a:t> </a:t>
            </a:r>
            <a:r>
              <a:rPr sz="1500" spc="-8" dirty="0">
                <a:latin typeface="Calibri"/>
                <a:cs typeface="Carlito"/>
              </a:rPr>
              <a:t>approximation!</a:t>
            </a:r>
            <a:endParaRPr sz="1500" dirty="0">
              <a:latin typeface="Calibri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77784" y="1925447"/>
            <a:ext cx="2619756" cy="2095699"/>
          </a:xfrm>
          <a:custGeom>
            <a:avLst/>
            <a:gdLst/>
            <a:ahLst/>
            <a:cxnLst/>
            <a:rect l="l" t="t" r="r" b="b"/>
            <a:pathLst>
              <a:path w="3286125" h="2444750">
                <a:moveTo>
                  <a:pt x="0" y="2444496"/>
                </a:moveTo>
                <a:lnTo>
                  <a:pt x="3285744" y="2444496"/>
                </a:lnTo>
                <a:lnTo>
                  <a:pt x="3285744" y="0"/>
                </a:lnTo>
                <a:lnTo>
                  <a:pt x="0" y="0"/>
                </a:lnTo>
                <a:lnTo>
                  <a:pt x="0" y="2444496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35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Summary: Greedy Algorithm Framework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2C0FD7-C14A-C0EE-6EA7-165E6F4A42C6}"/>
              </a:ext>
            </a:extLst>
          </p:cNvPr>
          <p:cNvGrpSpPr/>
          <p:nvPr/>
        </p:nvGrpSpPr>
        <p:grpSpPr>
          <a:xfrm>
            <a:off x="347242" y="1325880"/>
            <a:ext cx="10073908" cy="3707586"/>
            <a:chOff x="1840458" y="1325880"/>
            <a:chExt cx="8580691" cy="2783221"/>
          </a:xfrm>
        </p:grpSpPr>
        <p:grpSp>
          <p:nvGrpSpPr>
            <p:cNvPr id="3" name="object 3"/>
            <p:cNvGrpSpPr/>
            <p:nvPr/>
          </p:nvGrpSpPr>
          <p:grpSpPr>
            <a:xfrm>
              <a:off x="2419108" y="1979175"/>
              <a:ext cx="2336006" cy="801053"/>
              <a:chOff x="1193681" y="3278980"/>
              <a:chExt cx="3114675" cy="1068070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1193681" y="3278980"/>
                <a:ext cx="3114406" cy="838826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2136394" y="4113022"/>
                <a:ext cx="127000" cy="23367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" name="object 6"/>
            <p:cNvSpPr/>
            <p:nvPr/>
          </p:nvSpPr>
          <p:spPr>
            <a:xfrm>
              <a:off x="4139984" y="1750886"/>
              <a:ext cx="95250" cy="1741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840458" y="1325880"/>
              <a:ext cx="3336608" cy="2783221"/>
            </a:xfrm>
            <a:prstGeom prst="rect">
              <a:avLst/>
            </a:prstGeom>
            <a:ln w="12700">
              <a:solidFill>
                <a:srgbClr val="EC7C30"/>
              </a:solidFill>
            </a:ln>
          </p:spPr>
          <p:txBody>
            <a:bodyPr vert="horz" wrap="square" lIns="0" tIns="115729" rIns="0" bIns="0" rtlCol="0">
              <a:spAutoFit/>
            </a:bodyPr>
            <a:lstStyle/>
            <a:p>
              <a:pPr marL="45244" algn="ctr">
                <a:spcBef>
                  <a:spcPts val="911"/>
                </a:spcBef>
              </a:pPr>
              <a:r>
                <a:rPr dirty="0">
                  <a:latin typeface="Times New Roman"/>
                  <a:cs typeface="Times New Roman"/>
                </a:rPr>
                <a:t>Monotone Submodular</a:t>
              </a:r>
              <a:r>
                <a:rPr spc="-71" dirty="0">
                  <a:latin typeface="Times New Roman"/>
                  <a:cs typeface="Times New Roman"/>
                </a:rPr>
                <a:t> </a:t>
              </a:r>
              <a:r>
                <a:rPr dirty="0">
                  <a:latin typeface="Times New Roman"/>
                  <a:cs typeface="Times New Roman"/>
                </a:rPr>
                <a:t>Function</a:t>
              </a:r>
            </a:p>
            <a:p>
              <a:pPr>
                <a:lnSpc>
                  <a:spcPct val="100000"/>
                </a:lnSpc>
              </a:pPr>
              <a:endParaRPr sz="20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20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200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2000" dirty="0">
                <a:latin typeface="Times New Roman"/>
                <a:cs typeface="Times New Roman"/>
              </a:endParaRPr>
            </a:p>
            <a:p>
              <a:pPr marR="196691" algn="ctr">
                <a:spcBef>
                  <a:spcPts val="1335"/>
                </a:spcBef>
              </a:pPr>
              <a:endParaRPr lang="en-US" dirty="0">
                <a:latin typeface="Times New Roman"/>
                <a:cs typeface="Times New Roman"/>
              </a:endParaRPr>
            </a:p>
            <a:p>
              <a:pPr marR="196691" algn="ctr">
                <a:spcBef>
                  <a:spcPts val="1335"/>
                </a:spcBef>
              </a:pPr>
              <a:r>
                <a:rPr dirty="0">
                  <a:latin typeface="Times New Roman"/>
                  <a:cs typeface="Times New Roman"/>
                </a:rPr>
                <a:t>Cost of </a:t>
              </a:r>
              <a:r>
                <a:rPr spc="-4" dirty="0">
                  <a:latin typeface="Times New Roman"/>
                  <a:cs typeface="Times New Roman"/>
                </a:rPr>
                <a:t>Summary </a:t>
              </a:r>
              <a:r>
                <a:rPr dirty="0">
                  <a:latin typeface="Times New Roman"/>
                  <a:cs typeface="Times New Roman"/>
                </a:rPr>
                <a:t>Subset S </a:t>
              </a:r>
              <a:r>
                <a:rPr spc="4" dirty="0">
                  <a:latin typeface="Times New Roman"/>
                  <a:cs typeface="Times New Roman"/>
                </a:rPr>
                <a:t>(e.g.</a:t>
              </a:r>
              <a:r>
                <a:rPr spc="-86" dirty="0">
                  <a:latin typeface="Times New Roman"/>
                  <a:cs typeface="Times New Roman"/>
                </a:rPr>
                <a:t> </a:t>
              </a:r>
              <a:r>
                <a:rPr spc="-4" dirty="0">
                  <a:latin typeface="Times New Roman"/>
                  <a:cs typeface="Times New Roman"/>
                </a:rPr>
                <a:t>size)</a:t>
              </a:r>
              <a:endParaRPr dirty="0">
                <a:latin typeface="Times New Roman"/>
                <a:cs typeface="Times New Roman"/>
              </a:endParaRPr>
            </a:p>
            <a:p>
              <a:pPr marR="228124" algn="ctr">
                <a:spcBef>
                  <a:spcPts val="1335"/>
                </a:spcBef>
              </a:pPr>
              <a:endParaRPr lang="en-US" sz="2800" spc="-11" dirty="0">
                <a:solidFill>
                  <a:srgbClr val="EC7C30"/>
                </a:solidFill>
                <a:latin typeface="Calibri"/>
                <a:cs typeface="Carlito"/>
              </a:endParaRPr>
            </a:p>
            <a:p>
              <a:pPr marR="228124" algn="ctr">
                <a:spcBef>
                  <a:spcPts val="1335"/>
                </a:spcBef>
              </a:pPr>
              <a:r>
                <a:rPr sz="2800" spc="-11" dirty="0">
                  <a:solidFill>
                    <a:srgbClr val="EC7C30"/>
                  </a:solidFill>
                  <a:latin typeface="Calibri"/>
                  <a:cs typeface="Carlito"/>
                </a:rPr>
                <a:t>Problem</a:t>
              </a:r>
              <a:r>
                <a:rPr sz="2800" spc="4" dirty="0">
                  <a:solidFill>
                    <a:srgbClr val="EC7C30"/>
                  </a:solidFill>
                  <a:latin typeface="Calibri"/>
                  <a:cs typeface="Carlito"/>
                </a:rPr>
                <a:t> </a:t>
              </a:r>
              <a:r>
                <a:rPr sz="2800" spc="-8" dirty="0">
                  <a:solidFill>
                    <a:srgbClr val="EC7C30"/>
                  </a:solidFill>
                  <a:latin typeface="Calibri"/>
                  <a:cs typeface="Carlito"/>
                </a:rPr>
                <a:t>Formulation</a:t>
              </a:r>
              <a:endParaRPr sz="2800" dirty="0">
                <a:latin typeface="Calibri"/>
                <a:cs typeface="Carlito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698783" y="1639061"/>
              <a:ext cx="4640676" cy="14079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512917" y="1328165"/>
              <a:ext cx="4908232" cy="2570348"/>
            </a:xfrm>
            <a:prstGeom prst="rect">
              <a:avLst/>
            </a:prstGeom>
            <a:ln w="12700">
              <a:solidFill>
                <a:srgbClr val="EC7C30"/>
              </a:solidFill>
            </a:ln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endParaRPr sz="225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225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225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2250"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sz="2250" dirty="0">
                <a:latin typeface="Times New Roman"/>
                <a:cs typeface="Times New Roman"/>
              </a:endParaRPr>
            </a:p>
            <a:p>
              <a:pPr marL="1105853">
                <a:spcBef>
                  <a:spcPts val="1718"/>
                </a:spcBef>
              </a:pPr>
              <a:endParaRPr lang="en-US" sz="2250" spc="-8" dirty="0">
                <a:solidFill>
                  <a:srgbClr val="EC7C30"/>
                </a:solidFill>
                <a:latin typeface="Calibri"/>
                <a:cs typeface="Carlito"/>
              </a:endParaRPr>
            </a:p>
            <a:p>
              <a:pPr marL="1105853">
                <a:spcBef>
                  <a:spcPts val="1718"/>
                </a:spcBef>
              </a:pPr>
              <a:endParaRPr lang="en-IN" sz="2250" spc="-8" dirty="0">
                <a:solidFill>
                  <a:srgbClr val="EC7C30"/>
                </a:solidFill>
                <a:latin typeface="Calibri"/>
                <a:cs typeface="Carlito"/>
              </a:endParaRPr>
            </a:p>
            <a:p>
              <a:pPr marL="1105853">
                <a:spcBef>
                  <a:spcPts val="1718"/>
                </a:spcBef>
              </a:pPr>
              <a:r>
                <a:rPr sz="2250" spc="-8" dirty="0">
                  <a:solidFill>
                    <a:srgbClr val="EC7C30"/>
                  </a:solidFill>
                  <a:latin typeface="Calibri"/>
                  <a:cs typeface="Carlito"/>
                </a:rPr>
                <a:t>Greedy</a:t>
              </a:r>
              <a:r>
                <a:rPr sz="2250" spc="-15" dirty="0">
                  <a:solidFill>
                    <a:srgbClr val="EC7C30"/>
                  </a:solidFill>
                  <a:latin typeface="Calibri"/>
                  <a:cs typeface="Carlito"/>
                </a:rPr>
                <a:t> </a:t>
              </a:r>
              <a:r>
                <a:rPr sz="2250" spc="-8" dirty="0">
                  <a:solidFill>
                    <a:srgbClr val="EC7C30"/>
                  </a:solidFill>
                  <a:latin typeface="Calibri"/>
                  <a:cs typeface="Carlito"/>
                </a:rPr>
                <a:t>Algorithm</a:t>
              </a:r>
              <a:endParaRPr sz="2250" dirty="0">
                <a:latin typeface="Calibri"/>
                <a:cs typeface="Carlito"/>
              </a:endParaRPr>
            </a:p>
          </p:txBody>
        </p:sp>
      </p:grpSp>
      <p:sp>
        <p:nvSpPr>
          <p:cNvPr id="10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23235" y="1325880"/>
            <a:ext cx="5957199" cy="2864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99378" y="4270445"/>
            <a:ext cx="90963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15" dirty="0">
                <a:latin typeface="Calibri"/>
                <a:cs typeface="Carlito"/>
              </a:rPr>
              <a:t>Wolsey</a:t>
            </a:r>
            <a:r>
              <a:rPr sz="1350" spc="-53" dirty="0">
                <a:latin typeface="Calibri"/>
                <a:cs typeface="Carlito"/>
              </a:rPr>
              <a:t> </a:t>
            </a:r>
            <a:r>
              <a:rPr sz="1350" dirty="0">
                <a:latin typeface="Calibri"/>
                <a:cs typeface="Carlito"/>
              </a:rPr>
              <a:t>1982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Dual Problem: Monotone Submodular Cover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More Complex Constraints: Matroid  Constraints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34125" y="1325881"/>
            <a:ext cx="7933849" cy="3091815"/>
            <a:chOff x="1613704" y="1942910"/>
            <a:chExt cx="10578465" cy="4122420"/>
          </a:xfrm>
        </p:grpSpPr>
        <p:sp>
          <p:nvSpPr>
            <p:cNvPr id="4" name="object 4"/>
            <p:cNvSpPr/>
            <p:nvPr/>
          </p:nvSpPr>
          <p:spPr>
            <a:xfrm>
              <a:off x="1613704" y="1942910"/>
              <a:ext cx="6687031" cy="41222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37576" y="2168652"/>
              <a:ext cx="4154424" cy="295198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Matroid Constraints?</a:t>
            </a:r>
          </a:p>
        </p:txBody>
      </p:sp>
      <p:sp>
        <p:nvSpPr>
          <p:cNvPr id="3" name="object 3"/>
          <p:cNvSpPr/>
          <p:nvPr/>
        </p:nvSpPr>
        <p:spPr>
          <a:xfrm>
            <a:off x="2986498" y="1325880"/>
            <a:ext cx="6527936" cy="3346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39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Monotone Submodular Maximization  subject to Matroid Constraints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90553" y="1325880"/>
            <a:ext cx="4595522" cy="15986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37664" y="3041116"/>
            <a:ext cx="4447583" cy="14133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88471" y="1460132"/>
            <a:ext cx="2951828" cy="21866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38172" y="4198836"/>
            <a:ext cx="2101215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15" dirty="0">
                <a:latin typeface="Calibri"/>
                <a:cs typeface="Carlito"/>
              </a:rPr>
              <a:t>Nemhauser, </a:t>
            </a:r>
            <a:r>
              <a:rPr sz="1350" spc="-26" dirty="0">
                <a:latin typeface="Calibri"/>
                <a:cs typeface="Carlito"/>
              </a:rPr>
              <a:t>Wolsey, </a:t>
            </a:r>
            <a:r>
              <a:rPr sz="1350" spc="-4" dirty="0">
                <a:latin typeface="Calibri"/>
                <a:cs typeface="Carlito"/>
              </a:rPr>
              <a:t>Fisher</a:t>
            </a:r>
            <a:r>
              <a:rPr sz="1350" spc="8" dirty="0">
                <a:latin typeface="Calibri"/>
                <a:cs typeface="Carlito"/>
              </a:rPr>
              <a:t> </a:t>
            </a:r>
            <a:r>
              <a:rPr sz="1350" dirty="0">
                <a:latin typeface="Calibri"/>
                <a:cs typeface="Carlito"/>
              </a:rPr>
              <a:t>78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Non-Monotone Submodular Functions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2871383" y="2256388"/>
            <a:ext cx="5954508" cy="2726702"/>
            <a:chOff x="5216397" y="1996185"/>
            <a:chExt cx="6861809" cy="3164840"/>
          </a:xfrm>
        </p:grpSpPr>
        <p:sp>
          <p:nvSpPr>
            <p:cNvPr id="9" name="object 9"/>
            <p:cNvSpPr/>
            <p:nvPr/>
          </p:nvSpPr>
          <p:spPr>
            <a:xfrm>
              <a:off x="5392839" y="2161554"/>
              <a:ext cx="6622111" cy="290170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22747" y="2002535"/>
              <a:ext cx="6849109" cy="3152140"/>
            </a:xfrm>
            <a:custGeom>
              <a:avLst/>
              <a:gdLst/>
              <a:ahLst/>
              <a:cxnLst/>
              <a:rect l="l" t="t" r="r" b="b"/>
              <a:pathLst>
                <a:path w="6849109" h="3152140">
                  <a:moveTo>
                    <a:pt x="0" y="3151632"/>
                  </a:moveTo>
                  <a:lnTo>
                    <a:pt x="6848856" y="3151632"/>
                  </a:lnTo>
                  <a:lnTo>
                    <a:pt x="6848856" y="0"/>
                  </a:lnTo>
                  <a:lnTo>
                    <a:pt x="0" y="0"/>
                  </a:lnTo>
                  <a:lnTo>
                    <a:pt x="0" y="3151632"/>
                  </a:lnTo>
                  <a:close/>
                </a:path>
              </a:pathLst>
            </a:custGeom>
            <a:ln w="127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930374" y="5352389"/>
            <a:ext cx="8459153" cy="5169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50" b="1" spc="-8" dirty="0">
                <a:latin typeface="Calibri"/>
                <a:cs typeface="Carlito"/>
              </a:rPr>
              <a:t>Theorem </a:t>
            </a:r>
            <a:r>
              <a:rPr sz="1650" spc="-8" dirty="0">
                <a:latin typeface="Calibri"/>
                <a:cs typeface="Carlito"/>
              </a:rPr>
              <a:t>(Buchbinder et </a:t>
            </a:r>
            <a:r>
              <a:rPr sz="1650" spc="-4" dirty="0">
                <a:latin typeface="Calibri"/>
                <a:cs typeface="Carlito"/>
              </a:rPr>
              <a:t>al 2014): The </a:t>
            </a:r>
            <a:r>
              <a:rPr sz="1650" spc="-8" dirty="0">
                <a:latin typeface="Calibri"/>
                <a:cs typeface="Carlito"/>
              </a:rPr>
              <a:t>Randomized Greedy Algorithm achieves </a:t>
            </a:r>
            <a:r>
              <a:rPr sz="1650" spc="-4" dirty="0">
                <a:latin typeface="Calibri"/>
                <a:cs typeface="Carlito"/>
              </a:rPr>
              <a:t>a </a:t>
            </a:r>
            <a:r>
              <a:rPr sz="1650" spc="-11" dirty="0">
                <a:latin typeface="Calibri"/>
                <a:cs typeface="Carlito"/>
              </a:rPr>
              <a:t>1/e</a:t>
            </a:r>
            <a:r>
              <a:rPr sz="1650" spc="165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approximation</a:t>
            </a:r>
            <a:endParaRPr sz="1650" dirty="0">
              <a:latin typeface="Calibri"/>
              <a:cs typeface="Carlito"/>
            </a:endParaRPr>
          </a:p>
          <a:p>
            <a:pPr marL="9525">
              <a:spcBef>
                <a:spcPts val="4"/>
              </a:spcBef>
            </a:pPr>
            <a:r>
              <a:rPr sz="1650" spc="-11" dirty="0">
                <a:latin typeface="Calibri"/>
                <a:cs typeface="Carlito"/>
              </a:rPr>
              <a:t>guarantee </a:t>
            </a:r>
            <a:r>
              <a:rPr sz="1650" spc="-15" dirty="0">
                <a:latin typeface="Calibri"/>
                <a:cs typeface="Carlito"/>
              </a:rPr>
              <a:t>for </a:t>
            </a:r>
            <a:r>
              <a:rPr sz="1650" spc="-8" dirty="0">
                <a:latin typeface="Calibri"/>
                <a:cs typeface="Carlito"/>
              </a:rPr>
              <a:t>Non-Monotone Submodular </a:t>
            </a:r>
            <a:r>
              <a:rPr sz="1650" spc="-11" dirty="0">
                <a:latin typeface="Calibri"/>
                <a:cs typeface="Carlito"/>
              </a:rPr>
              <a:t>Maximization </a:t>
            </a:r>
            <a:r>
              <a:rPr sz="1650" spc="-4" dirty="0">
                <a:latin typeface="Calibri"/>
                <a:cs typeface="Carlito"/>
              </a:rPr>
              <a:t>subject </a:t>
            </a:r>
            <a:r>
              <a:rPr sz="1650" spc="-15" dirty="0">
                <a:latin typeface="Calibri"/>
                <a:cs typeface="Carlito"/>
              </a:rPr>
              <a:t>to </a:t>
            </a:r>
            <a:r>
              <a:rPr sz="1650" spc="-8" dirty="0">
                <a:latin typeface="Calibri"/>
                <a:cs typeface="Carlito"/>
              </a:rPr>
              <a:t>cardinality</a:t>
            </a:r>
            <a:r>
              <a:rPr sz="1650" spc="101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constraints!</a:t>
            </a:r>
            <a:endParaRPr sz="1650" dirty="0">
              <a:latin typeface="Calibri"/>
              <a:cs typeface="Carlito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404FCB-FA3E-B083-A7B4-22AA97468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718" y="1325880"/>
            <a:ext cx="3805655" cy="787892"/>
          </a:xfrm>
          <a:prstGeom prst="rect">
            <a:avLst/>
          </a:prstGeom>
        </p:spPr>
      </p:pic>
      <p:sp>
        <p:nvSpPr>
          <p:cNvPr id="1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Submodular + Dispersion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49903" y="1980317"/>
            <a:ext cx="2335054" cy="801053"/>
            <a:chOff x="1234741" y="2821779"/>
            <a:chExt cx="3113405" cy="1068070"/>
          </a:xfrm>
        </p:grpSpPr>
        <p:sp>
          <p:nvSpPr>
            <p:cNvPr id="4" name="object 4"/>
            <p:cNvSpPr/>
            <p:nvPr/>
          </p:nvSpPr>
          <p:spPr>
            <a:xfrm>
              <a:off x="1234741" y="2821779"/>
              <a:ext cx="3112998" cy="8388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77541" y="3655821"/>
              <a:ext cx="127000" cy="2336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4169701" y="1752029"/>
            <a:ext cx="96393" cy="1741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71318" y="1325880"/>
            <a:ext cx="3336608" cy="2261997"/>
          </a:xfrm>
          <a:prstGeom prst="rect">
            <a:avLst/>
          </a:prstGeom>
          <a:ln w="12700">
            <a:solidFill>
              <a:srgbClr val="EC7C30"/>
            </a:solidFill>
          </a:ln>
        </p:spPr>
        <p:txBody>
          <a:bodyPr vert="horz" wrap="square" lIns="0" tIns="116681" rIns="0" bIns="0" rtlCol="0">
            <a:spAutoFit/>
          </a:bodyPr>
          <a:lstStyle/>
          <a:p>
            <a:pPr marL="447675">
              <a:spcBef>
                <a:spcPts val="919"/>
              </a:spcBef>
            </a:pPr>
            <a:r>
              <a:rPr sz="1500" dirty="0">
                <a:latin typeface="Times New Roman"/>
                <a:cs typeface="Times New Roman"/>
              </a:rPr>
              <a:t>Submodular +</a:t>
            </a:r>
            <a:r>
              <a:rPr sz="1500" spc="-4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Dispersion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R="197644" algn="ctr">
              <a:spcBef>
                <a:spcPts val="1335"/>
              </a:spcBef>
            </a:pPr>
            <a:r>
              <a:rPr sz="1500" dirty="0">
                <a:latin typeface="Times New Roman"/>
                <a:cs typeface="Times New Roman"/>
              </a:rPr>
              <a:t>Cost of </a:t>
            </a:r>
            <a:r>
              <a:rPr sz="1500" spc="-4" dirty="0">
                <a:latin typeface="Times New Roman"/>
                <a:cs typeface="Times New Roman"/>
              </a:rPr>
              <a:t>Summary </a:t>
            </a:r>
            <a:r>
              <a:rPr sz="1500" dirty="0">
                <a:latin typeface="Times New Roman"/>
                <a:cs typeface="Times New Roman"/>
              </a:rPr>
              <a:t>Subset S </a:t>
            </a:r>
            <a:r>
              <a:rPr sz="1500" spc="4" dirty="0">
                <a:latin typeface="Times New Roman"/>
                <a:cs typeface="Times New Roman"/>
              </a:rPr>
              <a:t>(e.g.</a:t>
            </a:r>
            <a:r>
              <a:rPr sz="1500" spc="-83" dirty="0">
                <a:latin typeface="Times New Roman"/>
                <a:cs typeface="Times New Roman"/>
              </a:rPr>
              <a:t> </a:t>
            </a:r>
            <a:r>
              <a:rPr sz="1500" spc="-4" dirty="0">
                <a:latin typeface="Times New Roman"/>
                <a:cs typeface="Times New Roman"/>
              </a:rPr>
              <a:t>size)</a:t>
            </a:r>
            <a:endParaRPr sz="1500">
              <a:latin typeface="Times New Roman"/>
              <a:cs typeface="Times New Roman"/>
            </a:endParaRPr>
          </a:p>
          <a:p>
            <a:pPr marR="206693" algn="ctr">
              <a:spcBef>
                <a:spcPts val="1151"/>
              </a:spcBef>
            </a:pPr>
            <a:r>
              <a:rPr sz="2250" spc="-11" dirty="0">
                <a:solidFill>
                  <a:srgbClr val="EC7C30"/>
                </a:solidFill>
                <a:latin typeface="Calibri"/>
                <a:cs typeface="Carlito"/>
              </a:rPr>
              <a:t>Problem</a:t>
            </a:r>
            <a:r>
              <a:rPr sz="2250" spc="4" dirty="0">
                <a:solidFill>
                  <a:srgbClr val="EC7C30"/>
                </a:solidFill>
                <a:latin typeface="Calibri"/>
                <a:cs typeface="Carlito"/>
              </a:rPr>
              <a:t> </a:t>
            </a:r>
            <a:r>
              <a:rPr sz="2250" spc="-8" dirty="0">
                <a:solidFill>
                  <a:srgbClr val="EC7C30"/>
                </a:solidFill>
                <a:latin typeface="Calibri"/>
                <a:cs typeface="Carlito"/>
              </a:rPr>
              <a:t>Formulation</a:t>
            </a:r>
            <a:endParaRPr sz="2250">
              <a:latin typeface="Calibri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28511" y="1640204"/>
            <a:ext cx="4641792" cy="14079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543778" y="1328166"/>
            <a:ext cx="4908232" cy="2295500"/>
          </a:xfrm>
          <a:prstGeom prst="rect">
            <a:avLst/>
          </a:prstGeom>
          <a:ln w="12700">
            <a:solidFill>
              <a:srgbClr val="EC7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 marL="1105376">
              <a:spcBef>
                <a:spcPts val="1725"/>
              </a:spcBef>
            </a:pPr>
            <a:r>
              <a:rPr sz="2250" spc="-8" dirty="0">
                <a:solidFill>
                  <a:srgbClr val="EC7C30"/>
                </a:solidFill>
                <a:latin typeface="Calibri"/>
                <a:cs typeface="Carlito"/>
              </a:rPr>
              <a:t>Greedy</a:t>
            </a:r>
            <a:r>
              <a:rPr sz="2250" spc="-15" dirty="0">
                <a:solidFill>
                  <a:srgbClr val="EC7C30"/>
                </a:solidFill>
                <a:latin typeface="Calibri"/>
                <a:cs typeface="Carlito"/>
              </a:rPr>
              <a:t> </a:t>
            </a:r>
            <a:r>
              <a:rPr sz="2250" spc="-8" dirty="0">
                <a:solidFill>
                  <a:srgbClr val="EC7C30"/>
                </a:solidFill>
                <a:latin typeface="Calibri"/>
                <a:cs typeface="Carlito"/>
              </a:rPr>
              <a:t>Algorithm</a:t>
            </a:r>
            <a:endParaRPr sz="2250">
              <a:latin typeface="Calibri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06269" y="3786187"/>
            <a:ext cx="7853363" cy="77088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650" b="1" spc="-8" dirty="0">
                <a:latin typeface="Calibri"/>
                <a:cs typeface="Carlito"/>
              </a:rPr>
              <a:t>Theorem </a:t>
            </a:r>
            <a:r>
              <a:rPr sz="1650" spc="-8" dirty="0">
                <a:latin typeface="Calibri"/>
                <a:cs typeface="Carlito"/>
              </a:rPr>
              <a:t>(Dasgupta et </a:t>
            </a:r>
            <a:r>
              <a:rPr sz="1650" spc="-4" dirty="0">
                <a:latin typeface="Calibri"/>
                <a:cs typeface="Carlito"/>
              </a:rPr>
              <a:t>al 2013): </a:t>
            </a:r>
            <a:r>
              <a:rPr sz="1650" spc="-8" dirty="0">
                <a:latin typeface="Calibri"/>
                <a:cs typeface="Carlito"/>
              </a:rPr>
              <a:t>The greedy </a:t>
            </a:r>
            <a:r>
              <a:rPr sz="1650" spc="-4" dirty="0">
                <a:latin typeface="Calibri"/>
                <a:cs typeface="Carlito"/>
              </a:rPr>
              <a:t>algorithm </a:t>
            </a:r>
            <a:r>
              <a:rPr sz="1650" spc="-8" dirty="0">
                <a:latin typeface="Calibri"/>
                <a:cs typeface="Carlito"/>
              </a:rPr>
              <a:t>achieves </a:t>
            </a:r>
            <a:r>
              <a:rPr sz="1650" spc="-4" dirty="0">
                <a:latin typeface="Calibri"/>
                <a:cs typeface="Carlito"/>
              </a:rPr>
              <a:t>a ½ and ¼</a:t>
            </a:r>
            <a:r>
              <a:rPr sz="1650" spc="120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approximation</a:t>
            </a:r>
            <a:endParaRPr sz="1650">
              <a:latin typeface="Calibri"/>
              <a:cs typeface="Carlito"/>
            </a:endParaRPr>
          </a:p>
          <a:p>
            <a:pPr marL="9525"/>
            <a:r>
              <a:rPr sz="1650" spc="-11" dirty="0">
                <a:latin typeface="Calibri"/>
                <a:cs typeface="Carlito"/>
              </a:rPr>
              <a:t>For </a:t>
            </a:r>
            <a:r>
              <a:rPr sz="1650" spc="-8" dirty="0">
                <a:latin typeface="Calibri"/>
                <a:cs typeface="Carlito"/>
              </a:rPr>
              <a:t>the Submodular </a:t>
            </a:r>
            <a:r>
              <a:rPr sz="1650" spc="-4" dirty="0">
                <a:latin typeface="Calibri"/>
                <a:cs typeface="Carlito"/>
              </a:rPr>
              <a:t>+ Disparity </a:t>
            </a:r>
            <a:r>
              <a:rPr sz="1650" spc="-8" dirty="0">
                <a:latin typeface="Calibri"/>
                <a:cs typeface="Carlito"/>
              </a:rPr>
              <a:t>Sum </a:t>
            </a:r>
            <a:r>
              <a:rPr sz="1650" spc="-4" dirty="0">
                <a:latin typeface="Calibri"/>
                <a:cs typeface="Carlito"/>
              </a:rPr>
              <a:t>and </a:t>
            </a:r>
            <a:r>
              <a:rPr sz="1650" spc="-8" dirty="0">
                <a:latin typeface="Calibri"/>
                <a:cs typeface="Carlito"/>
              </a:rPr>
              <a:t>Submodular </a:t>
            </a:r>
            <a:r>
              <a:rPr sz="1650" spc="-4" dirty="0">
                <a:latin typeface="Calibri"/>
                <a:cs typeface="Carlito"/>
              </a:rPr>
              <a:t>+ Disparity </a:t>
            </a:r>
            <a:r>
              <a:rPr sz="1650" spc="-8" dirty="0">
                <a:latin typeface="Calibri"/>
                <a:cs typeface="Carlito"/>
              </a:rPr>
              <a:t>Min Optimization</a:t>
            </a:r>
            <a:r>
              <a:rPr sz="1650" spc="98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Problems</a:t>
            </a:r>
            <a:endParaRPr sz="1650">
              <a:latin typeface="Calibri"/>
              <a:cs typeface="Carlito"/>
            </a:endParaRPr>
          </a:p>
          <a:p>
            <a:pPr marL="9525"/>
            <a:r>
              <a:rPr sz="1650" spc="-8" dirty="0">
                <a:latin typeface="Calibri"/>
                <a:cs typeface="Carlito"/>
              </a:rPr>
              <a:t>Subject </a:t>
            </a:r>
            <a:r>
              <a:rPr sz="1650" spc="-15" dirty="0">
                <a:latin typeface="Calibri"/>
                <a:cs typeface="Carlito"/>
              </a:rPr>
              <a:t>to </a:t>
            </a:r>
            <a:r>
              <a:rPr sz="1650" spc="-8" dirty="0">
                <a:latin typeface="Calibri"/>
                <a:cs typeface="Carlito"/>
              </a:rPr>
              <a:t>cardinality</a:t>
            </a:r>
            <a:r>
              <a:rPr sz="1650" spc="15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constraints</a:t>
            </a:r>
            <a:endParaRPr sz="1650">
              <a:latin typeface="Calibri"/>
              <a:cs typeface="Carlito"/>
            </a:endParaRPr>
          </a:p>
        </p:txBody>
      </p:sp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788545" y="1325880"/>
            <a:ext cx="7872509" cy="278694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44793" indent="-235744">
              <a:lnSpc>
                <a:spcPts val="1883"/>
              </a:lnSpc>
              <a:spcBef>
                <a:spcPts val="71"/>
              </a:spcBef>
              <a:buFont typeface="Wingdings"/>
              <a:buChar char=""/>
              <a:tabLst>
                <a:tab pos="245269" algn="l"/>
              </a:tabLst>
            </a:pPr>
            <a:r>
              <a:rPr sz="1650" spc="-4" dirty="0">
                <a:latin typeface="Calibri"/>
                <a:cs typeface="Carlito"/>
              </a:rPr>
              <a:t>(Minoux 1982) </a:t>
            </a:r>
            <a:r>
              <a:rPr sz="1650" spc="-11" dirty="0">
                <a:latin typeface="Calibri"/>
                <a:cs typeface="Carlito"/>
              </a:rPr>
              <a:t>that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8" dirty="0">
                <a:latin typeface="Calibri"/>
                <a:cs typeface="Carlito"/>
              </a:rPr>
              <a:t>greedy algorithm </a:t>
            </a:r>
            <a:r>
              <a:rPr sz="1650" spc="-11" dirty="0">
                <a:latin typeface="Calibri"/>
                <a:cs typeface="Carlito"/>
              </a:rPr>
              <a:t>can </a:t>
            </a:r>
            <a:r>
              <a:rPr sz="1650" spc="-4" dirty="0">
                <a:latin typeface="Calibri"/>
                <a:cs typeface="Carlito"/>
              </a:rPr>
              <a:t>be </a:t>
            </a:r>
            <a:r>
              <a:rPr sz="1650" spc="-11" dirty="0">
                <a:latin typeface="Calibri"/>
                <a:cs typeface="Carlito"/>
              </a:rPr>
              <a:t>efficiently </a:t>
            </a:r>
            <a:r>
              <a:rPr sz="1650" spc="-8" dirty="0">
                <a:latin typeface="Calibri"/>
                <a:cs typeface="Carlito"/>
              </a:rPr>
              <a:t>implemented </a:t>
            </a:r>
            <a:r>
              <a:rPr sz="1650" spc="-4" dirty="0">
                <a:latin typeface="Calibri"/>
                <a:cs typeface="Carlito"/>
              </a:rPr>
              <a:t>via a</a:t>
            </a:r>
            <a:r>
              <a:rPr sz="1650" spc="172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lazy</a:t>
            </a:r>
            <a:endParaRPr sz="1650" dirty="0">
              <a:latin typeface="Calibri"/>
              <a:cs typeface="Carlito"/>
            </a:endParaRPr>
          </a:p>
          <a:p>
            <a:pPr marL="180975">
              <a:lnSpc>
                <a:spcPts val="1883"/>
              </a:lnSpc>
            </a:pPr>
            <a:r>
              <a:rPr sz="1650" spc="-8" dirty="0">
                <a:latin typeface="Calibri"/>
                <a:cs typeface="Carlito"/>
              </a:rPr>
              <a:t>greedy</a:t>
            </a:r>
            <a:r>
              <a:rPr sz="1650" spc="8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algorithm.</a:t>
            </a:r>
            <a:endParaRPr sz="1650" dirty="0">
              <a:latin typeface="Calibri"/>
              <a:cs typeface="Carlito"/>
            </a:endParaRPr>
          </a:p>
          <a:p>
            <a:pPr marL="180975" marR="3810" indent="-171926">
              <a:lnSpc>
                <a:spcPts val="1785"/>
              </a:lnSpc>
              <a:spcBef>
                <a:spcPts val="773"/>
              </a:spcBef>
              <a:buFont typeface="Wingdings"/>
              <a:buChar char=""/>
              <a:tabLst>
                <a:tab pos="245269" algn="l"/>
              </a:tabLst>
            </a:pPr>
            <a:r>
              <a:rPr sz="1650" spc="-4" dirty="0">
                <a:latin typeface="Calibri"/>
                <a:cs typeface="Carlito"/>
              </a:rPr>
              <a:t>Idea is </a:t>
            </a:r>
            <a:r>
              <a:rPr sz="1650" spc="-15" dirty="0">
                <a:latin typeface="Calibri"/>
                <a:cs typeface="Carlito"/>
              </a:rPr>
              <a:t>to </a:t>
            </a:r>
            <a:r>
              <a:rPr sz="1650" spc="-11" dirty="0">
                <a:latin typeface="Calibri"/>
                <a:cs typeface="Carlito"/>
              </a:rPr>
              <a:t>accelerate </a:t>
            </a:r>
            <a:r>
              <a:rPr sz="1650" spc="-4" dirty="0">
                <a:latin typeface="Calibri"/>
                <a:cs typeface="Carlito"/>
              </a:rPr>
              <a:t>the algorithm via priority </a:t>
            </a:r>
            <a:r>
              <a:rPr sz="1650" spc="-8" dirty="0">
                <a:latin typeface="Calibri"/>
                <a:cs typeface="Carlito"/>
              </a:rPr>
              <a:t>queues </a:t>
            </a:r>
            <a:r>
              <a:rPr sz="1650" spc="-4" dirty="0">
                <a:latin typeface="Calibri"/>
                <a:cs typeface="Carlito"/>
              </a:rPr>
              <a:t>and </a:t>
            </a:r>
            <a:r>
              <a:rPr sz="1650" spc="-8" dirty="0">
                <a:latin typeface="Calibri"/>
                <a:cs typeface="Carlito"/>
              </a:rPr>
              <a:t>maintains upper bounds  </a:t>
            </a:r>
            <a:r>
              <a:rPr sz="1650" spc="-4" dirty="0">
                <a:latin typeface="Calibri"/>
                <a:cs typeface="Carlito"/>
              </a:rPr>
              <a:t>on </a:t>
            </a:r>
            <a:r>
              <a:rPr sz="1650" spc="-8" dirty="0">
                <a:latin typeface="Calibri"/>
                <a:cs typeface="Carlito"/>
              </a:rPr>
              <a:t>the </a:t>
            </a:r>
            <a:r>
              <a:rPr sz="1650" spc="-4" dirty="0">
                <a:latin typeface="Calibri"/>
                <a:cs typeface="Carlito"/>
              </a:rPr>
              <a:t>marginal </a:t>
            </a:r>
            <a:r>
              <a:rPr sz="1650" spc="-8" dirty="0">
                <a:latin typeface="Calibri"/>
                <a:cs typeface="Carlito"/>
              </a:rPr>
              <a:t>gains</a:t>
            </a:r>
            <a:endParaRPr sz="1650" dirty="0">
              <a:latin typeface="Calibri"/>
              <a:cs typeface="Carlito"/>
            </a:endParaRPr>
          </a:p>
          <a:p>
            <a:pPr marL="244793" indent="-235744">
              <a:spcBef>
                <a:spcPts val="518"/>
              </a:spcBef>
              <a:buFont typeface="Wingdings"/>
              <a:buChar char=""/>
              <a:tabLst>
                <a:tab pos="245269" algn="l"/>
              </a:tabLst>
            </a:pPr>
            <a:r>
              <a:rPr sz="1650" spc="-4" dirty="0">
                <a:latin typeface="Calibri"/>
                <a:cs typeface="Carlito"/>
              </a:rPr>
              <a:t>In </a:t>
            </a:r>
            <a:r>
              <a:rPr sz="1650" spc="-8" dirty="0">
                <a:latin typeface="Calibri"/>
                <a:cs typeface="Carlito"/>
              </a:rPr>
              <a:t>practice </a:t>
            </a:r>
            <a:r>
              <a:rPr sz="1650" spc="-4" dirty="0">
                <a:latin typeface="Calibri"/>
                <a:cs typeface="Carlito"/>
              </a:rPr>
              <a:t>this </a:t>
            </a:r>
            <a:r>
              <a:rPr sz="1650" spc="-8" dirty="0">
                <a:latin typeface="Calibri"/>
                <a:cs typeface="Carlito"/>
              </a:rPr>
              <a:t>brings the </a:t>
            </a:r>
            <a:r>
              <a:rPr sz="1650" spc="-11" dirty="0">
                <a:latin typeface="Calibri"/>
                <a:cs typeface="Carlito"/>
              </a:rPr>
              <a:t>complexity </a:t>
            </a:r>
            <a:r>
              <a:rPr sz="1650" spc="-15" dirty="0">
                <a:latin typeface="Calibri"/>
                <a:cs typeface="Carlito"/>
              </a:rPr>
              <a:t>to </a:t>
            </a:r>
            <a:r>
              <a:rPr sz="1650" spc="-4" dirty="0">
                <a:latin typeface="Calibri"/>
                <a:cs typeface="Carlito"/>
              </a:rPr>
              <a:t>linear</a:t>
            </a:r>
            <a:r>
              <a:rPr sz="1650" spc="56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time</a:t>
            </a:r>
            <a:endParaRPr sz="1650" dirty="0">
              <a:latin typeface="Calibri"/>
              <a:cs typeface="Carlito"/>
            </a:endParaRPr>
          </a:p>
          <a:p>
            <a:pPr>
              <a:spcBef>
                <a:spcPts val="8"/>
              </a:spcBef>
            </a:pPr>
            <a:endParaRPr sz="2588" dirty="0">
              <a:latin typeface="Calibri"/>
              <a:cs typeface="Carlito"/>
            </a:endParaRPr>
          </a:p>
          <a:p>
            <a:pPr marL="114776">
              <a:tabLst>
                <a:tab pos="2195513" algn="l"/>
              </a:tabLst>
            </a:pPr>
            <a:r>
              <a:rPr sz="1650" spc="-8" dirty="0">
                <a:solidFill>
                  <a:srgbClr val="001F5F"/>
                </a:solidFill>
                <a:latin typeface="Calibri"/>
                <a:cs typeface="Carlito"/>
              </a:rPr>
              <a:t>Complexity still</a:t>
            </a:r>
            <a:r>
              <a:rPr sz="1650" spc="19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650" spc="120" dirty="0">
                <a:solidFill>
                  <a:srgbClr val="001F5F"/>
                </a:solidFill>
                <a:latin typeface="Calibri"/>
                <a:cs typeface="DejaVu Sans"/>
              </a:rPr>
              <a:t>𝑂</a:t>
            </a:r>
            <a:r>
              <a:rPr sz="1650" spc="221" dirty="0">
                <a:solidFill>
                  <a:srgbClr val="001F5F"/>
                </a:solidFill>
                <a:latin typeface="Calibri"/>
                <a:cs typeface="DejaVu Sans"/>
              </a:rPr>
              <a:t> </a:t>
            </a:r>
            <a:r>
              <a:rPr sz="1650" spc="-38" dirty="0">
                <a:solidFill>
                  <a:srgbClr val="001F5F"/>
                </a:solidFill>
                <a:latin typeface="Calibri"/>
                <a:cs typeface="DejaVu Sans"/>
              </a:rPr>
              <a:t>𝑛𝑘𝐹	</a:t>
            </a:r>
            <a:r>
              <a:rPr sz="1650" spc="-4" dirty="0">
                <a:solidFill>
                  <a:srgbClr val="001F5F"/>
                </a:solidFill>
                <a:latin typeface="Calibri"/>
                <a:cs typeface="Carlito"/>
              </a:rPr>
              <a:t>in </a:t>
            </a:r>
            <a:r>
              <a:rPr sz="1650" spc="-15" dirty="0">
                <a:solidFill>
                  <a:srgbClr val="001F5F"/>
                </a:solidFill>
                <a:latin typeface="Calibri"/>
                <a:cs typeface="Carlito"/>
              </a:rPr>
              <a:t>worst </a:t>
            </a:r>
            <a:r>
              <a:rPr sz="1650" spc="-8" dirty="0">
                <a:solidFill>
                  <a:srgbClr val="001F5F"/>
                </a:solidFill>
                <a:latin typeface="Calibri"/>
                <a:cs typeface="Carlito"/>
              </a:rPr>
              <a:t>case,</a:t>
            </a:r>
            <a:r>
              <a:rPr sz="1650" spc="19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650" spc="-8" dirty="0">
                <a:solidFill>
                  <a:srgbClr val="001F5F"/>
                </a:solidFill>
                <a:latin typeface="Calibri"/>
                <a:cs typeface="Carlito"/>
              </a:rPr>
              <a:t>where</a:t>
            </a:r>
            <a:endParaRPr sz="1650" dirty="0">
              <a:latin typeface="Calibri"/>
              <a:cs typeface="Carlito"/>
            </a:endParaRPr>
          </a:p>
          <a:p>
            <a:pPr marL="114776"/>
            <a:r>
              <a:rPr sz="1650" spc="15" dirty="0">
                <a:solidFill>
                  <a:srgbClr val="001F5F"/>
                </a:solidFill>
                <a:latin typeface="Calibri"/>
                <a:cs typeface="DejaVu Sans"/>
              </a:rPr>
              <a:t>𝐹 </a:t>
            </a:r>
            <a:r>
              <a:rPr sz="1650" spc="-4" dirty="0">
                <a:solidFill>
                  <a:srgbClr val="001F5F"/>
                </a:solidFill>
                <a:latin typeface="Calibri"/>
                <a:cs typeface="Carlito"/>
              </a:rPr>
              <a:t>= </a:t>
            </a:r>
            <a:r>
              <a:rPr sz="1650" spc="-8" dirty="0">
                <a:solidFill>
                  <a:srgbClr val="001F5F"/>
                </a:solidFill>
                <a:latin typeface="Calibri"/>
                <a:cs typeface="Carlito"/>
              </a:rPr>
              <a:t>Function </a:t>
            </a:r>
            <a:r>
              <a:rPr sz="1650" spc="-19" dirty="0">
                <a:solidFill>
                  <a:srgbClr val="001F5F"/>
                </a:solidFill>
                <a:latin typeface="Calibri"/>
                <a:cs typeface="Carlito"/>
              </a:rPr>
              <a:t>Eval</a:t>
            </a:r>
            <a:r>
              <a:rPr sz="1650" spc="-94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650" spc="-19" dirty="0">
                <a:solidFill>
                  <a:srgbClr val="001F5F"/>
                </a:solidFill>
                <a:latin typeface="Calibri"/>
                <a:cs typeface="Carlito"/>
              </a:rPr>
              <a:t>Complexity.</a:t>
            </a:r>
            <a:endParaRPr sz="1650" dirty="0">
              <a:latin typeface="Calibri"/>
              <a:cs typeface="Carlito"/>
            </a:endParaRPr>
          </a:p>
          <a:p>
            <a:pPr>
              <a:spcBef>
                <a:spcPts val="11"/>
              </a:spcBef>
            </a:pPr>
            <a:endParaRPr sz="1613" dirty="0">
              <a:latin typeface="Calibri"/>
              <a:cs typeface="Carlito"/>
            </a:endParaRPr>
          </a:p>
          <a:p>
            <a:pPr marL="1276350">
              <a:spcBef>
                <a:spcPts val="4"/>
              </a:spcBef>
            </a:pPr>
            <a:r>
              <a:rPr sz="1650" b="1" spc="-4" dirty="0">
                <a:solidFill>
                  <a:srgbClr val="001F5F"/>
                </a:solidFill>
                <a:latin typeface="Calibri"/>
                <a:cs typeface="Carlito"/>
              </a:rPr>
              <a:t>Can </a:t>
            </a:r>
            <a:r>
              <a:rPr sz="1650" b="1" spc="-11" dirty="0">
                <a:solidFill>
                  <a:srgbClr val="001F5F"/>
                </a:solidFill>
                <a:latin typeface="Calibri"/>
                <a:cs typeface="Carlito"/>
              </a:rPr>
              <a:t>we </a:t>
            </a:r>
            <a:r>
              <a:rPr sz="1650" b="1" spc="-4" dirty="0">
                <a:solidFill>
                  <a:srgbClr val="001F5F"/>
                </a:solidFill>
                <a:latin typeface="Calibri"/>
                <a:cs typeface="Carlito"/>
              </a:rPr>
              <a:t>do</a:t>
            </a:r>
            <a:r>
              <a:rPr sz="1650" b="1" spc="8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650" b="1" spc="-15" dirty="0">
                <a:solidFill>
                  <a:srgbClr val="001F5F"/>
                </a:solidFill>
                <a:latin typeface="Calibri"/>
                <a:cs typeface="Carlito"/>
              </a:rPr>
              <a:t>better?</a:t>
            </a:r>
            <a:endParaRPr sz="1650" dirty="0">
              <a:latin typeface="Calibri"/>
              <a:cs typeface="Carlito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Implementational Tricks: Lazy greedy</a:t>
            </a:r>
          </a:p>
        </p:txBody>
      </p:sp>
      <p:sp>
        <p:nvSpPr>
          <p:cNvPr id="3" name="object 3"/>
          <p:cNvSpPr/>
          <p:nvPr/>
        </p:nvSpPr>
        <p:spPr>
          <a:xfrm>
            <a:off x="6775266" y="2589195"/>
            <a:ext cx="3251349" cy="23523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13977" y="3127943"/>
            <a:ext cx="508635" cy="193834"/>
          </a:xfrm>
          <a:custGeom>
            <a:avLst/>
            <a:gdLst/>
            <a:ahLst/>
            <a:cxnLst/>
            <a:rect l="l" t="t" r="r" b="b"/>
            <a:pathLst>
              <a:path w="678179" h="258445">
                <a:moveTo>
                  <a:pt x="595376" y="0"/>
                </a:moveTo>
                <a:lnTo>
                  <a:pt x="591692" y="10414"/>
                </a:lnTo>
                <a:lnTo>
                  <a:pt x="606647" y="16910"/>
                </a:lnTo>
                <a:lnTo>
                  <a:pt x="619505" y="25908"/>
                </a:lnTo>
                <a:lnTo>
                  <a:pt x="645677" y="67522"/>
                </a:lnTo>
                <a:lnTo>
                  <a:pt x="653349" y="105761"/>
                </a:lnTo>
                <a:lnTo>
                  <a:pt x="654303" y="127762"/>
                </a:lnTo>
                <a:lnTo>
                  <a:pt x="653331" y="150600"/>
                </a:lnTo>
                <a:lnTo>
                  <a:pt x="645624" y="189894"/>
                </a:lnTo>
                <a:lnTo>
                  <a:pt x="619617" y="232171"/>
                </a:lnTo>
                <a:lnTo>
                  <a:pt x="592201" y="247777"/>
                </a:lnTo>
                <a:lnTo>
                  <a:pt x="595376" y="258318"/>
                </a:lnTo>
                <a:lnTo>
                  <a:pt x="630650" y="241760"/>
                </a:lnTo>
                <a:lnTo>
                  <a:pt x="656589" y="213106"/>
                </a:lnTo>
                <a:lnTo>
                  <a:pt x="672480" y="174799"/>
                </a:lnTo>
                <a:lnTo>
                  <a:pt x="677799" y="129159"/>
                </a:lnTo>
                <a:lnTo>
                  <a:pt x="676465" y="105487"/>
                </a:lnTo>
                <a:lnTo>
                  <a:pt x="665797" y="63525"/>
                </a:lnTo>
                <a:lnTo>
                  <a:pt x="644650" y="29325"/>
                </a:lnTo>
                <a:lnTo>
                  <a:pt x="614118" y="6742"/>
                </a:lnTo>
                <a:lnTo>
                  <a:pt x="595376" y="0"/>
                </a:lnTo>
                <a:close/>
              </a:path>
              <a:path w="678179" h="258445">
                <a:moveTo>
                  <a:pt x="82295" y="0"/>
                </a:moveTo>
                <a:lnTo>
                  <a:pt x="47180" y="16510"/>
                </a:lnTo>
                <a:lnTo>
                  <a:pt x="21208" y="45212"/>
                </a:lnTo>
                <a:lnTo>
                  <a:pt x="5318" y="83613"/>
                </a:lnTo>
                <a:lnTo>
                  <a:pt x="0" y="129159"/>
                </a:lnTo>
                <a:lnTo>
                  <a:pt x="1313" y="152902"/>
                </a:lnTo>
                <a:lnTo>
                  <a:pt x="11894" y="194863"/>
                </a:lnTo>
                <a:lnTo>
                  <a:pt x="32968" y="228939"/>
                </a:lnTo>
                <a:lnTo>
                  <a:pt x="82295" y="258318"/>
                </a:lnTo>
                <a:lnTo>
                  <a:pt x="85598" y="247777"/>
                </a:lnTo>
                <a:lnTo>
                  <a:pt x="70883" y="241254"/>
                </a:lnTo>
                <a:lnTo>
                  <a:pt x="58181" y="232171"/>
                </a:lnTo>
                <a:lnTo>
                  <a:pt x="32121" y="189894"/>
                </a:lnTo>
                <a:lnTo>
                  <a:pt x="24449" y="150600"/>
                </a:lnTo>
                <a:lnTo>
                  <a:pt x="23494" y="127762"/>
                </a:lnTo>
                <a:lnTo>
                  <a:pt x="24449" y="105761"/>
                </a:lnTo>
                <a:lnTo>
                  <a:pt x="32121" y="67522"/>
                </a:lnTo>
                <a:lnTo>
                  <a:pt x="58277" y="25908"/>
                </a:lnTo>
                <a:lnTo>
                  <a:pt x="85978" y="10414"/>
                </a:lnTo>
                <a:lnTo>
                  <a:pt x="8229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Making Lazy Greedy Faster: Stochastic  Greedy</a:t>
            </a:r>
          </a:p>
        </p:txBody>
      </p:sp>
      <p:sp>
        <p:nvSpPr>
          <p:cNvPr id="3" name="object 3"/>
          <p:cNvSpPr/>
          <p:nvPr/>
        </p:nvSpPr>
        <p:spPr>
          <a:xfrm>
            <a:off x="2133080" y="1325880"/>
            <a:ext cx="4892275" cy="3059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98979" y="4189629"/>
            <a:ext cx="1971675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latin typeface="Calibri"/>
                <a:cs typeface="Carlito"/>
              </a:rPr>
              <a:t>Mirzasoleiman </a:t>
            </a:r>
            <a:r>
              <a:rPr sz="1350" spc="-34" dirty="0">
                <a:latin typeface="Aegean"/>
                <a:cs typeface="Aegean"/>
              </a:rPr>
              <a:t>et </a:t>
            </a:r>
            <a:r>
              <a:rPr sz="1350" spc="-169" dirty="0">
                <a:latin typeface="Aegean"/>
                <a:cs typeface="Aegean"/>
              </a:rPr>
              <a:t>al </a:t>
            </a:r>
            <a:r>
              <a:rPr sz="1350" spc="-79" dirty="0">
                <a:latin typeface="Aegean"/>
                <a:cs typeface="Aegean"/>
              </a:rPr>
              <a:t>2014,</a:t>
            </a:r>
            <a:r>
              <a:rPr sz="1350" spc="-94" dirty="0">
                <a:latin typeface="Aegean"/>
                <a:cs typeface="Aegean"/>
              </a:rPr>
              <a:t> </a:t>
            </a:r>
            <a:r>
              <a:rPr sz="1350" spc="127" dirty="0">
                <a:latin typeface="Aegean"/>
                <a:cs typeface="Aegean"/>
              </a:rPr>
              <a:t>…</a:t>
            </a:r>
            <a:endParaRPr sz="1350">
              <a:latin typeface="Aegean"/>
              <a:cs typeface="Aege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60829" y="1331579"/>
            <a:ext cx="2924004" cy="2413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Part 1 · Section 1.3</a:t>
            </a:r>
          </a:p>
        </p:txBody>
      </p:sp>
      <p:sp>
        <p:nvSpPr>
          <p:cNvPr id="121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Data Subset Selection &amp; Coresets</a:t>
            </a:r>
          </a:p>
        </p:txBody>
      </p:sp>
      <p:sp>
        <p:nvSpPr>
          <p:cNvPr id="122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Training on a subset: setup, requirements, and gradient-matching coresets (CRAIG)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11718" y="1452562"/>
            <a:ext cx="1510665" cy="683895"/>
            <a:chOff x="650494" y="2014473"/>
            <a:chExt cx="2014220" cy="911860"/>
          </a:xfrm>
        </p:grpSpPr>
        <p:sp>
          <p:nvSpPr>
            <p:cNvPr id="3" name="object 3"/>
            <p:cNvSpPr/>
            <p:nvPr/>
          </p:nvSpPr>
          <p:spPr>
            <a:xfrm>
              <a:off x="656844" y="2020823"/>
              <a:ext cx="2001520" cy="899160"/>
            </a:xfrm>
            <a:custGeom>
              <a:avLst/>
              <a:gdLst/>
              <a:ahLst/>
              <a:cxnLst/>
              <a:rect l="l" t="t" r="r" b="b"/>
              <a:pathLst>
                <a:path w="2001520" h="899160">
                  <a:moveTo>
                    <a:pt x="1851152" y="0"/>
                  </a:moveTo>
                  <a:lnTo>
                    <a:pt x="149860" y="0"/>
                  </a:lnTo>
                  <a:lnTo>
                    <a:pt x="102492" y="7636"/>
                  </a:lnTo>
                  <a:lnTo>
                    <a:pt x="61354" y="28903"/>
                  </a:lnTo>
                  <a:lnTo>
                    <a:pt x="28914" y="61337"/>
                  </a:lnTo>
                  <a:lnTo>
                    <a:pt x="7639" y="102477"/>
                  </a:lnTo>
                  <a:lnTo>
                    <a:pt x="0" y="149860"/>
                  </a:lnTo>
                  <a:lnTo>
                    <a:pt x="0" y="749300"/>
                  </a:lnTo>
                  <a:lnTo>
                    <a:pt x="7639" y="796682"/>
                  </a:lnTo>
                  <a:lnTo>
                    <a:pt x="28914" y="837822"/>
                  </a:lnTo>
                  <a:lnTo>
                    <a:pt x="61354" y="870256"/>
                  </a:lnTo>
                  <a:lnTo>
                    <a:pt x="102492" y="891523"/>
                  </a:lnTo>
                  <a:lnTo>
                    <a:pt x="149860" y="899160"/>
                  </a:lnTo>
                  <a:lnTo>
                    <a:pt x="1851152" y="899160"/>
                  </a:lnTo>
                  <a:lnTo>
                    <a:pt x="1898534" y="891523"/>
                  </a:lnTo>
                  <a:lnTo>
                    <a:pt x="1939674" y="870256"/>
                  </a:lnTo>
                  <a:lnTo>
                    <a:pt x="1972108" y="837822"/>
                  </a:lnTo>
                  <a:lnTo>
                    <a:pt x="1993375" y="796682"/>
                  </a:lnTo>
                  <a:lnTo>
                    <a:pt x="2001012" y="749300"/>
                  </a:lnTo>
                  <a:lnTo>
                    <a:pt x="2001012" y="149860"/>
                  </a:lnTo>
                  <a:lnTo>
                    <a:pt x="1993375" y="102477"/>
                  </a:lnTo>
                  <a:lnTo>
                    <a:pt x="1972108" y="61337"/>
                  </a:lnTo>
                  <a:lnTo>
                    <a:pt x="1939674" y="28903"/>
                  </a:lnTo>
                  <a:lnTo>
                    <a:pt x="1898534" y="7636"/>
                  </a:lnTo>
                  <a:lnTo>
                    <a:pt x="185115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6844" y="2020823"/>
              <a:ext cx="2001520" cy="899160"/>
            </a:xfrm>
            <a:custGeom>
              <a:avLst/>
              <a:gdLst/>
              <a:ahLst/>
              <a:cxnLst/>
              <a:rect l="l" t="t" r="r" b="b"/>
              <a:pathLst>
                <a:path w="2001520" h="899160">
                  <a:moveTo>
                    <a:pt x="0" y="149860"/>
                  </a:moveTo>
                  <a:lnTo>
                    <a:pt x="7639" y="102477"/>
                  </a:lnTo>
                  <a:lnTo>
                    <a:pt x="28914" y="61337"/>
                  </a:lnTo>
                  <a:lnTo>
                    <a:pt x="61354" y="28903"/>
                  </a:lnTo>
                  <a:lnTo>
                    <a:pt x="102492" y="7636"/>
                  </a:lnTo>
                  <a:lnTo>
                    <a:pt x="149860" y="0"/>
                  </a:lnTo>
                  <a:lnTo>
                    <a:pt x="1851152" y="0"/>
                  </a:lnTo>
                  <a:lnTo>
                    <a:pt x="1898534" y="7636"/>
                  </a:lnTo>
                  <a:lnTo>
                    <a:pt x="1939674" y="28903"/>
                  </a:lnTo>
                  <a:lnTo>
                    <a:pt x="1972108" y="61337"/>
                  </a:lnTo>
                  <a:lnTo>
                    <a:pt x="1993375" y="102477"/>
                  </a:lnTo>
                  <a:lnTo>
                    <a:pt x="2001012" y="149860"/>
                  </a:lnTo>
                  <a:lnTo>
                    <a:pt x="2001012" y="749300"/>
                  </a:lnTo>
                  <a:lnTo>
                    <a:pt x="1993375" y="796682"/>
                  </a:lnTo>
                  <a:lnTo>
                    <a:pt x="1972108" y="837822"/>
                  </a:lnTo>
                  <a:lnTo>
                    <a:pt x="1939674" y="870256"/>
                  </a:lnTo>
                  <a:lnTo>
                    <a:pt x="1898534" y="891523"/>
                  </a:lnTo>
                  <a:lnTo>
                    <a:pt x="1851152" y="899160"/>
                  </a:lnTo>
                  <a:lnTo>
                    <a:pt x="149860" y="899160"/>
                  </a:lnTo>
                  <a:lnTo>
                    <a:pt x="102492" y="891523"/>
                  </a:lnTo>
                  <a:lnTo>
                    <a:pt x="61354" y="870256"/>
                  </a:lnTo>
                  <a:lnTo>
                    <a:pt x="28914" y="837822"/>
                  </a:lnTo>
                  <a:lnTo>
                    <a:pt x="7639" y="796682"/>
                  </a:lnTo>
                  <a:lnTo>
                    <a:pt x="0" y="749300"/>
                  </a:lnTo>
                  <a:lnTo>
                    <a:pt x="0" y="149860"/>
                  </a:lnTo>
                  <a:close/>
                </a:path>
              </a:pathLst>
            </a:custGeom>
            <a:ln w="12699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029112" y="1452562"/>
            <a:ext cx="3693795" cy="683895"/>
            <a:chOff x="3340353" y="2014473"/>
            <a:chExt cx="4925060" cy="911860"/>
          </a:xfrm>
        </p:grpSpPr>
        <p:sp>
          <p:nvSpPr>
            <p:cNvPr id="6" name="object 6"/>
            <p:cNvSpPr/>
            <p:nvPr/>
          </p:nvSpPr>
          <p:spPr>
            <a:xfrm>
              <a:off x="3346703" y="2020823"/>
              <a:ext cx="2110740" cy="899160"/>
            </a:xfrm>
            <a:custGeom>
              <a:avLst/>
              <a:gdLst/>
              <a:ahLst/>
              <a:cxnLst/>
              <a:rect l="l" t="t" r="r" b="b"/>
              <a:pathLst>
                <a:path w="2110740" h="899160">
                  <a:moveTo>
                    <a:pt x="1960880" y="0"/>
                  </a:moveTo>
                  <a:lnTo>
                    <a:pt x="149860" y="0"/>
                  </a:lnTo>
                  <a:lnTo>
                    <a:pt x="102477" y="7636"/>
                  </a:lnTo>
                  <a:lnTo>
                    <a:pt x="61337" y="28903"/>
                  </a:lnTo>
                  <a:lnTo>
                    <a:pt x="28903" y="61337"/>
                  </a:lnTo>
                  <a:lnTo>
                    <a:pt x="7636" y="102477"/>
                  </a:lnTo>
                  <a:lnTo>
                    <a:pt x="0" y="149860"/>
                  </a:lnTo>
                  <a:lnTo>
                    <a:pt x="0" y="749300"/>
                  </a:lnTo>
                  <a:lnTo>
                    <a:pt x="7636" y="796682"/>
                  </a:lnTo>
                  <a:lnTo>
                    <a:pt x="28903" y="837822"/>
                  </a:lnTo>
                  <a:lnTo>
                    <a:pt x="61337" y="870256"/>
                  </a:lnTo>
                  <a:lnTo>
                    <a:pt x="102477" y="891523"/>
                  </a:lnTo>
                  <a:lnTo>
                    <a:pt x="149860" y="899160"/>
                  </a:lnTo>
                  <a:lnTo>
                    <a:pt x="1960880" y="899160"/>
                  </a:lnTo>
                  <a:lnTo>
                    <a:pt x="2008262" y="891523"/>
                  </a:lnTo>
                  <a:lnTo>
                    <a:pt x="2049402" y="870256"/>
                  </a:lnTo>
                  <a:lnTo>
                    <a:pt x="2081836" y="837822"/>
                  </a:lnTo>
                  <a:lnTo>
                    <a:pt x="2103103" y="796682"/>
                  </a:lnTo>
                  <a:lnTo>
                    <a:pt x="2110740" y="749300"/>
                  </a:lnTo>
                  <a:lnTo>
                    <a:pt x="2110740" y="149860"/>
                  </a:lnTo>
                  <a:lnTo>
                    <a:pt x="2103103" y="102477"/>
                  </a:lnTo>
                  <a:lnTo>
                    <a:pt x="2081836" y="61337"/>
                  </a:lnTo>
                  <a:lnTo>
                    <a:pt x="2049402" y="28903"/>
                  </a:lnTo>
                  <a:lnTo>
                    <a:pt x="2008262" y="7636"/>
                  </a:lnTo>
                  <a:lnTo>
                    <a:pt x="19608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46703" y="2020823"/>
              <a:ext cx="2110740" cy="899160"/>
            </a:xfrm>
            <a:custGeom>
              <a:avLst/>
              <a:gdLst/>
              <a:ahLst/>
              <a:cxnLst/>
              <a:rect l="l" t="t" r="r" b="b"/>
              <a:pathLst>
                <a:path w="2110740" h="899160">
                  <a:moveTo>
                    <a:pt x="0" y="149860"/>
                  </a:moveTo>
                  <a:lnTo>
                    <a:pt x="7636" y="102477"/>
                  </a:lnTo>
                  <a:lnTo>
                    <a:pt x="28903" y="61337"/>
                  </a:lnTo>
                  <a:lnTo>
                    <a:pt x="61337" y="28903"/>
                  </a:lnTo>
                  <a:lnTo>
                    <a:pt x="102477" y="7636"/>
                  </a:lnTo>
                  <a:lnTo>
                    <a:pt x="149860" y="0"/>
                  </a:lnTo>
                  <a:lnTo>
                    <a:pt x="1960880" y="0"/>
                  </a:lnTo>
                  <a:lnTo>
                    <a:pt x="2008262" y="7636"/>
                  </a:lnTo>
                  <a:lnTo>
                    <a:pt x="2049402" y="28903"/>
                  </a:lnTo>
                  <a:lnTo>
                    <a:pt x="2081836" y="61337"/>
                  </a:lnTo>
                  <a:lnTo>
                    <a:pt x="2103103" y="102477"/>
                  </a:lnTo>
                  <a:lnTo>
                    <a:pt x="2110740" y="149860"/>
                  </a:lnTo>
                  <a:lnTo>
                    <a:pt x="2110740" y="749300"/>
                  </a:lnTo>
                  <a:lnTo>
                    <a:pt x="2103103" y="796682"/>
                  </a:lnTo>
                  <a:lnTo>
                    <a:pt x="2081836" y="837822"/>
                  </a:lnTo>
                  <a:lnTo>
                    <a:pt x="2049402" y="870256"/>
                  </a:lnTo>
                  <a:lnTo>
                    <a:pt x="2008262" y="891523"/>
                  </a:lnTo>
                  <a:lnTo>
                    <a:pt x="1960880" y="899160"/>
                  </a:lnTo>
                  <a:lnTo>
                    <a:pt x="149860" y="899160"/>
                  </a:lnTo>
                  <a:lnTo>
                    <a:pt x="102477" y="891523"/>
                  </a:lnTo>
                  <a:lnTo>
                    <a:pt x="61337" y="870256"/>
                  </a:lnTo>
                  <a:lnTo>
                    <a:pt x="28903" y="837822"/>
                  </a:lnTo>
                  <a:lnTo>
                    <a:pt x="7636" y="796682"/>
                  </a:lnTo>
                  <a:lnTo>
                    <a:pt x="0" y="749300"/>
                  </a:lnTo>
                  <a:lnTo>
                    <a:pt x="0" y="149860"/>
                  </a:lnTo>
                  <a:close/>
                </a:path>
              </a:pathLst>
            </a:custGeom>
            <a:ln w="12700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47815" y="2020823"/>
              <a:ext cx="2110740" cy="899160"/>
            </a:xfrm>
            <a:custGeom>
              <a:avLst/>
              <a:gdLst/>
              <a:ahLst/>
              <a:cxnLst/>
              <a:rect l="l" t="t" r="r" b="b"/>
              <a:pathLst>
                <a:path w="2110740" h="899160">
                  <a:moveTo>
                    <a:pt x="1960880" y="0"/>
                  </a:moveTo>
                  <a:lnTo>
                    <a:pt x="149860" y="0"/>
                  </a:lnTo>
                  <a:lnTo>
                    <a:pt x="102477" y="7636"/>
                  </a:lnTo>
                  <a:lnTo>
                    <a:pt x="61337" y="28903"/>
                  </a:lnTo>
                  <a:lnTo>
                    <a:pt x="28903" y="61337"/>
                  </a:lnTo>
                  <a:lnTo>
                    <a:pt x="7636" y="102477"/>
                  </a:lnTo>
                  <a:lnTo>
                    <a:pt x="0" y="149860"/>
                  </a:lnTo>
                  <a:lnTo>
                    <a:pt x="0" y="749300"/>
                  </a:lnTo>
                  <a:lnTo>
                    <a:pt x="7636" y="796682"/>
                  </a:lnTo>
                  <a:lnTo>
                    <a:pt x="28903" y="837822"/>
                  </a:lnTo>
                  <a:lnTo>
                    <a:pt x="61337" y="870256"/>
                  </a:lnTo>
                  <a:lnTo>
                    <a:pt x="102477" y="891523"/>
                  </a:lnTo>
                  <a:lnTo>
                    <a:pt x="149860" y="899160"/>
                  </a:lnTo>
                  <a:lnTo>
                    <a:pt x="1960880" y="899160"/>
                  </a:lnTo>
                  <a:lnTo>
                    <a:pt x="2008262" y="891523"/>
                  </a:lnTo>
                  <a:lnTo>
                    <a:pt x="2049402" y="870256"/>
                  </a:lnTo>
                  <a:lnTo>
                    <a:pt x="2081836" y="837822"/>
                  </a:lnTo>
                  <a:lnTo>
                    <a:pt x="2103103" y="796682"/>
                  </a:lnTo>
                  <a:lnTo>
                    <a:pt x="2110740" y="749300"/>
                  </a:lnTo>
                  <a:lnTo>
                    <a:pt x="2110740" y="149860"/>
                  </a:lnTo>
                  <a:lnTo>
                    <a:pt x="2103103" y="102477"/>
                  </a:lnTo>
                  <a:lnTo>
                    <a:pt x="2081836" y="61337"/>
                  </a:lnTo>
                  <a:lnTo>
                    <a:pt x="2049402" y="28903"/>
                  </a:lnTo>
                  <a:lnTo>
                    <a:pt x="2008262" y="7636"/>
                  </a:lnTo>
                  <a:lnTo>
                    <a:pt x="19608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47815" y="2020823"/>
              <a:ext cx="2110740" cy="899160"/>
            </a:xfrm>
            <a:custGeom>
              <a:avLst/>
              <a:gdLst/>
              <a:ahLst/>
              <a:cxnLst/>
              <a:rect l="l" t="t" r="r" b="b"/>
              <a:pathLst>
                <a:path w="2110740" h="899160">
                  <a:moveTo>
                    <a:pt x="0" y="149860"/>
                  </a:moveTo>
                  <a:lnTo>
                    <a:pt x="7636" y="102477"/>
                  </a:lnTo>
                  <a:lnTo>
                    <a:pt x="28903" y="61337"/>
                  </a:lnTo>
                  <a:lnTo>
                    <a:pt x="61337" y="28903"/>
                  </a:lnTo>
                  <a:lnTo>
                    <a:pt x="102477" y="7636"/>
                  </a:lnTo>
                  <a:lnTo>
                    <a:pt x="149860" y="0"/>
                  </a:lnTo>
                  <a:lnTo>
                    <a:pt x="1960880" y="0"/>
                  </a:lnTo>
                  <a:lnTo>
                    <a:pt x="2008262" y="7636"/>
                  </a:lnTo>
                  <a:lnTo>
                    <a:pt x="2049402" y="28903"/>
                  </a:lnTo>
                  <a:lnTo>
                    <a:pt x="2081836" y="61337"/>
                  </a:lnTo>
                  <a:lnTo>
                    <a:pt x="2103103" y="102477"/>
                  </a:lnTo>
                  <a:lnTo>
                    <a:pt x="2110740" y="149860"/>
                  </a:lnTo>
                  <a:lnTo>
                    <a:pt x="2110740" y="749300"/>
                  </a:lnTo>
                  <a:lnTo>
                    <a:pt x="2103103" y="796682"/>
                  </a:lnTo>
                  <a:lnTo>
                    <a:pt x="2081836" y="837822"/>
                  </a:lnTo>
                  <a:lnTo>
                    <a:pt x="2049402" y="870256"/>
                  </a:lnTo>
                  <a:lnTo>
                    <a:pt x="2008262" y="891523"/>
                  </a:lnTo>
                  <a:lnTo>
                    <a:pt x="1960880" y="899160"/>
                  </a:lnTo>
                  <a:lnTo>
                    <a:pt x="149860" y="899160"/>
                  </a:lnTo>
                  <a:lnTo>
                    <a:pt x="102477" y="891523"/>
                  </a:lnTo>
                  <a:lnTo>
                    <a:pt x="61337" y="870256"/>
                  </a:lnTo>
                  <a:lnTo>
                    <a:pt x="28903" y="837822"/>
                  </a:lnTo>
                  <a:lnTo>
                    <a:pt x="7636" y="796682"/>
                  </a:lnTo>
                  <a:lnTo>
                    <a:pt x="0" y="749300"/>
                  </a:lnTo>
                  <a:lnTo>
                    <a:pt x="0" y="149860"/>
                  </a:lnTo>
                  <a:close/>
                </a:path>
              </a:pathLst>
            </a:custGeom>
            <a:ln w="12700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52559" y="1495996"/>
            <a:ext cx="947261" cy="557749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9525" marR="3810" indent="163353">
              <a:lnSpc>
                <a:spcPct val="100800"/>
              </a:lnSpc>
              <a:spcBef>
                <a:spcPts val="56"/>
              </a:spcBef>
            </a:pP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Model  </a:t>
            </a:r>
            <a:r>
              <a:rPr spc="-109" dirty="0">
                <a:solidFill>
                  <a:srgbClr val="FFFFFF"/>
                </a:solidFill>
                <a:latin typeface="Calibri"/>
                <a:cs typeface="Carlito"/>
              </a:rPr>
              <a:t>V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alid</a:t>
            </a:r>
            <a:r>
              <a:rPr spc="-19" dirty="0">
                <a:solidFill>
                  <a:srgbClr val="FFFFFF"/>
                </a:solidFill>
                <a:latin typeface="Calibri"/>
                <a:cs typeface="Carlito"/>
              </a:rPr>
              <a:t>a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ti</a:t>
            </a:r>
            <a:r>
              <a:rPr spc="-8" dirty="0">
                <a:solidFill>
                  <a:srgbClr val="FFFFFF"/>
                </a:solidFill>
                <a:latin typeface="Calibri"/>
                <a:cs typeface="Carlito"/>
              </a:rPr>
              <a:t>o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n</a:t>
            </a:r>
            <a:endParaRPr>
              <a:latin typeface="Calibri"/>
              <a:cs typeface="Carli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00144" y="1325880"/>
            <a:ext cx="3979069" cy="1519238"/>
          </a:xfrm>
          <a:custGeom>
            <a:avLst/>
            <a:gdLst/>
            <a:ahLst/>
            <a:cxnLst/>
            <a:rect l="l" t="t" r="r" b="b"/>
            <a:pathLst>
              <a:path w="5305425" h="2025650">
                <a:moveTo>
                  <a:pt x="0" y="2025395"/>
                </a:moveTo>
                <a:lnTo>
                  <a:pt x="5305044" y="2025395"/>
                </a:lnTo>
                <a:lnTo>
                  <a:pt x="5305044" y="0"/>
                </a:lnTo>
                <a:lnTo>
                  <a:pt x="0" y="0"/>
                </a:lnTo>
                <a:lnTo>
                  <a:pt x="0" y="2025395"/>
                </a:lnTo>
                <a:close/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329305" y="2377536"/>
            <a:ext cx="1494948" cy="3558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79070">
              <a:spcBef>
                <a:spcPts val="75"/>
              </a:spcBef>
            </a:pPr>
            <a:r>
              <a:rPr sz="1125" spc="-4" dirty="0">
                <a:latin typeface="Cambria"/>
                <a:cs typeface="Caladea"/>
              </a:rPr>
              <a:t>Often </a:t>
            </a:r>
            <a:r>
              <a:rPr sz="1125" spc="-8" dirty="0">
                <a:latin typeface="Cambria"/>
                <a:cs typeface="Caladea"/>
              </a:rPr>
              <a:t>repeated </a:t>
            </a:r>
            <a:r>
              <a:rPr sz="1125" spc="-11" dirty="0">
                <a:latin typeface="Cambria"/>
                <a:cs typeface="Caladea"/>
              </a:rPr>
              <a:t>for  </a:t>
            </a:r>
            <a:r>
              <a:rPr sz="1125" spc="-8" dirty="0">
                <a:latin typeface="Cambria"/>
                <a:cs typeface="Caladea"/>
              </a:rPr>
              <a:t>hyper-parameter</a:t>
            </a:r>
            <a:r>
              <a:rPr sz="1125" spc="-15" dirty="0">
                <a:latin typeface="Cambria"/>
                <a:cs typeface="Caladea"/>
              </a:rPr>
              <a:t> </a:t>
            </a:r>
            <a:r>
              <a:rPr sz="1125" spc="-4" dirty="0">
                <a:latin typeface="Cambria"/>
                <a:cs typeface="Caladea"/>
              </a:rPr>
              <a:t>tuning</a:t>
            </a:r>
            <a:endParaRPr sz="1125">
              <a:latin typeface="Cambria"/>
              <a:cs typeface="Calade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616489" y="1652587"/>
            <a:ext cx="2448878" cy="281940"/>
            <a:chOff x="2790189" y="2281173"/>
            <a:chExt cx="3265170" cy="375920"/>
          </a:xfrm>
        </p:grpSpPr>
        <p:sp>
          <p:nvSpPr>
            <p:cNvPr id="14" name="object 14"/>
            <p:cNvSpPr/>
            <p:nvPr/>
          </p:nvSpPr>
          <p:spPr>
            <a:xfrm>
              <a:off x="2796539" y="2290571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80" h="360044">
                  <a:moveTo>
                    <a:pt x="231648" y="0"/>
                  </a:moveTo>
                  <a:lnTo>
                    <a:pt x="231648" y="89915"/>
                  </a:lnTo>
                  <a:lnTo>
                    <a:pt x="0" y="89915"/>
                  </a:lnTo>
                  <a:lnTo>
                    <a:pt x="0" y="269748"/>
                  </a:lnTo>
                  <a:lnTo>
                    <a:pt x="231648" y="269748"/>
                  </a:lnTo>
                  <a:lnTo>
                    <a:pt x="231648" y="359663"/>
                  </a:lnTo>
                  <a:lnTo>
                    <a:pt x="411480" y="17983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96539" y="2290571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80" h="360044">
                  <a:moveTo>
                    <a:pt x="0" y="89915"/>
                  </a:moveTo>
                  <a:lnTo>
                    <a:pt x="231648" y="89915"/>
                  </a:lnTo>
                  <a:lnTo>
                    <a:pt x="231648" y="0"/>
                  </a:lnTo>
                  <a:lnTo>
                    <a:pt x="411480" y="179831"/>
                  </a:lnTo>
                  <a:lnTo>
                    <a:pt x="231648" y="359663"/>
                  </a:lnTo>
                  <a:lnTo>
                    <a:pt x="231648" y="269748"/>
                  </a:lnTo>
                  <a:lnTo>
                    <a:pt x="0" y="269748"/>
                  </a:lnTo>
                  <a:lnTo>
                    <a:pt x="0" y="89915"/>
                  </a:lnTo>
                  <a:close/>
                </a:path>
              </a:pathLst>
            </a:custGeom>
            <a:ln w="12700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37275" y="2287523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79" h="360044">
                  <a:moveTo>
                    <a:pt x="231648" y="0"/>
                  </a:moveTo>
                  <a:lnTo>
                    <a:pt x="231648" y="89915"/>
                  </a:lnTo>
                  <a:lnTo>
                    <a:pt x="0" y="89915"/>
                  </a:lnTo>
                  <a:lnTo>
                    <a:pt x="0" y="269748"/>
                  </a:lnTo>
                  <a:lnTo>
                    <a:pt x="231648" y="269748"/>
                  </a:lnTo>
                  <a:lnTo>
                    <a:pt x="231648" y="359663"/>
                  </a:lnTo>
                  <a:lnTo>
                    <a:pt x="411479" y="17983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37275" y="2287523"/>
              <a:ext cx="411480" cy="360045"/>
            </a:xfrm>
            <a:custGeom>
              <a:avLst/>
              <a:gdLst/>
              <a:ahLst/>
              <a:cxnLst/>
              <a:rect l="l" t="t" r="r" b="b"/>
              <a:pathLst>
                <a:path w="411479" h="360044">
                  <a:moveTo>
                    <a:pt x="0" y="89915"/>
                  </a:moveTo>
                  <a:lnTo>
                    <a:pt x="231648" y="89915"/>
                  </a:lnTo>
                  <a:lnTo>
                    <a:pt x="231648" y="0"/>
                  </a:lnTo>
                  <a:lnTo>
                    <a:pt x="411479" y="179831"/>
                  </a:lnTo>
                  <a:lnTo>
                    <a:pt x="231648" y="359663"/>
                  </a:lnTo>
                  <a:lnTo>
                    <a:pt x="231648" y="269748"/>
                  </a:lnTo>
                  <a:lnTo>
                    <a:pt x="0" y="269748"/>
                  </a:lnTo>
                  <a:lnTo>
                    <a:pt x="0" y="89915"/>
                  </a:lnTo>
                  <a:close/>
                </a:path>
              </a:pathLst>
            </a:custGeom>
            <a:ln w="12700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860880" y="1495996"/>
            <a:ext cx="1760696" cy="1161761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359569" marR="303848" indent="329088">
              <a:lnSpc>
                <a:spcPct val="100800"/>
              </a:lnSpc>
              <a:spcBef>
                <a:spcPts val="56"/>
              </a:spcBef>
            </a:pPr>
            <a:r>
              <a:rPr spc="-11" dirty="0">
                <a:solidFill>
                  <a:srgbClr val="FFFFFF"/>
                </a:solidFill>
                <a:latin typeface="Calibri"/>
                <a:cs typeface="Carlito"/>
              </a:rPr>
              <a:t>Data  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P</a:t>
            </a:r>
            <a:r>
              <a:rPr spc="-30" dirty="0">
                <a:solidFill>
                  <a:srgbClr val="FFFFFF"/>
                </a:solidFill>
                <a:latin typeface="Calibri"/>
                <a:cs typeface="Carlito"/>
              </a:rPr>
              <a:t>r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epa</a:t>
            </a:r>
            <a:r>
              <a:rPr spc="-34" dirty="0">
                <a:solidFill>
                  <a:srgbClr val="FFFFFF"/>
                </a:solidFill>
                <a:latin typeface="Calibri"/>
                <a:cs typeface="Carlito"/>
              </a:rPr>
              <a:t>r</a:t>
            </a:r>
            <a:r>
              <a:rPr spc="-19" dirty="0">
                <a:solidFill>
                  <a:srgbClr val="FFFFFF"/>
                </a:solidFill>
                <a:latin typeface="Calibri"/>
                <a:cs typeface="Carlito"/>
              </a:rPr>
              <a:t>a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ti</a:t>
            </a:r>
            <a:r>
              <a:rPr spc="-8" dirty="0">
                <a:solidFill>
                  <a:srgbClr val="FFFFFF"/>
                </a:solidFill>
                <a:latin typeface="Calibri"/>
                <a:cs typeface="Carlito"/>
              </a:rPr>
              <a:t>o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n</a:t>
            </a:r>
            <a:endParaRPr>
              <a:latin typeface="Calibri"/>
              <a:cs typeface="Carlito"/>
            </a:endParaRPr>
          </a:p>
          <a:p>
            <a:pPr marL="266700" indent="-257175">
              <a:spcBef>
                <a:spcPts val="1436"/>
              </a:spcBef>
              <a:buAutoNum type="arabicPeriod"/>
              <a:tabLst>
                <a:tab pos="266224" algn="l"/>
                <a:tab pos="266700" algn="l"/>
              </a:tabLst>
            </a:pPr>
            <a:r>
              <a:rPr sz="1350" spc="-4" dirty="0">
                <a:latin typeface="Cambria"/>
                <a:cs typeface="Caladea"/>
              </a:rPr>
              <a:t>Data</a:t>
            </a:r>
            <a:r>
              <a:rPr sz="1350" spc="-11" dirty="0">
                <a:latin typeface="Cambria"/>
                <a:cs typeface="Caladea"/>
              </a:rPr>
              <a:t> </a:t>
            </a:r>
            <a:r>
              <a:rPr sz="1350" spc="-4" dirty="0">
                <a:latin typeface="Cambria"/>
                <a:cs typeface="Caladea"/>
              </a:rPr>
              <a:t>Labeling</a:t>
            </a:r>
            <a:endParaRPr sz="1350">
              <a:latin typeface="Cambria"/>
              <a:cs typeface="Caladea"/>
            </a:endParaRPr>
          </a:p>
          <a:p>
            <a:pPr marL="266700" indent="-257175">
              <a:buAutoNum type="arabicPeriod"/>
              <a:tabLst>
                <a:tab pos="266224" algn="l"/>
                <a:tab pos="266700" algn="l"/>
              </a:tabLst>
            </a:pPr>
            <a:r>
              <a:rPr sz="1350" spc="-11" dirty="0">
                <a:latin typeface="Cambria"/>
                <a:cs typeface="Caladea"/>
              </a:rPr>
              <a:t>Feature</a:t>
            </a:r>
            <a:r>
              <a:rPr sz="1350" spc="-23" dirty="0">
                <a:latin typeface="Cambria"/>
                <a:cs typeface="Caladea"/>
              </a:rPr>
              <a:t> </a:t>
            </a:r>
            <a:r>
              <a:rPr sz="1350" spc="-8" dirty="0">
                <a:latin typeface="Cambria"/>
                <a:cs typeface="Caladea"/>
              </a:rPr>
              <a:t>Engineering</a:t>
            </a:r>
            <a:endParaRPr sz="1350">
              <a:latin typeface="Cambria"/>
              <a:cs typeface="Calade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50449" y="1495996"/>
            <a:ext cx="1879759" cy="1318214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407670" marR="729614" indent="66199">
              <a:lnSpc>
                <a:spcPct val="100800"/>
              </a:lnSpc>
              <a:spcBef>
                <a:spcPts val="56"/>
              </a:spcBef>
            </a:pP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Model  </a:t>
            </a:r>
            <a:r>
              <a:rPr spc="-113" dirty="0">
                <a:solidFill>
                  <a:srgbClr val="FFFFFF"/>
                </a:solidFill>
                <a:latin typeface="Calibri"/>
                <a:cs typeface="Carlito"/>
              </a:rPr>
              <a:t>T</a:t>
            </a:r>
            <a:r>
              <a:rPr spc="-34" dirty="0">
                <a:solidFill>
                  <a:srgbClr val="FFFFFF"/>
                </a:solidFill>
                <a:latin typeface="Calibri"/>
                <a:cs typeface="Carlito"/>
              </a:rPr>
              <a:t>r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aining</a:t>
            </a:r>
            <a:endParaRPr>
              <a:latin typeface="Calibri"/>
              <a:cs typeface="Carlito"/>
            </a:endParaRPr>
          </a:p>
          <a:p>
            <a:pPr marL="266700" indent="-257175">
              <a:spcBef>
                <a:spcPts val="998"/>
              </a:spcBef>
              <a:buAutoNum type="arabicPeriod"/>
              <a:tabLst>
                <a:tab pos="266224" algn="l"/>
                <a:tab pos="266700" algn="l"/>
              </a:tabLst>
            </a:pPr>
            <a:r>
              <a:rPr sz="1350" spc="-4" dirty="0">
                <a:latin typeface="Cambria"/>
                <a:cs typeface="Caladea"/>
              </a:rPr>
              <a:t>Model</a:t>
            </a:r>
            <a:r>
              <a:rPr sz="1350" spc="-19" dirty="0">
                <a:latin typeface="Cambria"/>
                <a:cs typeface="Caladea"/>
              </a:rPr>
              <a:t> </a:t>
            </a:r>
            <a:r>
              <a:rPr sz="1350" spc="-4" dirty="0">
                <a:latin typeface="Cambria"/>
                <a:cs typeface="Caladea"/>
              </a:rPr>
              <a:t>Selection</a:t>
            </a:r>
            <a:endParaRPr sz="1350">
              <a:latin typeface="Cambria"/>
              <a:cs typeface="Caladea"/>
            </a:endParaRPr>
          </a:p>
          <a:p>
            <a:pPr marL="266700" indent="-257175">
              <a:buAutoNum type="arabicPeriod"/>
              <a:tabLst>
                <a:tab pos="266224" algn="l"/>
                <a:tab pos="266700" algn="l"/>
              </a:tabLst>
            </a:pPr>
            <a:r>
              <a:rPr sz="1350" spc="-11" dirty="0">
                <a:latin typeface="Cambria"/>
                <a:cs typeface="Caladea"/>
              </a:rPr>
              <a:t>Training</a:t>
            </a:r>
            <a:r>
              <a:rPr sz="1350" spc="-15" dirty="0">
                <a:latin typeface="Cambria"/>
                <a:cs typeface="Caladea"/>
              </a:rPr>
              <a:t> </a:t>
            </a:r>
            <a:r>
              <a:rPr sz="1350" spc="-4" dirty="0">
                <a:latin typeface="Cambria"/>
                <a:cs typeface="Caladea"/>
              </a:rPr>
              <a:t>Budget</a:t>
            </a:r>
            <a:endParaRPr sz="1350">
              <a:latin typeface="Cambria"/>
              <a:cs typeface="Caladea"/>
            </a:endParaRPr>
          </a:p>
          <a:p>
            <a:pPr marL="266700" indent="-257175">
              <a:buAutoNum type="arabicPeriod"/>
              <a:tabLst>
                <a:tab pos="266224" algn="l"/>
                <a:tab pos="266700" algn="l"/>
              </a:tabLst>
            </a:pPr>
            <a:r>
              <a:rPr sz="1350" spc="-4" dirty="0">
                <a:latin typeface="Cambria"/>
                <a:cs typeface="Caladea"/>
              </a:rPr>
              <a:t>Batch sizes,</a:t>
            </a:r>
            <a:r>
              <a:rPr sz="1350" spc="-30" dirty="0">
                <a:latin typeface="Cambria"/>
                <a:cs typeface="Caladea"/>
              </a:rPr>
              <a:t> </a:t>
            </a:r>
            <a:r>
              <a:rPr sz="1350" spc="-8" dirty="0">
                <a:latin typeface="Cambria"/>
                <a:cs typeface="Caladea"/>
              </a:rPr>
              <a:t>Partitions</a:t>
            </a:r>
            <a:endParaRPr sz="1350">
              <a:latin typeface="Cambria"/>
              <a:cs typeface="Calade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095906" y="1651445"/>
            <a:ext cx="319563" cy="279559"/>
            <a:chOff x="8762745" y="2279650"/>
            <a:chExt cx="426084" cy="372745"/>
          </a:xfrm>
        </p:grpSpPr>
        <p:sp>
          <p:nvSpPr>
            <p:cNvPr id="21" name="object 21"/>
            <p:cNvSpPr/>
            <p:nvPr/>
          </p:nvSpPr>
          <p:spPr>
            <a:xfrm>
              <a:off x="8769095" y="2286000"/>
              <a:ext cx="413384" cy="360045"/>
            </a:xfrm>
            <a:custGeom>
              <a:avLst/>
              <a:gdLst/>
              <a:ahLst/>
              <a:cxnLst/>
              <a:rect l="l" t="t" r="r" b="b"/>
              <a:pathLst>
                <a:path w="413384" h="360044">
                  <a:moveTo>
                    <a:pt x="233172" y="0"/>
                  </a:moveTo>
                  <a:lnTo>
                    <a:pt x="233172" y="89915"/>
                  </a:lnTo>
                  <a:lnTo>
                    <a:pt x="0" y="89915"/>
                  </a:lnTo>
                  <a:lnTo>
                    <a:pt x="0" y="269748"/>
                  </a:lnTo>
                  <a:lnTo>
                    <a:pt x="233172" y="269748"/>
                  </a:lnTo>
                  <a:lnTo>
                    <a:pt x="233172" y="359663"/>
                  </a:lnTo>
                  <a:lnTo>
                    <a:pt x="413003" y="179832"/>
                  </a:lnTo>
                  <a:lnTo>
                    <a:pt x="2331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769095" y="2286000"/>
              <a:ext cx="413384" cy="360045"/>
            </a:xfrm>
            <a:custGeom>
              <a:avLst/>
              <a:gdLst/>
              <a:ahLst/>
              <a:cxnLst/>
              <a:rect l="l" t="t" r="r" b="b"/>
              <a:pathLst>
                <a:path w="413384" h="360044">
                  <a:moveTo>
                    <a:pt x="0" y="89915"/>
                  </a:moveTo>
                  <a:lnTo>
                    <a:pt x="233172" y="89915"/>
                  </a:lnTo>
                  <a:lnTo>
                    <a:pt x="233172" y="0"/>
                  </a:lnTo>
                  <a:lnTo>
                    <a:pt x="413003" y="179832"/>
                  </a:lnTo>
                  <a:lnTo>
                    <a:pt x="233172" y="359663"/>
                  </a:lnTo>
                  <a:lnTo>
                    <a:pt x="233172" y="269748"/>
                  </a:lnTo>
                  <a:lnTo>
                    <a:pt x="0" y="269748"/>
                  </a:lnTo>
                  <a:lnTo>
                    <a:pt x="0" y="89915"/>
                  </a:lnTo>
                  <a:close/>
                </a:path>
              </a:pathLst>
            </a:custGeom>
            <a:ln w="12700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627402" y="1449133"/>
            <a:ext cx="1592580" cy="683895"/>
            <a:chOff x="9471406" y="2009901"/>
            <a:chExt cx="2123440" cy="911860"/>
          </a:xfrm>
        </p:grpSpPr>
        <p:sp>
          <p:nvSpPr>
            <p:cNvPr id="24" name="object 24"/>
            <p:cNvSpPr/>
            <p:nvPr/>
          </p:nvSpPr>
          <p:spPr>
            <a:xfrm>
              <a:off x="9477756" y="2016251"/>
              <a:ext cx="2110740" cy="899160"/>
            </a:xfrm>
            <a:custGeom>
              <a:avLst/>
              <a:gdLst/>
              <a:ahLst/>
              <a:cxnLst/>
              <a:rect l="l" t="t" r="r" b="b"/>
              <a:pathLst>
                <a:path w="2110740" h="899160">
                  <a:moveTo>
                    <a:pt x="1960879" y="0"/>
                  </a:moveTo>
                  <a:lnTo>
                    <a:pt x="149860" y="0"/>
                  </a:lnTo>
                  <a:lnTo>
                    <a:pt x="102477" y="7636"/>
                  </a:lnTo>
                  <a:lnTo>
                    <a:pt x="61337" y="28903"/>
                  </a:lnTo>
                  <a:lnTo>
                    <a:pt x="28903" y="61337"/>
                  </a:lnTo>
                  <a:lnTo>
                    <a:pt x="7636" y="102477"/>
                  </a:lnTo>
                  <a:lnTo>
                    <a:pt x="0" y="149860"/>
                  </a:lnTo>
                  <a:lnTo>
                    <a:pt x="0" y="749300"/>
                  </a:lnTo>
                  <a:lnTo>
                    <a:pt x="7636" y="796682"/>
                  </a:lnTo>
                  <a:lnTo>
                    <a:pt x="28903" y="837822"/>
                  </a:lnTo>
                  <a:lnTo>
                    <a:pt x="61337" y="870256"/>
                  </a:lnTo>
                  <a:lnTo>
                    <a:pt x="102477" y="891523"/>
                  </a:lnTo>
                  <a:lnTo>
                    <a:pt x="149860" y="899160"/>
                  </a:lnTo>
                  <a:lnTo>
                    <a:pt x="1960879" y="899160"/>
                  </a:lnTo>
                  <a:lnTo>
                    <a:pt x="2008262" y="891523"/>
                  </a:lnTo>
                  <a:lnTo>
                    <a:pt x="2049402" y="870256"/>
                  </a:lnTo>
                  <a:lnTo>
                    <a:pt x="2081836" y="837822"/>
                  </a:lnTo>
                  <a:lnTo>
                    <a:pt x="2103103" y="796682"/>
                  </a:lnTo>
                  <a:lnTo>
                    <a:pt x="2110740" y="749300"/>
                  </a:lnTo>
                  <a:lnTo>
                    <a:pt x="2110740" y="149860"/>
                  </a:lnTo>
                  <a:lnTo>
                    <a:pt x="2103103" y="102477"/>
                  </a:lnTo>
                  <a:lnTo>
                    <a:pt x="2081836" y="61337"/>
                  </a:lnTo>
                  <a:lnTo>
                    <a:pt x="2049402" y="28903"/>
                  </a:lnTo>
                  <a:lnTo>
                    <a:pt x="2008262" y="7636"/>
                  </a:lnTo>
                  <a:lnTo>
                    <a:pt x="196087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77756" y="2016251"/>
              <a:ext cx="2110740" cy="899160"/>
            </a:xfrm>
            <a:custGeom>
              <a:avLst/>
              <a:gdLst/>
              <a:ahLst/>
              <a:cxnLst/>
              <a:rect l="l" t="t" r="r" b="b"/>
              <a:pathLst>
                <a:path w="2110740" h="899160">
                  <a:moveTo>
                    <a:pt x="0" y="149860"/>
                  </a:moveTo>
                  <a:lnTo>
                    <a:pt x="7636" y="102477"/>
                  </a:lnTo>
                  <a:lnTo>
                    <a:pt x="28903" y="61337"/>
                  </a:lnTo>
                  <a:lnTo>
                    <a:pt x="61337" y="28903"/>
                  </a:lnTo>
                  <a:lnTo>
                    <a:pt x="102477" y="7636"/>
                  </a:lnTo>
                  <a:lnTo>
                    <a:pt x="149860" y="0"/>
                  </a:lnTo>
                  <a:lnTo>
                    <a:pt x="1960879" y="0"/>
                  </a:lnTo>
                  <a:lnTo>
                    <a:pt x="2008262" y="7636"/>
                  </a:lnTo>
                  <a:lnTo>
                    <a:pt x="2049402" y="28903"/>
                  </a:lnTo>
                  <a:lnTo>
                    <a:pt x="2081836" y="61337"/>
                  </a:lnTo>
                  <a:lnTo>
                    <a:pt x="2103103" y="102477"/>
                  </a:lnTo>
                  <a:lnTo>
                    <a:pt x="2110740" y="149860"/>
                  </a:lnTo>
                  <a:lnTo>
                    <a:pt x="2110740" y="749300"/>
                  </a:lnTo>
                  <a:lnTo>
                    <a:pt x="2103103" y="796682"/>
                  </a:lnTo>
                  <a:lnTo>
                    <a:pt x="2081836" y="837822"/>
                  </a:lnTo>
                  <a:lnTo>
                    <a:pt x="2049402" y="870256"/>
                  </a:lnTo>
                  <a:lnTo>
                    <a:pt x="2008262" y="891523"/>
                  </a:lnTo>
                  <a:lnTo>
                    <a:pt x="1960879" y="899160"/>
                  </a:lnTo>
                  <a:lnTo>
                    <a:pt x="149860" y="899160"/>
                  </a:lnTo>
                  <a:lnTo>
                    <a:pt x="102477" y="891523"/>
                  </a:lnTo>
                  <a:lnTo>
                    <a:pt x="61337" y="870256"/>
                  </a:lnTo>
                  <a:lnTo>
                    <a:pt x="28903" y="837822"/>
                  </a:lnTo>
                  <a:lnTo>
                    <a:pt x="7636" y="796682"/>
                  </a:lnTo>
                  <a:lnTo>
                    <a:pt x="0" y="749300"/>
                  </a:lnTo>
                  <a:lnTo>
                    <a:pt x="0" y="149860"/>
                  </a:lnTo>
                  <a:close/>
                </a:path>
              </a:pathLst>
            </a:custGeom>
            <a:ln w="12700">
              <a:solidFill>
                <a:srgbClr val="30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528914" y="1493329"/>
            <a:ext cx="1657826" cy="1174585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324326" marR="185261" indent="269558">
              <a:lnSpc>
                <a:spcPct val="100800"/>
              </a:lnSpc>
              <a:spcBef>
                <a:spcPts val="56"/>
              </a:spcBef>
            </a:pP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Model  </a:t>
            </a:r>
            <a:r>
              <a:rPr spc="-4" dirty="0">
                <a:solidFill>
                  <a:srgbClr val="FFFFFF"/>
                </a:solidFill>
                <a:latin typeface="Calibri"/>
                <a:cs typeface="Carlito"/>
              </a:rPr>
              <a:t>Depl</a:t>
            </a:r>
            <a:r>
              <a:rPr spc="-11" dirty="0">
                <a:solidFill>
                  <a:srgbClr val="FFFFFF"/>
                </a:solidFill>
                <a:latin typeface="Calibri"/>
                <a:cs typeface="Carlito"/>
              </a:rPr>
              <a:t>o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ym</a:t>
            </a:r>
            <a:r>
              <a:rPr spc="8" dirty="0">
                <a:solidFill>
                  <a:srgbClr val="FFFFFF"/>
                </a:solidFill>
                <a:latin typeface="Calibri"/>
                <a:cs typeface="Carlito"/>
              </a:rPr>
              <a:t>e</a:t>
            </a:r>
            <a:r>
              <a:rPr spc="-19" dirty="0">
                <a:solidFill>
                  <a:srgbClr val="FFFFFF"/>
                </a:solidFill>
                <a:latin typeface="Calibri"/>
                <a:cs typeface="Carlito"/>
              </a:rPr>
              <a:t>n</a:t>
            </a:r>
            <a:r>
              <a:rPr dirty="0">
                <a:solidFill>
                  <a:srgbClr val="FFFFFF"/>
                </a:solidFill>
                <a:latin typeface="Calibri"/>
                <a:cs typeface="Carlito"/>
              </a:rPr>
              <a:t>t</a:t>
            </a:r>
            <a:endParaRPr>
              <a:latin typeface="Calibri"/>
              <a:cs typeface="Carlito"/>
            </a:endParaRPr>
          </a:p>
          <a:p>
            <a:pPr marL="266700" indent="-257175">
              <a:spcBef>
                <a:spcPts val="1459"/>
              </a:spcBef>
              <a:buAutoNum type="arabicPeriod"/>
              <a:tabLst>
                <a:tab pos="266224" algn="l"/>
                <a:tab pos="266700" algn="l"/>
              </a:tabLst>
            </a:pPr>
            <a:r>
              <a:rPr sz="1350" spc="-4" dirty="0">
                <a:latin typeface="Cambria"/>
                <a:cs typeface="Caladea"/>
              </a:rPr>
              <a:t>Deployment</a:t>
            </a:r>
            <a:r>
              <a:rPr sz="1350" spc="-30" dirty="0">
                <a:latin typeface="Cambria"/>
                <a:cs typeface="Caladea"/>
              </a:rPr>
              <a:t> </a:t>
            </a:r>
            <a:r>
              <a:rPr sz="1350" spc="-8" dirty="0">
                <a:latin typeface="Cambria"/>
                <a:cs typeface="Caladea"/>
              </a:rPr>
              <a:t>Infra</a:t>
            </a:r>
            <a:endParaRPr sz="1350">
              <a:latin typeface="Cambria"/>
              <a:cs typeface="Caladea"/>
            </a:endParaRPr>
          </a:p>
          <a:p>
            <a:pPr marL="266700" indent="-257175">
              <a:buAutoNum type="arabicPeriod"/>
              <a:tabLst>
                <a:tab pos="266224" algn="l"/>
                <a:tab pos="266700" algn="l"/>
              </a:tabLst>
            </a:pPr>
            <a:r>
              <a:rPr sz="1350" spc="-4" dirty="0">
                <a:latin typeface="Cambria"/>
                <a:cs typeface="Caladea"/>
              </a:rPr>
              <a:t>Latency </a:t>
            </a:r>
            <a:r>
              <a:rPr sz="1350" dirty="0">
                <a:latin typeface="Cambria"/>
                <a:cs typeface="Caladea"/>
              </a:rPr>
              <a:t>&amp;</a:t>
            </a:r>
            <a:r>
              <a:rPr sz="1350" spc="-53" dirty="0">
                <a:latin typeface="Cambria"/>
                <a:cs typeface="Caladea"/>
              </a:rPr>
              <a:t> </a:t>
            </a:r>
            <a:r>
              <a:rPr sz="1350" spc="-4" dirty="0">
                <a:latin typeface="Cambria"/>
                <a:cs typeface="Caladea"/>
              </a:rPr>
              <a:t>Memory</a:t>
            </a:r>
            <a:endParaRPr sz="1350">
              <a:latin typeface="Cambria"/>
              <a:cs typeface="Calade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60880" y="2993327"/>
            <a:ext cx="3128009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4" dirty="0">
                <a:solidFill>
                  <a:srgbClr val="006FC0"/>
                </a:solidFill>
                <a:latin typeface="Cambria"/>
                <a:cs typeface="Caladea"/>
              </a:rPr>
              <a:t>Production </a:t>
            </a:r>
            <a:r>
              <a:rPr spc="-11" dirty="0">
                <a:solidFill>
                  <a:srgbClr val="006FC0"/>
                </a:solidFill>
                <a:latin typeface="Cambria"/>
                <a:cs typeface="Caladea"/>
              </a:rPr>
              <a:t>Systems</a:t>
            </a:r>
            <a:r>
              <a:rPr spc="-34" dirty="0">
                <a:solidFill>
                  <a:srgbClr val="006FC0"/>
                </a:solidFill>
                <a:latin typeface="Cambria"/>
                <a:cs typeface="Caladea"/>
              </a:rPr>
              <a:t> </a:t>
            </a:r>
            <a:r>
              <a:rPr spc="-4" dirty="0">
                <a:solidFill>
                  <a:srgbClr val="006FC0"/>
                </a:solidFill>
                <a:latin typeface="Cambria"/>
                <a:cs typeface="Caladea"/>
              </a:rPr>
              <a:t>Constraints</a:t>
            </a:r>
            <a:endParaRPr>
              <a:latin typeface="Cambria"/>
              <a:cs typeface="Calade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60879" y="3267646"/>
            <a:ext cx="5658803" cy="127871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52425" indent="-342900">
              <a:spcBef>
                <a:spcPts val="71"/>
              </a:spcBef>
              <a:buAutoNum type="arabicPeriod"/>
              <a:tabLst>
                <a:tab pos="351949" algn="l"/>
                <a:tab pos="352425" algn="l"/>
              </a:tabLst>
            </a:pPr>
            <a:r>
              <a:rPr sz="1650" spc="-4" dirty="0">
                <a:latin typeface="Cambria"/>
                <a:cs typeface="Caladea"/>
              </a:rPr>
              <a:t>Data </a:t>
            </a:r>
            <a:r>
              <a:rPr sz="1650" spc="-8" dirty="0">
                <a:latin typeface="Cambria"/>
                <a:cs typeface="Caladea"/>
              </a:rPr>
              <a:t>Labeling </a:t>
            </a:r>
            <a:r>
              <a:rPr sz="1650" spc="-4" dirty="0">
                <a:latin typeface="Cambria"/>
                <a:cs typeface="Caladea"/>
              </a:rPr>
              <a:t>=&gt; Time Consuming, </a:t>
            </a:r>
            <a:r>
              <a:rPr sz="1650" spc="-11" dirty="0">
                <a:latin typeface="Cambria"/>
                <a:cs typeface="Caladea"/>
              </a:rPr>
              <a:t>Expensive,</a:t>
            </a:r>
            <a:r>
              <a:rPr sz="1650" spc="83" dirty="0">
                <a:latin typeface="Cambria"/>
                <a:cs typeface="Caladea"/>
              </a:rPr>
              <a:t> </a:t>
            </a:r>
            <a:r>
              <a:rPr sz="1650" spc="-4" dirty="0">
                <a:latin typeface="Cambria"/>
                <a:cs typeface="Caladea"/>
              </a:rPr>
              <a:t>Noisy</a:t>
            </a:r>
            <a:endParaRPr sz="1650">
              <a:latin typeface="Cambria"/>
              <a:cs typeface="Caladea"/>
            </a:endParaRPr>
          </a:p>
          <a:p>
            <a:pPr marL="352425" indent="-342900">
              <a:buAutoNum type="arabicPeriod"/>
              <a:tabLst>
                <a:tab pos="351949" algn="l"/>
                <a:tab pos="352425" algn="l"/>
              </a:tabLst>
            </a:pPr>
            <a:r>
              <a:rPr sz="1650" spc="-19" dirty="0">
                <a:latin typeface="Cambria"/>
                <a:cs typeface="Caladea"/>
              </a:rPr>
              <a:t>Feature </a:t>
            </a:r>
            <a:r>
              <a:rPr sz="1650" spc="-4" dirty="0">
                <a:latin typeface="Cambria"/>
                <a:cs typeface="Caladea"/>
              </a:rPr>
              <a:t>Selection =&gt; </a:t>
            </a:r>
            <a:r>
              <a:rPr sz="1650" spc="-8" dirty="0">
                <a:latin typeface="Cambria"/>
                <a:cs typeface="Caladea"/>
              </a:rPr>
              <a:t>Latency </a:t>
            </a:r>
            <a:r>
              <a:rPr sz="1650" spc="-4" dirty="0">
                <a:latin typeface="Cambria"/>
                <a:cs typeface="Caladea"/>
              </a:rPr>
              <a:t>&amp;</a:t>
            </a:r>
            <a:r>
              <a:rPr sz="1650" spc="79" dirty="0">
                <a:latin typeface="Cambria"/>
                <a:cs typeface="Caladea"/>
              </a:rPr>
              <a:t> </a:t>
            </a:r>
            <a:r>
              <a:rPr sz="1650" spc="-8" dirty="0">
                <a:latin typeface="Cambria"/>
                <a:cs typeface="Caladea"/>
              </a:rPr>
              <a:t>Memory</a:t>
            </a:r>
            <a:endParaRPr sz="1650">
              <a:latin typeface="Cambria"/>
              <a:cs typeface="Caladea"/>
            </a:endParaRPr>
          </a:p>
          <a:p>
            <a:pPr marL="352425" indent="-342900">
              <a:buAutoNum type="arabicPeriod"/>
              <a:tabLst>
                <a:tab pos="351949" algn="l"/>
                <a:tab pos="352425" algn="l"/>
              </a:tabLst>
            </a:pPr>
            <a:r>
              <a:rPr sz="1650" spc="-4" dirty="0">
                <a:latin typeface="Cambria"/>
                <a:cs typeface="Caladea"/>
              </a:rPr>
              <a:t>Model </a:t>
            </a:r>
            <a:r>
              <a:rPr sz="1650" spc="-15" dirty="0">
                <a:latin typeface="Cambria"/>
                <a:cs typeface="Caladea"/>
              </a:rPr>
              <a:t>Training </a:t>
            </a:r>
            <a:r>
              <a:rPr sz="1650" spc="-4" dirty="0">
                <a:latin typeface="Cambria"/>
                <a:cs typeface="Caladea"/>
              </a:rPr>
              <a:t>=&gt; </a:t>
            </a:r>
            <a:r>
              <a:rPr sz="1650" spc="-8" dirty="0">
                <a:latin typeface="Cambria"/>
                <a:cs typeface="Caladea"/>
              </a:rPr>
              <a:t>Compute </a:t>
            </a:r>
            <a:r>
              <a:rPr sz="1650" spc="-15" dirty="0">
                <a:latin typeface="Cambria"/>
                <a:cs typeface="Caladea"/>
              </a:rPr>
              <a:t>Intensive </a:t>
            </a:r>
            <a:r>
              <a:rPr sz="1650" spc="-8" dirty="0">
                <a:latin typeface="Cambria"/>
                <a:cs typeface="Caladea"/>
              </a:rPr>
              <a:t>and </a:t>
            </a:r>
            <a:r>
              <a:rPr sz="1650" spc="-4" dirty="0">
                <a:latin typeface="Cambria"/>
                <a:cs typeface="Caladea"/>
              </a:rPr>
              <a:t>Time</a:t>
            </a:r>
            <a:r>
              <a:rPr sz="1650" spc="135" dirty="0">
                <a:latin typeface="Cambria"/>
                <a:cs typeface="Caladea"/>
              </a:rPr>
              <a:t> </a:t>
            </a:r>
            <a:r>
              <a:rPr sz="1650" spc="-4" dirty="0">
                <a:latin typeface="Cambria"/>
                <a:cs typeface="Caladea"/>
              </a:rPr>
              <a:t>Consuming</a:t>
            </a:r>
            <a:endParaRPr sz="1650">
              <a:latin typeface="Cambria"/>
              <a:cs typeface="Caladea"/>
            </a:endParaRPr>
          </a:p>
          <a:p>
            <a:pPr marL="352425" indent="-342900">
              <a:buAutoNum type="arabicPeriod"/>
              <a:tabLst>
                <a:tab pos="351949" algn="l"/>
                <a:tab pos="352425" algn="l"/>
              </a:tabLst>
            </a:pPr>
            <a:r>
              <a:rPr sz="1650" spc="-11" dirty="0">
                <a:latin typeface="Cambria"/>
                <a:cs typeface="Caladea"/>
              </a:rPr>
              <a:t>Hyper-Parameter </a:t>
            </a:r>
            <a:r>
              <a:rPr sz="1650" spc="-15" dirty="0">
                <a:latin typeface="Cambria"/>
                <a:cs typeface="Caladea"/>
              </a:rPr>
              <a:t>Tuning/NAS </a:t>
            </a:r>
            <a:r>
              <a:rPr sz="1650" spc="-4" dirty="0">
                <a:latin typeface="Cambria"/>
                <a:cs typeface="Caladea"/>
              </a:rPr>
              <a:t>=&gt; </a:t>
            </a:r>
            <a:r>
              <a:rPr sz="1650" spc="-34" dirty="0">
                <a:latin typeface="Cambria"/>
                <a:cs typeface="Caladea"/>
              </a:rPr>
              <a:t>Very </a:t>
            </a:r>
            <a:r>
              <a:rPr sz="1650" spc="-4" dirty="0">
                <a:latin typeface="Cambria"/>
                <a:cs typeface="Caladea"/>
              </a:rPr>
              <a:t>Time</a:t>
            </a:r>
            <a:r>
              <a:rPr sz="1650" spc="150" dirty="0">
                <a:latin typeface="Cambria"/>
                <a:cs typeface="Caladea"/>
              </a:rPr>
              <a:t> </a:t>
            </a:r>
            <a:r>
              <a:rPr sz="1650" spc="-4" dirty="0">
                <a:latin typeface="Cambria"/>
                <a:cs typeface="Caladea"/>
              </a:rPr>
              <a:t>Consuming</a:t>
            </a:r>
            <a:endParaRPr sz="1650">
              <a:latin typeface="Cambria"/>
              <a:cs typeface="Caladea"/>
            </a:endParaRPr>
          </a:p>
          <a:p>
            <a:pPr marL="352425" indent="-342900">
              <a:buAutoNum type="arabicPeriod"/>
              <a:tabLst>
                <a:tab pos="351949" algn="l"/>
                <a:tab pos="352425" algn="l"/>
              </a:tabLst>
            </a:pPr>
            <a:r>
              <a:rPr sz="1650" spc="-4" dirty="0">
                <a:latin typeface="Cambria"/>
                <a:cs typeface="Caladea"/>
              </a:rPr>
              <a:t>Distribution </a:t>
            </a:r>
            <a:r>
              <a:rPr sz="1650" spc="-8" dirty="0">
                <a:latin typeface="Cambria"/>
                <a:cs typeface="Caladea"/>
              </a:rPr>
              <a:t>Shift =&gt; Deployment </a:t>
            </a:r>
            <a:r>
              <a:rPr sz="1650" spc="-15" dirty="0">
                <a:latin typeface="Cambria"/>
                <a:cs typeface="Caladea"/>
              </a:rPr>
              <a:t>vs</a:t>
            </a:r>
            <a:r>
              <a:rPr sz="1650" spc="83" dirty="0">
                <a:latin typeface="Cambria"/>
                <a:cs typeface="Caladea"/>
              </a:rPr>
              <a:t> </a:t>
            </a:r>
            <a:r>
              <a:rPr sz="1650" spc="-19" dirty="0">
                <a:latin typeface="Cambria"/>
                <a:cs typeface="Caladea"/>
              </a:rPr>
              <a:t>Training</a:t>
            </a:r>
            <a:endParaRPr sz="1650">
              <a:latin typeface="Cambria"/>
              <a:cs typeface="Calade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32875" y="3159823"/>
            <a:ext cx="2098358" cy="93294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-1429" algn="ctr">
              <a:spcBef>
                <a:spcPts val="75"/>
              </a:spcBef>
            </a:pPr>
            <a:r>
              <a:rPr sz="1500" b="1" spc="-4" dirty="0">
                <a:latin typeface="Cambria"/>
                <a:cs typeface="Caladea"/>
              </a:rPr>
              <a:t>Can </a:t>
            </a:r>
            <a:r>
              <a:rPr sz="1500" b="1" spc="-19" dirty="0">
                <a:latin typeface="Cambria"/>
                <a:cs typeface="Caladea"/>
              </a:rPr>
              <a:t>we </a:t>
            </a:r>
            <a:r>
              <a:rPr sz="1500" b="1" spc="-8" dirty="0">
                <a:latin typeface="Cambria"/>
                <a:cs typeface="Caladea"/>
              </a:rPr>
              <a:t>train </a:t>
            </a:r>
            <a:r>
              <a:rPr sz="1500" b="1" spc="-4" dirty="0">
                <a:latin typeface="Cambria"/>
                <a:cs typeface="Caladea"/>
              </a:rPr>
              <a:t>Models  </a:t>
            </a:r>
            <a:r>
              <a:rPr sz="1500" b="1" dirty="0">
                <a:latin typeface="Cambria"/>
                <a:cs typeface="Caladea"/>
              </a:rPr>
              <a:t>under these</a:t>
            </a:r>
            <a:r>
              <a:rPr sz="1500" b="1" spc="-94" dirty="0">
                <a:latin typeface="Cambria"/>
                <a:cs typeface="Caladea"/>
              </a:rPr>
              <a:t> </a:t>
            </a:r>
            <a:r>
              <a:rPr sz="1500" b="1" spc="-4" dirty="0">
                <a:latin typeface="Cambria"/>
                <a:cs typeface="Caladea"/>
              </a:rPr>
              <a:t>constraints  without</a:t>
            </a:r>
            <a:r>
              <a:rPr sz="1500" b="1" spc="-38" dirty="0">
                <a:latin typeface="Cambria"/>
                <a:cs typeface="Caladea"/>
              </a:rPr>
              <a:t> </a:t>
            </a:r>
            <a:r>
              <a:rPr sz="1500" b="1" spc="-4" dirty="0">
                <a:latin typeface="Cambria"/>
                <a:cs typeface="Caladea"/>
              </a:rPr>
              <a:t>sacrificing</a:t>
            </a:r>
            <a:endParaRPr sz="1500">
              <a:latin typeface="Cambria"/>
              <a:cs typeface="Caladea"/>
            </a:endParaRPr>
          </a:p>
          <a:p>
            <a:pPr algn="ctr">
              <a:spcBef>
                <a:spcPts val="4"/>
              </a:spcBef>
            </a:pPr>
            <a:r>
              <a:rPr sz="1500" b="1" spc="-4" dirty="0">
                <a:latin typeface="Cambria"/>
                <a:cs typeface="Caladea"/>
              </a:rPr>
              <a:t>on</a:t>
            </a:r>
            <a:r>
              <a:rPr sz="1500" b="1" spc="-15" dirty="0">
                <a:latin typeface="Cambria"/>
                <a:cs typeface="Caladea"/>
              </a:rPr>
              <a:t> </a:t>
            </a:r>
            <a:r>
              <a:rPr sz="1500" b="1" spc="-8" dirty="0">
                <a:latin typeface="Cambria"/>
                <a:cs typeface="Caladea"/>
              </a:rPr>
              <a:t>accuracy?</a:t>
            </a:r>
            <a:endParaRPr sz="1500">
              <a:latin typeface="Cambria"/>
              <a:cs typeface="Calade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Make ML Data Efficient and Robust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Data Subset Selection Setup</a:t>
            </a:r>
          </a:p>
        </p:txBody>
      </p:sp>
      <p:sp>
        <p:nvSpPr>
          <p:cNvPr id="9001" name="Setup text"/>
          <p:cNvSpPr txBox="1"/>
          <p:nvPr/>
        </p:nvSpPr>
        <p:spPr>
          <a:xfrm>
            <a:off x="1859217" y="1325880"/>
            <a:ext cx="8473260" cy="1097280"/>
          </a:xfrm>
          <a:prstGeom prst="rect">
            <a:avLst/>
          </a:prstGeom>
        </p:spPr>
        <p:txBody>
          <a:bodyPr vert="horz" wrap="square" lIns="0" tIns="10001" rIns="0" bIns="0" numCol="1" rtlCol="0" anchor="t" anchorCtr="0" compatLnSpc="1">
            <a:prstTxWarp prst="textNoShape">
              <a:avLst/>
            </a:prstTxWarp>
          </a:bodyPr>
          <a:lstStyle/>
          <a:p>
            <a:pPr marL="9525" marR="3810" algn="l">
              <a:lnSpc>
                <a:spcPct val="200000"/>
              </a:lnSpc>
              <a:spcBef>
                <a:spcPts val="214"/>
              </a:spcBef>
              <a:tabLst>
                <a:tab pos="3642360" algn="l"/>
              </a:tabLst>
            </a:pPr>
            <a:r>
              <a:rPr sz="1800" dirty="0">
                <a:solidFill>
                  <a:srgbClr val="000000"/>
                </a:solidFill>
                <a:latin typeface="Calibri"/>
                <a:cs typeface="Carlito"/>
              </a:rPr>
              <a:t>A </a:t>
            </a:r>
            <a:r>
              <a:rPr sz="1800" spc="-4" dirty="0">
                <a:solidFill>
                  <a:srgbClr val="000000"/>
                </a:solidFill>
                <a:latin typeface="Calibri"/>
                <a:cs typeface="Carlito"/>
              </a:rPr>
              <a:t>Machine Learning </a:t>
            </a:r>
            <a:r>
              <a:rPr sz="1800" dirty="0">
                <a:solidFill>
                  <a:srgbClr val="000000"/>
                </a:solidFill>
                <a:latin typeface="Calibri"/>
                <a:cs typeface="Carlito"/>
              </a:rPr>
              <a:t>model </a:t>
            </a:r>
            <a:r>
              <a:rPr sz="1800" spc="-8" dirty="0">
                <a:solidFill>
                  <a:srgbClr val="000000"/>
                </a:solidFill>
                <a:latin typeface="Calibri"/>
                <a:cs typeface="Carlito"/>
              </a:rPr>
              <a:t>characterized by </a:t>
            </a:r>
            <a:r>
              <a:rPr sz="1800" dirty="0">
                <a:solidFill>
                  <a:srgbClr val="000000"/>
                </a:solidFill>
                <a:latin typeface="Calibri"/>
                <a:cs typeface="Carlito"/>
              </a:rPr>
              <a:t>model </a:t>
            </a:r>
            <a:r>
              <a:rPr sz="1800" spc="-11" dirty="0">
                <a:solidFill>
                  <a:srgbClr val="000000"/>
                </a:solidFill>
                <a:latin typeface="Calibri"/>
                <a:cs typeface="Carlito"/>
              </a:rPr>
              <a:t>parameters </a:t>
            </a:r>
            <a:br>
              <a:rPr lang="en-US" sz="1800" spc="-11" dirty="0">
                <a:solidFill>
                  <a:srgbClr val="000000"/>
                </a:solidFill>
                <a:latin typeface="Calibri"/>
                <a:cs typeface="Carlito"/>
              </a:rPr>
            </a:br>
            <a:r>
              <a:rPr sz="1800" spc="-11" dirty="0">
                <a:solidFill>
                  <a:srgbClr val="000000"/>
                </a:solidFill>
                <a:latin typeface="Calibri"/>
                <a:cs typeface="Carlito"/>
              </a:rPr>
              <a:t> </a:t>
            </a:r>
            <a:r>
              <a:rPr sz="1800" spc="-19" dirty="0">
                <a:solidFill>
                  <a:srgbClr val="4471C4"/>
                </a:solidFill>
                <a:latin typeface="Calibri"/>
                <a:cs typeface="Carlito"/>
              </a:rPr>
              <a:t>Training</a:t>
            </a:r>
            <a:r>
              <a:rPr sz="1800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z="1800" spc="-11" dirty="0">
                <a:solidFill>
                  <a:srgbClr val="4471C4"/>
                </a:solidFill>
                <a:latin typeface="Calibri"/>
                <a:cs typeface="Carlito"/>
              </a:rPr>
              <a:t>Data:	</a:t>
            </a:r>
            <a:r>
              <a:rPr sz="1800" spc="-19" dirty="0">
                <a:solidFill>
                  <a:srgbClr val="4471C4"/>
                </a:solidFill>
                <a:latin typeface="Calibri"/>
                <a:cs typeface="Carlito"/>
              </a:rPr>
              <a:t>Training </a:t>
            </a:r>
            <a:r>
              <a:rPr sz="1800" spc="-8" dirty="0">
                <a:solidFill>
                  <a:srgbClr val="4471C4"/>
                </a:solidFill>
                <a:latin typeface="Calibri"/>
                <a:cs typeface="Carlito"/>
              </a:rPr>
              <a:t>log-likelihood</a:t>
            </a:r>
            <a:r>
              <a:rPr sz="1800" spc="-34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z="1800" spc="-4" dirty="0">
                <a:solidFill>
                  <a:srgbClr val="4471C4"/>
                </a:solidFill>
                <a:latin typeface="Calibri"/>
                <a:cs typeface="Carlito"/>
              </a:rPr>
              <a:t>function:</a:t>
            </a:r>
            <a:endParaRPr sz="1800" dirty="0">
              <a:latin typeface="Calibri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32492" y="2130615"/>
            <a:ext cx="1952243" cy="2994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52568" y="2093137"/>
            <a:ext cx="1143000" cy="2663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11552" y="3084574"/>
            <a:ext cx="7389019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0484" marR="3810" indent="-51435">
              <a:spcBef>
                <a:spcPts val="75"/>
              </a:spcBef>
            </a:pPr>
            <a:r>
              <a:rPr spc="-19" dirty="0">
                <a:latin typeface="Calibri"/>
                <a:cs typeface="Carlito"/>
              </a:rPr>
              <a:t>Training </a:t>
            </a:r>
            <a:r>
              <a:rPr dirty="0">
                <a:latin typeface="Calibri"/>
                <a:cs typeface="Carlito"/>
              </a:rPr>
              <a:t>a </a:t>
            </a:r>
            <a:r>
              <a:rPr spc="-4" dirty="0">
                <a:latin typeface="Calibri"/>
                <a:cs typeface="Carlito"/>
              </a:rPr>
              <a:t>machine </a:t>
            </a:r>
            <a:r>
              <a:rPr dirty="0">
                <a:latin typeface="Calibri"/>
                <a:cs typeface="Carlito"/>
              </a:rPr>
              <a:t>learning model </a:t>
            </a:r>
            <a:r>
              <a:rPr spc="-8" dirty="0">
                <a:latin typeface="Calibri"/>
                <a:cs typeface="Carlito"/>
              </a:rPr>
              <a:t>often </a:t>
            </a:r>
            <a:r>
              <a:rPr spc="-4" dirty="0">
                <a:latin typeface="Calibri"/>
                <a:cs typeface="Carlito"/>
              </a:rPr>
              <a:t>reduces </a:t>
            </a:r>
            <a:r>
              <a:rPr spc="-11" dirty="0">
                <a:latin typeface="Calibri"/>
                <a:cs typeface="Carlito"/>
              </a:rPr>
              <a:t>to </a:t>
            </a:r>
            <a:r>
              <a:rPr spc="-4" dirty="0">
                <a:latin typeface="Calibri"/>
                <a:cs typeface="Carlito"/>
              </a:rPr>
              <a:t>finding </a:t>
            </a:r>
            <a:r>
              <a:rPr dirty="0">
                <a:latin typeface="Calibri"/>
                <a:cs typeface="Carlito"/>
              </a:rPr>
              <a:t>the </a:t>
            </a:r>
            <a:r>
              <a:rPr spc="-11" dirty="0">
                <a:latin typeface="Calibri"/>
                <a:cs typeface="Carlito"/>
              </a:rPr>
              <a:t>parameters </a:t>
            </a:r>
            <a:r>
              <a:rPr spc="-8" dirty="0">
                <a:latin typeface="Calibri"/>
                <a:cs typeface="Carlito"/>
              </a:rPr>
              <a:t>that  maximizes </a:t>
            </a:r>
            <a:r>
              <a:rPr dirty="0">
                <a:latin typeface="Calibri"/>
                <a:cs typeface="Carlito"/>
              </a:rPr>
              <a:t>a </a:t>
            </a:r>
            <a:r>
              <a:rPr spc="-8" dirty="0">
                <a:latin typeface="Calibri"/>
                <a:cs typeface="Carlito"/>
              </a:rPr>
              <a:t>log-likelihood </a:t>
            </a:r>
            <a:r>
              <a:rPr spc="-4" dirty="0">
                <a:latin typeface="Calibri"/>
                <a:cs typeface="Carlito"/>
              </a:rPr>
              <a:t>function </a:t>
            </a:r>
            <a:r>
              <a:rPr spc="-15" dirty="0">
                <a:latin typeface="Calibri"/>
                <a:cs typeface="Carlito"/>
              </a:rPr>
              <a:t>for </a:t>
            </a:r>
            <a:r>
              <a:rPr spc="-8" dirty="0">
                <a:latin typeface="Calibri"/>
                <a:cs typeface="Carlito"/>
              </a:rPr>
              <a:t>given training </a:t>
            </a:r>
            <a:r>
              <a:rPr spc="-11" dirty="0">
                <a:latin typeface="Calibri"/>
                <a:cs typeface="Carlito"/>
              </a:rPr>
              <a:t>data</a:t>
            </a:r>
            <a:r>
              <a:rPr spc="-34" dirty="0">
                <a:latin typeface="Calibri"/>
                <a:cs typeface="Carlito"/>
              </a:rPr>
              <a:t> </a:t>
            </a:r>
            <a:r>
              <a:rPr spc="-11" dirty="0">
                <a:latin typeface="Calibri"/>
                <a:cs typeface="Carlito"/>
              </a:rPr>
              <a:t>empirically.</a:t>
            </a:r>
            <a:endParaRPr>
              <a:latin typeface="Calibri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69954" y="1599725"/>
            <a:ext cx="100546" cy="200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97373" y="3856488"/>
            <a:ext cx="2874645" cy="4926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11551" y="4519897"/>
            <a:ext cx="1491615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15" dirty="0">
                <a:solidFill>
                  <a:srgbClr val="4471C4"/>
                </a:solidFill>
                <a:latin typeface="Calibri"/>
                <a:cs typeface="Carlito"/>
              </a:rPr>
              <a:t>Validation</a:t>
            </a:r>
            <a:r>
              <a:rPr spc="-34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pc="-11" dirty="0">
                <a:solidFill>
                  <a:srgbClr val="4471C4"/>
                </a:solidFill>
                <a:latin typeface="Calibri"/>
                <a:cs typeface="Carlito"/>
              </a:rPr>
              <a:t>Data:</a:t>
            </a:r>
            <a:endParaRPr>
              <a:latin typeface="Calibri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35922" y="4519897"/>
            <a:ext cx="3138964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15" dirty="0">
                <a:solidFill>
                  <a:srgbClr val="4471C4"/>
                </a:solidFill>
                <a:latin typeface="Calibri"/>
                <a:cs typeface="Carlito"/>
              </a:rPr>
              <a:t>Validation </a:t>
            </a:r>
            <a:r>
              <a:rPr spc="-8" dirty="0">
                <a:solidFill>
                  <a:srgbClr val="4471C4"/>
                </a:solidFill>
                <a:latin typeface="Calibri"/>
                <a:cs typeface="Carlito"/>
              </a:rPr>
              <a:t>log-likelihood</a:t>
            </a:r>
            <a:r>
              <a:rPr spc="-15" dirty="0">
                <a:solidFill>
                  <a:srgbClr val="4471C4"/>
                </a:solidFill>
                <a:latin typeface="Calibri"/>
                <a:cs typeface="Carlito"/>
              </a:rPr>
              <a:t> </a:t>
            </a:r>
            <a:r>
              <a:rPr spc="-4" dirty="0">
                <a:solidFill>
                  <a:srgbClr val="4471C4"/>
                </a:solidFill>
                <a:latin typeface="Calibri"/>
                <a:cs typeface="Carlito"/>
              </a:rPr>
              <a:t>function:</a:t>
            </a:r>
            <a:endParaRPr>
              <a:latin typeface="Calibri"/>
              <a:cs typeface="Carlito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98417" y="4531041"/>
            <a:ext cx="1953387" cy="2948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202520" y="4543613"/>
            <a:ext cx="1140714" cy="2857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65198" y="5141022"/>
            <a:ext cx="2251710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spc="-4" dirty="0">
                <a:solidFill>
                  <a:srgbClr val="001F5F"/>
                </a:solidFill>
                <a:latin typeface="Calibri"/>
                <a:cs typeface="Carlito"/>
              </a:rPr>
              <a:t>Goal: </a:t>
            </a:r>
            <a:r>
              <a:rPr sz="2100" spc="-8" dirty="0">
                <a:solidFill>
                  <a:srgbClr val="001F5F"/>
                </a:solidFill>
                <a:latin typeface="Calibri"/>
                <a:cs typeface="Carlito"/>
              </a:rPr>
              <a:t>Select </a:t>
            </a:r>
            <a:r>
              <a:rPr sz="2100" spc="-4" dirty="0">
                <a:solidFill>
                  <a:srgbClr val="001F5F"/>
                </a:solidFill>
                <a:latin typeface="Calibri"/>
                <a:cs typeface="Carlito"/>
              </a:rPr>
              <a:t>a</a:t>
            </a:r>
            <a:r>
              <a:rPr sz="2100" spc="-19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2100" spc="-11" dirty="0">
                <a:solidFill>
                  <a:srgbClr val="001F5F"/>
                </a:solidFill>
                <a:latin typeface="Calibri"/>
                <a:cs typeface="Carlito"/>
              </a:rPr>
              <a:t>subset</a:t>
            </a:r>
            <a:endParaRPr sz="2100">
              <a:latin typeface="Calibri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30619" y="5141022"/>
            <a:ext cx="5296376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spc="-8" dirty="0">
                <a:solidFill>
                  <a:srgbClr val="001F5F"/>
                </a:solidFill>
                <a:latin typeface="Calibri"/>
                <a:cs typeface="Carlito"/>
              </a:rPr>
              <a:t>such that </a:t>
            </a:r>
            <a:r>
              <a:rPr sz="2100" spc="-4" dirty="0">
                <a:solidFill>
                  <a:srgbClr val="001F5F"/>
                </a:solidFill>
                <a:latin typeface="Calibri"/>
                <a:cs typeface="Carlito"/>
              </a:rPr>
              <a:t>the </a:t>
            </a:r>
            <a:r>
              <a:rPr sz="2100" spc="-8" dirty="0">
                <a:solidFill>
                  <a:srgbClr val="001F5F"/>
                </a:solidFill>
                <a:latin typeface="Calibri"/>
                <a:cs typeface="Carlito"/>
              </a:rPr>
              <a:t>resulting </a:t>
            </a:r>
            <a:r>
              <a:rPr sz="2100" spc="-4" dirty="0">
                <a:solidFill>
                  <a:srgbClr val="001F5F"/>
                </a:solidFill>
                <a:latin typeface="Calibri"/>
                <a:cs typeface="Carlito"/>
              </a:rPr>
              <a:t>model </a:t>
            </a:r>
            <a:r>
              <a:rPr sz="2100" spc="-11" dirty="0">
                <a:solidFill>
                  <a:srgbClr val="001F5F"/>
                </a:solidFill>
                <a:latin typeface="Calibri"/>
                <a:cs typeface="Carlito"/>
              </a:rPr>
              <a:t>performs </a:t>
            </a:r>
            <a:r>
              <a:rPr sz="2100" spc="-4" dirty="0">
                <a:solidFill>
                  <a:srgbClr val="001F5F"/>
                </a:solidFill>
                <a:latin typeface="Calibri"/>
                <a:cs typeface="Carlito"/>
              </a:rPr>
              <a:t>the</a:t>
            </a:r>
            <a:r>
              <a:rPr sz="2100" spc="146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2100" b="1" spc="-11" dirty="0">
                <a:solidFill>
                  <a:srgbClr val="001F5F"/>
                </a:solidFill>
                <a:latin typeface="Calibri"/>
                <a:cs typeface="Carlito"/>
              </a:rPr>
              <a:t>best</a:t>
            </a:r>
            <a:r>
              <a:rPr sz="2100" spc="-11" dirty="0">
                <a:solidFill>
                  <a:srgbClr val="001F5F"/>
                </a:solidFill>
                <a:latin typeface="Calibri"/>
                <a:cs typeface="Carlito"/>
              </a:rPr>
              <a:t>!</a:t>
            </a:r>
            <a:endParaRPr sz="2100">
              <a:latin typeface="Calibri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38001" y="5232843"/>
            <a:ext cx="697117" cy="2160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Requirements for optimal subset  selection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1551" y="1325880"/>
            <a:ext cx="8066723" cy="1219404"/>
          </a:xfrm>
          <a:prstGeom prst="rect">
            <a:avLst/>
          </a:prstGeom>
        </p:spPr>
        <p:txBody>
          <a:bodyPr vert="horz" wrap="square" lIns="0" tIns="36671" rIns="0" bIns="0" rtlCol="0">
            <a:spAutoFit/>
          </a:bodyPr>
          <a:lstStyle/>
          <a:p>
            <a:pPr marL="395764" indent="-386715">
              <a:spcBef>
                <a:spcPts val="289"/>
              </a:spcBef>
              <a:buAutoNum type="arabicPeriod"/>
              <a:tabLst>
                <a:tab pos="395764" algn="l"/>
                <a:tab pos="396240" algn="l"/>
              </a:tabLst>
            </a:pPr>
            <a:r>
              <a:rPr sz="2100" spc="-4" dirty="0">
                <a:latin typeface="Calibri"/>
                <a:cs typeface="Carlito"/>
              </a:rPr>
              <a:t>The </a:t>
            </a:r>
            <a:r>
              <a:rPr sz="2100" spc="-11" dirty="0">
                <a:latin typeface="Calibri"/>
                <a:cs typeface="Carlito"/>
              </a:rPr>
              <a:t>subset </a:t>
            </a:r>
            <a:r>
              <a:rPr sz="2100" spc="-4" dirty="0">
                <a:latin typeface="Calibri"/>
                <a:cs typeface="Carlito"/>
              </a:rPr>
              <a:t>selection </a:t>
            </a:r>
            <a:r>
              <a:rPr sz="2100" spc="-8" dirty="0">
                <a:latin typeface="Calibri"/>
                <a:cs typeface="Carlito"/>
              </a:rPr>
              <a:t>algorithm needs </a:t>
            </a:r>
            <a:r>
              <a:rPr sz="2100" spc="-15" dirty="0">
                <a:latin typeface="Calibri"/>
                <a:cs typeface="Carlito"/>
              </a:rPr>
              <a:t>to </a:t>
            </a:r>
            <a:r>
              <a:rPr sz="2100" spc="-4" dirty="0">
                <a:latin typeface="Calibri"/>
                <a:cs typeface="Carlito"/>
              </a:rPr>
              <a:t>be as </a:t>
            </a:r>
            <a:r>
              <a:rPr sz="2100" spc="-19" dirty="0">
                <a:latin typeface="Calibri"/>
                <a:cs typeface="Carlito"/>
              </a:rPr>
              <a:t>fast </a:t>
            </a:r>
            <a:r>
              <a:rPr sz="2100" spc="-4" dirty="0">
                <a:latin typeface="Calibri"/>
                <a:cs typeface="Carlito"/>
              </a:rPr>
              <a:t>as</a:t>
            </a:r>
            <a:r>
              <a:rPr sz="2100" spc="120" dirty="0">
                <a:latin typeface="Calibri"/>
                <a:cs typeface="Carlito"/>
              </a:rPr>
              <a:t> </a:t>
            </a:r>
            <a:r>
              <a:rPr sz="2100" spc="-8" dirty="0">
                <a:latin typeface="Calibri"/>
                <a:cs typeface="Carlito"/>
              </a:rPr>
              <a:t>possible.</a:t>
            </a:r>
            <a:endParaRPr sz="2100">
              <a:latin typeface="Calibri"/>
              <a:cs typeface="Carlito"/>
            </a:endParaRPr>
          </a:p>
          <a:p>
            <a:pPr marL="523875" lvl="1" indent="-171926">
              <a:spcBef>
                <a:spcPts val="184"/>
              </a:spcBef>
              <a:buFont typeface="Arial"/>
              <a:buChar char="•"/>
              <a:tabLst>
                <a:tab pos="524351" algn="l"/>
              </a:tabLst>
            </a:pPr>
            <a:r>
              <a:rPr spc="-8" dirty="0">
                <a:latin typeface="Calibri"/>
                <a:cs typeface="Carlito"/>
              </a:rPr>
              <a:t>Subset </a:t>
            </a:r>
            <a:r>
              <a:rPr spc="-4" dirty="0">
                <a:latin typeface="Calibri"/>
                <a:cs typeface="Carlito"/>
              </a:rPr>
              <a:t>Selection </a:t>
            </a:r>
            <a:r>
              <a:rPr dirty="0">
                <a:latin typeface="Calibri"/>
                <a:cs typeface="Carlito"/>
              </a:rPr>
              <a:t>time </a:t>
            </a:r>
            <a:r>
              <a:rPr spc="-4" dirty="0">
                <a:latin typeface="Calibri"/>
                <a:cs typeface="Carlito"/>
              </a:rPr>
              <a:t>&lt;&lt;&lt;&lt; Full </a:t>
            </a:r>
            <a:r>
              <a:rPr spc="-8" dirty="0">
                <a:latin typeface="Calibri"/>
                <a:cs typeface="Carlito"/>
              </a:rPr>
              <a:t>training</a:t>
            </a:r>
            <a:r>
              <a:rPr spc="-34" dirty="0">
                <a:latin typeface="Calibri"/>
                <a:cs typeface="Carlito"/>
              </a:rPr>
              <a:t> </a:t>
            </a:r>
            <a:r>
              <a:rPr dirty="0">
                <a:latin typeface="Calibri"/>
                <a:cs typeface="Carlito"/>
              </a:rPr>
              <a:t>time</a:t>
            </a:r>
            <a:endParaRPr>
              <a:latin typeface="Calibri"/>
              <a:cs typeface="Carlito"/>
            </a:endParaRPr>
          </a:p>
          <a:p>
            <a:pPr marL="405765">
              <a:spcBef>
                <a:spcPts val="1114"/>
              </a:spcBef>
            </a:pPr>
            <a:r>
              <a:rPr sz="2700" spc="-8" dirty="0">
                <a:solidFill>
                  <a:srgbClr val="FF0000"/>
                </a:solidFill>
                <a:latin typeface="Calibri"/>
                <a:cs typeface="Carlito"/>
              </a:rPr>
              <a:t>Example: </a:t>
            </a:r>
            <a:r>
              <a:rPr sz="2100" spc="-11" dirty="0">
                <a:latin typeface="Calibri"/>
                <a:cs typeface="Carlito"/>
              </a:rPr>
              <a:t>Subset </a:t>
            </a:r>
            <a:r>
              <a:rPr sz="2100" spc="-4" dirty="0">
                <a:latin typeface="Calibri"/>
                <a:cs typeface="Carlito"/>
              </a:rPr>
              <a:t>selection </a:t>
            </a:r>
            <a:r>
              <a:rPr sz="2100" spc="-8" dirty="0">
                <a:latin typeface="Calibri"/>
                <a:cs typeface="Carlito"/>
              </a:rPr>
              <a:t>algorithm </a:t>
            </a:r>
            <a:r>
              <a:rPr sz="2100" spc="-4" dirty="0">
                <a:latin typeface="Calibri"/>
                <a:cs typeface="Carlito"/>
              </a:rPr>
              <a:t>with </a:t>
            </a:r>
            <a:r>
              <a:rPr sz="2100" spc="-8" dirty="0">
                <a:latin typeface="Calibri"/>
                <a:cs typeface="Carlito"/>
              </a:rPr>
              <a:t>negligible </a:t>
            </a:r>
            <a:r>
              <a:rPr sz="2100" spc="-4" dirty="0">
                <a:latin typeface="Calibri"/>
                <a:cs typeface="Carlito"/>
              </a:rPr>
              <a:t>time</a:t>
            </a:r>
            <a:r>
              <a:rPr sz="2100" spc="86" dirty="0">
                <a:latin typeface="Calibri"/>
                <a:cs typeface="Carlito"/>
              </a:rPr>
              <a:t> </a:t>
            </a:r>
            <a:r>
              <a:rPr sz="2100" spc="-11" dirty="0">
                <a:latin typeface="Calibri"/>
                <a:cs typeface="Carlito"/>
              </a:rPr>
              <a:t>complexity</a:t>
            </a:r>
            <a:endParaRPr sz="2100">
              <a:latin typeface="Calibri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1551" y="3273075"/>
            <a:ext cx="6901815" cy="661400"/>
          </a:xfrm>
          <a:prstGeom prst="rect">
            <a:avLst/>
          </a:prstGeom>
        </p:spPr>
        <p:txBody>
          <a:bodyPr vert="horz" wrap="square" lIns="0" tIns="35243" rIns="0" bIns="0" rtlCol="0">
            <a:spAutoFit/>
          </a:bodyPr>
          <a:lstStyle/>
          <a:p>
            <a:pPr marL="395764" indent="-386715">
              <a:spcBef>
                <a:spcPts val="278"/>
              </a:spcBef>
              <a:buAutoNum type="arabicPeriod" startAt="2"/>
              <a:tabLst>
                <a:tab pos="395764" algn="l"/>
                <a:tab pos="396240" algn="l"/>
              </a:tabLst>
            </a:pPr>
            <a:r>
              <a:rPr sz="2100" spc="-11" dirty="0">
                <a:latin typeface="Calibri"/>
                <a:cs typeface="Carlito"/>
              </a:rPr>
              <a:t>Theoretical guarantees </a:t>
            </a:r>
            <a:r>
              <a:rPr sz="2100" spc="-4" dirty="0">
                <a:latin typeface="Calibri"/>
                <a:cs typeface="Carlito"/>
              </a:rPr>
              <a:t>of </a:t>
            </a:r>
            <a:r>
              <a:rPr sz="2100" spc="-11" dirty="0">
                <a:latin typeface="Calibri"/>
                <a:cs typeface="Carlito"/>
              </a:rPr>
              <a:t>subset </a:t>
            </a:r>
            <a:r>
              <a:rPr sz="2100" spc="-4" dirty="0">
                <a:latin typeface="Calibri"/>
                <a:cs typeface="Carlito"/>
              </a:rPr>
              <a:t>selection</a:t>
            </a:r>
            <a:r>
              <a:rPr sz="2100" spc="49" dirty="0">
                <a:latin typeface="Calibri"/>
                <a:cs typeface="Carlito"/>
              </a:rPr>
              <a:t> </a:t>
            </a:r>
            <a:r>
              <a:rPr sz="2100" spc="-8" dirty="0">
                <a:latin typeface="Calibri"/>
                <a:cs typeface="Carlito"/>
              </a:rPr>
              <a:t>algorithm.</a:t>
            </a:r>
            <a:endParaRPr sz="2100">
              <a:latin typeface="Calibri"/>
              <a:cs typeface="Carlito"/>
            </a:endParaRPr>
          </a:p>
          <a:p>
            <a:pPr marL="523875" lvl="1" indent="-171926">
              <a:spcBef>
                <a:spcPts val="176"/>
              </a:spcBef>
              <a:buFont typeface="Arial"/>
              <a:buChar char="•"/>
              <a:tabLst>
                <a:tab pos="524351" algn="l"/>
              </a:tabLst>
            </a:pPr>
            <a:r>
              <a:rPr spc="-4" dirty="0">
                <a:latin typeface="Calibri"/>
                <a:cs typeface="Carlito"/>
              </a:rPr>
              <a:t>Can </a:t>
            </a:r>
            <a:r>
              <a:rPr spc="-11" dirty="0">
                <a:latin typeface="Calibri"/>
                <a:cs typeface="Carlito"/>
              </a:rPr>
              <a:t>we </a:t>
            </a:r>
            <a:r>
              <a:rPr spc="-8" dirty="0">
                <a:latin typeface="Calibri"/>
                <a:cs typeface="Carlito"/>
              </a:rPr>
              <a:t>show theoretical guarantees </a:t>
            </a:r>
            <a:r>
              <a:rPr spc="-15" dirty="0">
                <a:latin typeface="Calibri"/>
                <a:cs typeface="Carlito"/>
              </a:rPr>
              <a:t>for </a:t>
            </a:r>
            <a:r>
              <a:rPr spc="-8" dirty="0">
                <a:latin typeface="Calibri"/>
                <a:cs typeface="Carlito"/>
              </a:rPr>
              <a:t>subset </a:t>
            </a:r>
            <a:r>
              <a:rPr spc="-4" dirty="0">
                <a:latin typeface="Calibri"/>
                <a:cs typeface="Carlito"/>
              </a:rPr>
              <a:t>selection</a:t>
            </a:r>
            <a:r>
              <a:rPr spc="15" dirty="0">
                <a:latin typeface="Calibri"/>
                <a:cs typeface="Carlito"/>
              </a:rPr>
              <a:t> </a:t>
            </a:r>
            <a:r>
              <a:rPr spc="-4" dirty="0">
                <a:latin typeface="Calibri"/>
                <a:cs typeface="Carlito"/>
              </a:rPr>
              <a:t>algorithms?</a:t>
            </a:r>
            <a:endParaRPr>
              <a:latin typeface="Calibri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23082" y="2538449"/>
            <a:ext cx="3134201" cy="5179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2400" spc="-26" dirty="0">
                <a:solidFill>
                  <a:srgbClr val="1F3863"/>
                </a:solidFill>
                <a:latin typeface="Calibri"/>
                <a:cs typeface="Carlito"/>
              </a:rPr>
              <a:t>Training </a:t>
            </a:r>
            <a:r>
              <a:rPr sz="2400" dirty="0">
                <a:solidFill>
                  <a:srgbClr val="1F3863"/>
                </a:solidFill>
                <a:latin typeface="Calibri"/>
                <a:cs typeface="Carlito"/>
              </a:rPr>
              <a:t>on </a:t>
            </a:r>
            <a:r>
              <a:rPr sz="3300" dirty="0">
                <a:solidFill>
                  <a:srgbClr val="1F3863"/>
                </a:solidFill>
                <a:latin typeface="Calibri"/>
                <a:cs typeface="Carlito"/>
              </a:rPr>
              <a:t>10 </a:t>
            </a:r>
            <a:r>
              <a:rPr sz="2700" dirty="0">
                <a:solidFill>
                  <a:srgbClr val="1F3863"/>
                </a:solidFill>
                <a:latin typeface="Calibri"/>
                <a:cs typeface="Carlito"/>
              </a:rPr>
              <a:t>%</a:t>
            </a:r>
            <a:r>
              <a:rPr sz="2700" spc="-11" dirty="0">
                <a:solidFill>
                  <a:srgbClr val="1F3863"/>
                </a:solidFill>
                <a:latin typeface="Calibri"/>
                <a:cs typeface="Carlito"/>
              </a:rPr>
              <a:t> </a:t>
            </a:r>
            <a:r>
              <a:rPr sz="2400" spc="-8" dirty="0">
                <a:solidFill>
                  <a:srgbClr val="1F3863"/>
                </a:solidFill>
                <a:latin typeface="Calibri"/>
                <a:cs typeface="Carlito"/>
              </a:rPr>
              <a:t>Subset</a:t>
            </a:r>
            <a:endParaRPr sz="2400">
              <a:latin typeface="Calibri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73523" y="2652749"/>
            <a:ext cx="1790700" cy="3794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2400" spc="-23" dirty="0">
                <a:solidFill>
                  <a:srgbClr val="1F3863"/>
                </a:solidFill>
                <a:latin typeface="Calibri"/>
                <a:cs typeface="Carlito"/>
              </a:rPr>
              <a:t>Faster</a:t>
            </a:r>
            <a:r>
              <a:rPr sz="2400" spc="-34" dirty="0">
                <a:solidFill>
                  <a:srgbClr val="1F3863"/>
                </a:solidFill>
                <a:latin typeface="Calibri"/>
                <a:cs typeface="Carlito"/>
              </a:rPr>
              <a:t> </a:t>
            </a:r>
            <a:r>
              <a:rPr sz="2400" spc="-11" dirty="0">
                <a:solidFill>
                  <a:srgbClr val="1F3863"/>
                </a:solidFill>
                <a:latin typeface="Calibri"/>
                <a:cs typeface="Carlito"/>
              </a:rPr>
              <a:t>training</a:t>
            </a:r>
            <a:endParaRPr sz="2400">
              <a:latin typeface="Calibri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98316" y="2706057"/>
            <a:ext cx="667400" cy="3276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334543" y="2746894"/>
            <a:ext cx="853440" cy="268129"/>
            <a:chOff x="6414261" y="3651250"/>
            <a:chExt cx="1137920" cy="357505"/>
          </a:xfrm>
        </p:grpSpPr>
        <p:sp>
          <p:nvSpPr>
            <p:cNvPr id="9" name="object 9"/>
            <p:cNvSpPr/>
            <p:nvPr/>
          </p:nvSpPr>
          <p:spPr>
            <a:xfrm>
              <a:off x="6420611" y="3657600"/>
              <a:ext cx="1125220" cy="344805"/>
            </a:xfrm>
            <a:custGeom>
              <a:avLst/>
              <a:gdLst/>
              <a:ahLst/>
              <a:cxnLst/>
              <a:rect l="l" t="t" r="r" b="b"/>
              <a:pathLst>
                <a:path w="1125220" h="344804">
                  <a:moveTo>
                    <a:pt x="952499" y="0"/>
                  </a:moveTo>
                  <a:lnTo>
                    <a:pt x="952499" y="86106"/>
                  </a:lnTo>
                  <a:lnTo>
                    <a:pt x="0" y="86106"/>
                  </a:lnTo>
                  <a:lnTo>
                    <a:pt x="0" y="258318"/>
                  </a:lnTo>
                  <a:lnTo>
                    <a:pt x="952499" y="258318"/>
                  </a:lnTo>
                  <a:lnTo>
                    <a:pt x="952499" y="344424"/>
                  </a:lnTo>
                  <a:lnTo>
                    <a:pt x="1124712" y="172212"/>
                  </a:lnTo>
                  <a:lnTo>
                    <a:pt x="95249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20611" y="3657600"/>
              <a:ext cx="1125220" cy="344805"/>
            </a:xfrm>
            <a:custGeom>
              <a:avLst/>
              <a:gdLst/>
              <a:ahLst/>
              <a:cxnLst/>
              <a:rect l="l" t="t" r="r" b="b"/>
              <a:pathLst>
                <a:path w="1125220" h="344804">
                  <a:moveTo>
                    <a:pt x="0" y="86106"/>
                  </a:moveTo>
                  <a:lnTo>
                    <a:pt x="952499" y="86106"/>
                  </a:lnTo>
                  <a:lnTo>
                    <a:pt x="952499" y="0"/>
                  </a:lnTo>
                  <a:lnTo>
                    <a:pt x="1124712" y="172212"/>
                  </a:lnTo>
                  <a:lnTo>
                    <a:pt x="952499" y="344424"/>
                  </a:lnTo>
                  <a:lnTo>
                    <a:pt x="952499" y="258318"/>
                  </a:lnTo>
                  <a:lnTo>
                    <a:pt x="0" y="258318"/>
                  </a:lnTo>
                  <a:lnTo>
                    <a:pt x="0" y="8610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Approaches for Data Subset Selection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42972" y="1325880"/>
            <a:ext cx="7728585" cy="3127940"/>
          </a:xfrm>
          <a:prstGeom prst="rect">
            <a:avLst/>
          </a:prstGeom>
        </p:spPr>
        <p:txBody>
          <a:bodyPr vert="horz" wrap="square" lIns="0" tIns="39529" rIns="0" bIns="0" rtlCol="0">
            <a:spAutoFit/>
          </a:bodyPr>
          <a:lstStyle/>
          <a:p>
            <a:pPr marL="285750" indent="-276701">
              <a:spcBef>
                <a:spcPts val="311"/>
              </a:spcBef>
              <a:buFont typeface="Wingdings"/>
              <a:buChar char=""/>
              <a:tabLst>
                <a:tab pos="286226" algn="l"/>
              </a:tabLst>
            </a:pPr>
            <a:r>
              <a:rPr sz="1950" spc="-8" dirty="0">
                <a:latin typeface="Calibri"/>
                <a:cs typeface="Carlito"/>
              </a:rPr>
              <a:t>Several </a:t>
            </a:r>
            <a:r>
              <a:rPr sz="1950" spc="-11" dirty="0">
                <a:latin typeface="Calibri"/>
                <a:cs typeface="Carlito"/>
              </a:rPr>
              <a:t>different </a:t>
            </a:r>
            <a:r>
              <a:rPr sz="1950" dirty="0">
                <a:latin typeface="Calibri"/>
                <a:cs typeface="Carlito"/>
              </a:rPr>
              <a:t>kinds of </a:t>
            </a:r>
            <a:r>
              <a:rPr sz="1950" spc="-4" dirty="0">
                <a:latin typeface="Calibri"/>
                <a:cs typeface="Carlito"/>
              </a:rPr>
              <a:t>approaches studied </a:t>
            </a:r>
            <a:r>
              <a:rPr sz="1950" dirty="0">
                <a:latin typeface="Calibri"/>
                <a:cs typeface="Carlito"/>
              </a:rPr>
              <a:t>in</a:t>
            </a:r>
            <a:r>
              <a:rPr sz="1950" spc="-86" dirty="0">
                <a:latin typeface="Calibri"/>
                <a:cs typeface="Carlito"/>
              </a:rPr>
              <a:t> </a:t>
            </a:r>
            <a:r>
              <a:rPr sz="1950" spc="-8" dirty="0">
                <a:latin typeface="Calibri"/>
                <a:cs typeface="Carlito"/>
              </a:rPr>
              <a:t>literature:</a:t>
            </a:r>
            <a:endParaRPr sz="1950">
              <a:latin typeface="Calibri"/>
              <a:cs typeface="Carlito"/>
            </a:endParaRPr>
          </a:p>
          <a:p>
            <a:pPr marL="361474" lvl="1" indent="-236220">
              <a:spcBef>
                <a:spcPts val="195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b="1" spc="-8" dirty="0">
                <a:solidFill>
                  <a:srgbClr val="001F5F"/>
                </a:solidFill>
                <a:latin typeface="Calibri"/>
                <a:cs typeface="Carlito"/>
              </a:rPr>
              <a:t>Approach </a:t>
            </a:r>
            <a:r>
              <a:rPr sz="1650" b="1" spc="-4" dirty="0">
                <a:solidFill>
                  <a:srgbClr val="001F5F"/>
                </a:solidFill>
                <a:latin typeface="Calibri"/>
                <a:cs typeface="Carlito"/>
              </a:rPr>
              <a:t>1: Use Submodular Functions as </a:t>
            </a:r>
            <a:r>
              <a:rPr sz="1650" b="1" spc="-15" dirty="0">
                <a:solidFill>
                  <a:srgbClr val="001F5F"/>
                </a:solidFill>
                <a:latin typeface="Calibri"/>
                <a:cs typeface="Carlito"/>
              </a:rPr>
              <a:t>proxy </a:t>
            </a:r>
            <a:r>
              <a:rPr sz="1650" b="1" spc="-8" dirty="0">
                <a:solidFill>
                  <a:srgbClr val="001F5F"/>
                </a:solidFill>
                <a:latin typeface="Calibri"/>
                <a:cs typeface="Carlito"/>
              </a:rPr>
              <a:t>functions </a:t>
            </a:r>
            <a:r>
              <a:rPr sz="1650" b="1" spc="-11" dirty="0">
                <a:solidFill>
                  <a:srgbClr val="001F5F"/>
                </a:solidFill>
                <a:latin typeface="Calibri"/>
                <a:cs typeface="Carlito"/>
              </a:rPr>
              <a:t>for </a:t>
            </a:r>
            <a:r>
              <a:rPr sz="1650" b="1" spc="-15" dirty="0">
                <a:solidFill>
                  <a:srgbClr val="001F5F"/>
                </a:solidFill>
                <a:latin typeface="Calibri"/>
                <a:cs typeface="Carlito"/>
              </a:rPr>
              <a:t>data </a:t>
            </a:r>
            <a:r>
              <a:rPr sz="1650" b="1" spc="-8" dirty="0">
                <a:solidFill>
                  <a:srgbClr val="001F5F"/>
                </a:solidFill>
                <a:latin typeface="Calibri"/>
                <a:cs typeface="Carlito"/>
              </a:rPr>
              <a:t>subset</a:t>
            </a:r>
            <a:r>
              <a:rPr sz="1650" b="1" spc="195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650" b="1" spc="-4" dirty="0">
                <a:solidFill>
                  <a:srgbClr val="001F5F"/>
                </a:solidFill>
                <a:latin typeface="Calibri"/>
                <a:cs typeface="Carlito"/>
              </a:rPr>
              <a:t>selection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spcBef>
                <a:spcPts val="180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8" dirty="0">
                <a:latin typeface="Calibri"/>
                <a:cs typeface="Carlito"/>
              </a:rPr>
              <a:t>Approach </a:t>
            </a:r>
            <a:r>
              <a:rPr sz="1650" spc="-4" dirty="0">
                <a:latin typeface="Calibri"/>
                <a:cs typeface="Carlito"/>
              </a:rPr>
              <a:t>2: Choose </a:t>
            </a:r>
            <a:r>
              <a:rPr sz="1650" spc="-15" dirty="0">
                <a:latin typeface="Calibri"/>
                <a:cs typeface="Carlito"/>
              </a:rPr>
              <a:t>data </a:t>
            </a:r>
            <a:r>
              <a:rPr sz="1650" spc="-8" dirty="0">
                <a:latin typeface="Calibri"/>
                <a:cs typeface="Carlito"/>
              </a:rPr>
              <a:t>subset </a:t>
            </a:r>
            <a:r>
              <a:rPr sz="1650" spc="-4" dirty="0">
                <a:latin typeface="Calibri"/>
                <a:cs typeface="Carlito"/>
              </a:rPr>
              <a:t>which </a:t>
            </a:r>
            <a:r>
              <a:rPr sz="1650" spc="-11" dirty="0">
                <a:latin typeface="Calibri"/>
                <a:cs typeface="Carlito"/>
              </a:rPr>
              <a:t>approximates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11" dirty="0">
                <a:latin typeface="Calibri"/>
                <a:cs typeface="Carlito"/>
              </a:rPr>
              <a:t>gradient </a:t>
            </a:r>
            <a:r>
              <a:rPr sz="1650" dirty="0">
                <a:latin typeface="Calibri"/>
                <a:cs typeface="Carlito"/>
              </a:rPr>
              <a:t>of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11" dirty="0">
                <a:latin typeface="Calibri"/>
                <a:cs typeface="Carlito"/>
              </a:rPr>
              <a:t>entire</a:t>
            </a:r>
            <a:r>
              <a:rPr sz="1650" spc="131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dataset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lnSpc>
                <a:spcPts val="1883"/>
              </a:lnSpc>
              <a:spcBef>
                <a:spcPts val="180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8" dirty="0">
                <a:latin typeface="Calibri"/>
                <a:cs typeface="Carlito"/>
              </a:rPr>
              <a:t>Approach </a:t>
            </a:r>
            <a:r>
              <a:rPr sz="1650" spc="-4" dirty="0">
                <a:latin typeface="Calibri"/>
                <a:cs typeface="Carlito"/>
              </a:rPr>
              <a:t>3: Choose </a:t>
            </a:r>
            <a:r>
              <a:rPr sz="1650" spc="-15" dirty="0">
                <a:latin typeface="Calibri"/>
                <a:cs typeface="Carlito"/>
              </a:rPr>
              <a:t>data </a:t>
            </a:r>
            <a:r>
              <a:rPr sz="1650" spc="-8" dirty="0">
                <a:latin typeface="Calibri"/>
                <a:cs typeface="Carlito"/>
              </a:rPr>
              <a:t>subset </a:t>
            </a:r>
            <a:r>
              <a:rPr sz="1650" spc="-4" dirty="0">
                <a:latin typeface="Calibri"/>
                <a:cs typeface="Carlito"/>
              </a:rPr>
              <a:t>which </a:t>
            </a:r>
            <a:r>
              <a:rPr sz="1650" spc="-11" dirty="0">
                <a:latin typeface="Calibri"/>
                <a:cs typeface="Carlito"/>
              </a:rPr>
              <a:t>approximates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8" dirty="0">
                <a:latin typeface="Calibri"/>
                <a:cs typeface="Carlito"/>
              </a:rPr>
              <a:t>performance </a:t>
            </a:r>
            <a:r>
              <a:rPr sz="1650" dirty="0">
                <a:latin typeface="Calibri"/>
                <a:cs typeface="Carlito"/>
              </a:rPr>
              <a:t>on </a:t>
            </a:r>
            <a:r>
              <a:rPr sz="1650" spc="-4" dirty="0">
                <a:latin typeface="Calibri"/>
                <a:cs typeface="Carlito"/>
              </a:rPr>
              <a:t>full</a:t>
            </a:r>
            <a:r>
              <a:rPr sz="1650" spc="60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training</a:t>
            </a:r>
            <a:endParaRPr sz="1650">
              <a:latin typeface="Calibri"/>
              <a:cs typeface="Carlito"/>
            </a:endParaRPr>
          </a:p>
          <a:p>
            <a:pPr marL="297180">
              <a:lnSpc>
                <a:spcPts val="1883"/>
              </a:lnSpc>
            </a:pPr>
            <a:r>
              <a:rPr sz="1650" spc="-8" dirty="0">
                <a:latin typeface="Calibri"/>
                <a:cs typeface="Carlito"/>
              </a:rPr>
              <a:t>dataset </a:t>
            </a:r>
            <a:r>
              <a:rPr sz="1650" spc="-4" dirty="0">
                <a:latin typeface="Calibri"/>
                <a:cs typeface="Carlito"/>
              </a:rPr>
              <a:t>(or </a:t>
            </a:r>
            <a:r>
              <a:rPr sz="1650" spc="-8" dirty="0">
                <a:latin typeface="Calibri"/>
                <a:cs typeface="Carlito"/>
              </a:rPr>
              <a:t>validation </a:t>
            </a:r>
            <a:r>
              <a:rPr sz="1650" spc="-4" dirty="0">
                <a:latin typeface="Calibri"/>
                <a:cs typeface="Carlito"/>
              </a:rPr>
              <a:t>set) as a </a:t>
            </a:r>
            <a:r>
              <a:rPr sz="1650" spc="-11" dirty="0">
                <a:latin typeface="Calibri"/>
                <a:cs typeface="Carlito"/>
              </a:rPr>
              <a:t>bi-level</a:t>
            </a:r>
            <a:r>
              <a:rPr sz="1650" spc="26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optimization!</a:t>
            </a:r>
            <a:endParaRPr sz="1650">
              <a:latin typeface="Calibri"/>
              <a:cs typeface="Carlito"/>
            </a:endParaRPr>
          </a:p>
          <a:p>
            <a:pPr marL="297180" marR="668655" lvl="1" indent="-171450">
              <a:lnSpc>
                <a:spcPts val="1785"/>
              </a:lnSpc>
              <a:spcBef>
                <a:spcPts val="394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8" dirty="0">
                <a:latin typeface="Calibri"/>
                <a:cs typeface="Carlito"/>
              </a:rPr>
              <a:t>Approach </a:t>
            </a:r>
            <a:r>
              <a:rPr sz="1650" spc="-4" dirty="0">
                <a:latin typeface="Calibri"/>
                <a:cs typeface="Carlito"/>
              </a:rPr>
              <a:t>4: Choose </a:t>
            </a:r>
            <a:r>
              <a:rPr sz="1650" spc="-15" dirty="0">
                <a:latin typeface="Calibri"/>
                <a:cs typeface="Carlito"/>
              </a:rPr>
              <a:t>data </a:t>
            </a:r>
            <a:r>
              <a:rPr sz="1650" spc="-8" dirty="0">
                <a:latin typeface="Calibri"/>
                <a:cs typeface="Carlito"/>
              </a:rPr>
              <a:t>subset </a:t>
            </a:r>
            <a:r>
              <a:rPr sz="1650" spc="-4" dirty="0">
                <a:latin typeface="Calibri"/>
                <a:cs typeface="Carlito"/>
              </a:rPr>
              <a:t>which </a:t>
            </a:r>
            <a:r>
              <a:rPr sz="1650" spc="-8" dirty="0">
                <a:latin typeface="Calibri"/>
                <a:cs typeface="Carlito"/>
              </a:rPr>
              <a:t>minimizes </a:t>
            </a:r>
            <a:r>
              <a:rPr sz="1650" spc="-4" dirty="0">
                <a:latin typeface="Calibri"/>
                <a:cs typeface="Carlito"/>
              </a:rPr>
              <a:t>a </a:t>
            </a:r>
            <a:r>
              <a:rPr sz="1650" spc="-8" dirty="0">
                <a:latin typeface="Calibri"/>
                <a:cs typeface="Carlito"/>
              </a:rPr>
              <a:t>suitable </a:t>
            </a:r>
            <a:r>
              <a:rPr sz="1650" spc="-11" dirty="0">
                <a:latin typeface="Calibri"/>
                <a:cs typeface="Carlito"/>
              </a:rPr>
              <a:t>divergence </a:t>
            </a:r>
            <a:r>
              <a:rPr sz="1650" spc="4" dirty="0">
                <a:latin typeface="Calibri"/>
                <a:cs typeface="Carlito"/>
              </a:rPr>
              <a:t>(e.g. </a:t>
            </a:r>
            <a:r>
              <a:rPr sz="1650" spc="-4" dirty="0">
                <a:latin typeface="Calibri"/>
                <a:cs typeface="Carlito"/>
              </a:rPr>
              <a:t>KL  </a:t>
            </a:r>
            <a:r>
              <a:rPr sz="1650" spc="-8" dirty="0">
                <a:latin typeface="Calibri"/>
                <a:cs typeface="Carlito"/>
              </a:rPr>
              <a:t>divergence) between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8" dirty="0">
                <a:latin typeface="Calibri"/>
                <a:cs typeface="Carlito"/>
              </a:rPr>
              <a:t>distribution </a:t>
            </a:r>
            <a:r>
              <a:rPr sz="1650" spc="-4" dirty="0">
                <a:latin typeface="Calibri"/>
                <a:cs typeface="Carlito"/>
              </a:rPr>
              <a:t>induced </a:t>
            </a:r>
            <a:r>
              <a:rPr sz="1650" spc="-8" dirty="0">
                <a:latin typeface="Calibri"/>
                <a:cs typeface="Carlito"/>
              </a:rPr>
              <a:t>by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8" dirty="0">
                <a:latin typeface="Calibri"/>
                <a:cs typeface="Carlito"/>
              </a:rPr>
              <a:t>subset </a:t>
            </a:r>
            <a:r>
              <a:rPr sz="1650" spc="-4" dirty="0">
                <a:latin typeface="Calibri"/>
                <a:cs typeface="Carlito"/>
              </a:rPr>
              <a:t>and full</a:t>
            </a:r>
            <a:r>
              <a:rPr sz="1650" spc="60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data!</a:t>
            </a:r>
            <a:endParaRPr sz="1650">
              <a:latin typeface="Calibri"/>
              <a:cs typeface="Carlito"/>
            </a:endParaRPr>
          </a:p>
          <a:p>
            <a:pPr marL="285750" indent="-276701">
              <a:spcBef>
                <a:spcPts val="472"/>
              </a:spcBef>
              <a:buFont typeface="Wingdings"/>
              <a:buChar char=""/>
              <a:tabLst>
                <a:tab pos="286226" algn="l"/>
              </a:tabLst>
            </a:pPr>
            <a:r>
              <a:rPr sz="1950" spc="-19" dirty="0">
                <a:latin typeface="Calibri"/>
                <a:cs typeface="Carlito"/>
              </a:rPr>
              <a:t>Types </a:t>
            </a:r>
            <a:r>
              <a:rPr sz="1950" dirty="0">
                <a:latin typeface="Calibri"/>
                <a:cs typeface="Carlito"/>
              </a:rPr>
              <a:t>of </a:t>
            </a:r>
            <a:r>
              <a:rPr sz="1950" spc="-8" dirty="0">
                <a:latin typeface="Calibri"/>
                <a:cs typeface="Carlito"/>
              </a:rPr>
              <a:t>Data</a:t>
            </a:r>
            <a:r>
              <a:rPr sz="1950" spc="-15" dirty="0">
                <a:latin typeface="Calibri"/>
                <a:cs typeface="Carlito"/>
              </a:rPr>
              <a:t> </a:t>
            </a:r>
            <a:r>
              <a:rPr sz="1950" dirty="0">
                <a:latin typeface="Calibri"/>
                <a:cs typeface="Carlito"/>
              </a:rPr>
              <a:t>Selection</a:t>
            </a:r>
            <a:endParaRPr sz="1950">
              <a:latin typeface="Calibri"/>
              <a:cs typeface="Carlito"/>
            </a:endParaRPr>
          </a:p>
          <a:p>
            <a:pPr marL="361474" lvl="1" indent="-236220">
              <a:spcBef>
                <a:spcPts val="194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4" dirty="0">
                <a:latin typeface="Calibri"/>
                <a:cs typeface="Carlito"/>
              </a:rPr>
              <a:t>Supervised </a:t>
            </a:r>
            <a:r>
              <a:rPr sz="1650" spc="-8" dirty="0">
                <a:latin typeface="Calibri"/>
                <a:cs typeface="Carlito"/>
              </a:rPr>
              <a:t>(Using </a:t>
            </a:r>
            <a:r>
              <a:rPr sz="1650" spc="-4" dirty="0">
                <a:latin typeface="Calibri"/>
                <a:cs typeface="Carlito"/>
              </a:rPr>
              <a:t>the</a:t>
            </a:r>
            <a:r>
              <a:rPr sz="1650" spc="11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labels)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spcBef>
                <a:spcPts val="180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4" dirty="0">
                <a:latin typeface="Calibri"/>
                <a:cs typeface="Carlito"/>
              </a:rPr>
              <a:t>Unsupervised </a:t>
            </a:r>
            <a:r>
              <a:rPr sz="1650" spc="-8" dirty="0">
                <a:latin typeface="Calibri"/>
                <a:cs typeface="Carlito"/>
              </a:rPr>
              <a:t>(No </a:t>
            </a:r>
            <a:r>
              <a:rPr sz="1650" spc="-4" dirty="0">
                <a:latin typeface="Calibri"/>
                <a:cs typeface="Carlito"/>
              </a:rPr>
              <a:t>access </a:t>
            </a:r>
            <a:r>
              <a:rPr sz="1650" spc="-15" dirty="0">
                <a:latin typeface="Calibri"/>
                <a:cs typeface="Carlito"/>
              </a:rPr>
              <a:t>to</a:t>
            </a:r>
            <a:r>
              <a:rPr sz="1650" spc="19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labels)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spcBef>
                <a:spcPts val="176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15" dirty="0">
                <a:latin typeface="Calibri"/>
                <a:cs typeface="Carlito"/>
              </a:rPr>
              <a:t>Validation </a:t>
            </a:r>
            <a:r>
              <a:rPr sz="1650" spc="-4" dirty="0">
                <a:latin typeface="Calibri"/>
                <a:cs typeface="Carlito"/>
              </a:rPr>
              <a:t>based </a:t>
            </a:r>
            <a:r>
              <a:rPr sz="1650" spc="-8" dirty="0">
                <a:latin typeface="Calibri"/>
                <a:cs typeface="Carlito"/>
              </a:rPr>
              <a:t>(Access </a:t>
            </a:r>
            <a:r>
              <a:rPr sz="1650" spc="-15" dirty="0">
                <a:latin typeface="Calibri"/>
                <a:cs typeface="Carlito"/>
              </a:rPr>
              <a:t>to </a:t>
            </a:r>
            <a:r>
              <a:rPr sz="1650" spc="-4" dirty="0">
                <a:latin typeface="Calibri"/>
                <a:cs typeface="Carlito"/>
              </a:rPr>
              <a:t>a </a:t>
            </a:r>
            <a:r>
              <a:rPr sz="1650" spc="-8" dirty="0">
                <a:latin typeface="Calibri"/>
                <a:cs typeface="Carlito"/>
              </a:rPr>
              <a:t>validation set </a:t>
            </a:r>
            <a:r>
              <a:rPr sz="1650" spc="-15" dirty="0">
                <a:latin typeface="Calibri"/>
                <a:cs typeface="Carlito"/>
              </a:rPr>
              <a:t>for </a:t>
            </a:r>
            <a:r>
              <a:rPr sz="1650" spc="-11" dirty="0">
                <a:latin typeface="Calibri"/>
                <a:cs typeface="Carlito"/>
              </a:rPr>
              <a:t>focusing </a:t>
            </a:r>
            <a:r>
              <a:rPr sz="1650" spc="-4" dirty="0">
                <a:latin typeface="Calibri"/>
                <a:cs typeface="Carlito"/>
              </a:rPr>
              <a:t>on</a:t>
            </a:r>
            <a:r>
              <a:rPr sz="1650" spc="79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generalization)</a:t>
            </a:r>
            <a:endParaRPr sz="1650">
              <a:latin typeface="Calibri"/>
              <a:cs typeface="Carlito"/>
            </a:endParaRP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49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Approaches for Data Subset Selection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42972" y="1325880"/>
            <a:ext cx="7891939" cy="3127940"/>
          </a:xfrm>
          <a:prstGeom prst="rect">
            <a:avLst/>
          </a:prstGeom>
        </p:spPr>
        <p:txBody>
          <a:bodyPr vert="horz" wrap="square" lIns="0" tIns="39529" rIns="0" bIns="0" rtlCol="0">
            <a:spAutoFit/>
          </a:bodyPr>
          <a:lstStyle/>
          <a:p>
            <a:pPr marL="285750" indent="-276701">
              <a:spcBef>
                <a:spcPts val="311"/>
              </a:spcBef>
              <a:buFont typeface="Wingdings"/>
              <a:buChar char=""/>
              <a:tabLst>
                <a:tab pos="286226" algn="l"/>
              </a:tabLst>
            </a:pPr>
            <a:r>
              <a:rPr sz="1950" spc="-8" dirty="0">
                <a:latin typeface="Calibri"/>
                <a:cs typeface="Carlito"/>
              </a:rPr>
              <a:t>Several </a:t>
            </a:r>
            <a:r>
              <a:rPr sz="1950" spc="-11" dirty="0">
                <a:latin typeface="Calibri"/>
                <a:cs typeface="Carlito"/>
              </a:rPr>
              <a:t>different </a:t>
            </a:r>
            <a:r>
              <a:rPr sz="1950" dirty="0">
                <a:latin typeface="Calibri"/>
                <a:cs typeface="Carlito"/>
              </a:rPr>
              <a:t>kinds of </a:t>
            </a:r>
            <a:r>
              <a:rPr sz="1950" spc="-4" dirty="0">
                <a:latin typeface="Calibri"/>
                <a:cs typeface="Carlito"/>
              </a:rPr>
              <a:t>approaches studied </a:t>
            </a:r>
            <a:r>
              <a:rPr sz="1950" dirty="0">
                <a:latin typeface="Calibri"/>
                <a:cs typeface="Carlito"/>
              </a:rPr>
              <a:t>in</a:t>
            </a:r>
            <a:r>
              <a:rPr sz="1950" spc="-86" dirty="0">
                <a:latin typeface="Calibri"/>
                <a:cs typeface="Carlito"/>
              </a:rPr>
              <a:t> </a:t>
            </a:r>
            <a:r>
              <a:rPr sz="1950" spc="-8" dirty="0">
                <a:latin typeface="Calibri"/>
                <a:cs typeface="Carlito"/>
              </a:rPr>
              <a:t>literature:</a:t>
            </a:r>
            <a:endParaRPr sz="1950">
              <a:latin typeface="Calibri"/>
              <a:cs typeface="Carlito"/>
            </a:endParaRPr>
          </a:p>
          <a:p>
            <a:pPr marL="361474" lvl="1" indent="-236220">
              <a:spcBef>
                <a:spcPts val="195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8" dirty="0">
                <a:solidFill>
                  <a:srgbClr val="001F5F"/>
                </a:solidFill>
                <a:latin typeface="Calibri"/>
                <a:cs typeface="Carlito"/>
              </a:rPr>
              <a:t>Approach </a:t>
            </a:r>
            <a:r>
              <a:rPr sz="1650" spc="-4" dirty="0">
                <a:solidFill>
                  <a:srgbClr val="001F5F"/>
                </a:solidFill>
                <a:latin typeface="Calibri"/>
                <a:cs typeface="Carlito"/>
              </a:rPr>
              <a:t>1: </a:t>
            </a:r>
            <a:r>
              <a:rPr sz="1650" spc="-8" dirty="0">
                <a:solidFill>
                  <a:srgbClr val="001F5F"/>
                </a:solidFill>
                <a:latin typeface="Calibri"/>
                <a:cs typeface="Carlito"/>
              </a:rPr>
              <a:t>Use Submodular Functions </a:t>
            </a:r>
            <a:r>
              <a:rPr sz="1650" spc="-4" dirty="0">
                <a:solidFill>
                  <a:srgbClr val="001F5F"/>
                </a:solidFill>
                <a:latin typeface="Calibri"/>
                <a:cs typeface="Carlito"/>
              </a:rPr>
              <a:t>as </a:t>
            </a:r>
            <a:r>
              <a:rPr sz="1650" spc="-19" dirty="0">
                <a:solidFill>
                  <a:srgbClr val="001F5F"/>
                </a:solidFill>
                <a:latin typeface="Calibri"/>
                <a:cs typeface="Carlito"/>
              </a:rPr>
              <a:t>proxy </a:t>
            </a:r>
            <a:r>
              <a:rPr sz="1650" spc="-4" dirty="0">
                <a:solidFill>
                  <a:srgbClr val="001F5F"/>
                </a:solidFill>
                <a:latin typeface="Calibri"/>
                <a:cs typeface="Carlito"/>
              </a:rPr>
              <a:t>functions </a:t>
            </a:r>
            <a:r>
              <a:rPr sz="1650" spc="-15" dirty="0">
                <a:solidFill>
                  <a:srgbClr val="001F5F"/>
                </a:solidFill>
                <a:latin typeface="Calibri"/>
                <a:cs typeface="Carlito"/>
              </a:rPr>
              <a:t>for data </a:t>
            </a:r>
            <a:r>
              <a:rPr sz="1650" spc="-8" dirty="0">
                <a:solidFill>
                  <a:srgbClr val="001F5F"/>
                </a:solidFill>
                <a:latin typeface="Calibri"/>
                <a:cs typeface="Carlito"/>
              </a:rPr>
              <a:t>subset</a:t>
            </a:r>
            <a:r>
              <a:rPr sz="1650" spc="131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650" spc="-4" dirty="0">
                <a:solidFill>
                  <a:srgbClr val="001F5F"/>
                </a:solidFill>
                <a:latin typeface="Calibri"/>
                <a:cs typeface="Carlito"/>
              </a:rPr>
              <a:t>selection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spcBef>
                <a:spcPts val="180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b="1" spc="-8" dirty="0">
                <a:latin typeface="Calibri"/>
                <a:cs typeface="Carlito"/>
              </a:rPr>
              <a:t>Approach </a:t>
            </a:r>
            <a:r>
              <a:rPr sz="1650" b="1" spc="-4" dirty="0">
                <a:latin typeface="Calibri"/>
                <a:cs typeface="Carlito"/>
              </a:rPr>
              <a:t>2: </a:t>
            </a:r>
            <a:r>
              <a:rPr sz="1650" b="1" spc="-8" dirty="0">
                <a:latin typeface="Calibri"/>
                <a:cs typeface="Carlito"/>
              </a:rPr>
              <a:t>Choose </a:t>
            </a:r>
            <a:r>
              <a:rPr sz="1650" b="1" spc="-15" dirty="0">
                <a:latin typeface="Calibri"/>
                <a:cs typeface="Carlito"/>
              </a:rPr>
              <a:t>data </a:t>
            </a:r>
            <a:r>
              <a:rPr sz="1650" b="1" spc="-8" dirty="0">
                <a:latin typeface="Calibri"/>
                <a:cs typeface="Carlito"/>
              </a:rPr>
              <a:t>subset which </a:t>
            </a:r>
            <a:r>
              <a:rPr sz="1650" b="1" spc="-15" dirty="0">
                <a:latin typeface="Calibri"/>
                <a:cs typeface="Carlito"/>
              </a:rPr>
              <a:t>approximates </a:t>
            </a:r>
            <a:r>
              <a:rPr sz="1650" b="1" spc="-8" dirty="0">
                <a:latin typeface="Calibri"/>
                <a:cs typeface="Carlito"/>
              </a:rPr>
              <a:t>the </a:t>
            </a:r>
            <a:r>
              <a:rPr sz="1650" b="1" spc="-11" dirty="0">
                <a:latin typeface="Calibri"/>
                <a:cs typeface="Carlito"/>
              </a:rPr>
              <a:t>gradient </a:t>
            </a:r>
            <a:r>
              <a:rPr sz="1650" b="1" spc="-4" dirty="0">
                <a:latin typeface="Calibri"/>
                <a:cs typeface="Carlito"/>
              </a:rPr>
              <a:t>of </a:t>
            </a:r>
            <a:r>
              <a:rPr sz="1650" b="1" spc="-8" dirty="0">
                <a:latin typeface="Calibri"/>
                <a:cs typeface="Carlito"/>
              </a:rPr>
              <a:t>the </a:t>
            </a:r>
            <a:r>
              <a:rPr sz="1650" b="1" spc="-11" dirty="0">
                <a:latin typeface="Calibri"/>
                <a:cs typeface="Carlito"/>
              </a:rPr>
              <a:t>entire</a:t>
            </a:r>
            <a:r>
              <a:rPr sz="1650" b="1" spc="296" dirty="0">
                <a:latin typeface="Calibri"/>
                <a:cs typeface="Carlito"/>
              </a:rPr>
              <a:t> </a:t>
            </a:r>
            <a:r>
              <a:rPr sz="1650" b="1" spc="-11" dirty="0">
                <a:latin typeface="Calibri"/>
                <a:cs typeface="Carlito"/>
              </a:rPr>
              <a:t>dataset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lnSpc>
                <a:spcPts val="1883"/>
              </a:lnSpc>
              <a:spcBef>
                <a:spcPts val="180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8" dirty="0">
                <a:latin typeface="Calibri"/>
                <a:cs typeface="Carlito"/>
              </a:rPr>
              <a:t>Approach </a:t>
            </a:r>
            <a:r>
              <a:rPr sz="1650" spc="-4" dirty="0">
                <a:latin typeface="Calibri"/>
                <a:cs typeface="Carlito"/>
              </a:rPr>
              <a:t>3: Choose </a:t>
            </a:r>
            <a:r>
              <a:rPr sz="1650" spc="-15" dirty="0">
                <a:latin typeface="Calibri"/>
                <a:cs typeface="Carlito"/>
              </a:rPr>
              <a:t>data </a:t>
            </a:r>
            <a:r>
              <a:rPr sz="1650" spc="-8" dirty="0">
                <a:latin typeface="Calibri"/>
                <a:cs typeface="Carlito"/>
              </a:rPr>
              <a:t>subset </a:t>
            </a:r>
            <a:r>
              <a:rPr sz="1650" spc="-4" dirty="0">
                <a:latin typeface="Calibri"/>
                <a:cs typeface="Carlito"/>
              </a:rPr>
              <a:t>which </a:t>
            </a:r>
            <a:r>
              <a:rPr sz="1650" spc="-11" dirty="0">
                <a:latin typeface="Calibri"/>
                <a:cs typeface="Carlito"/>
              </a:rPr>
              <a:t>approximates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8" dirty="0">
                <a:latin typeface="Calibri"/>
                <a:cs typeface="Carlito"/>
              </a:rPr>
              <a:t>performance </a:t>
            </a:r>
            <a:r>
              <a:rPr sz="1650" dirty="0">
                <a:latin typeface="Calibri"/>
                <a:cs typeface="Carlito"/>
              </a:rPr>
              <a:t>on </a:t>
            </a:r>
            <a:r>
              <a:rPr sz="1650" spc="-4" dirty="0">
                <a:latin typeface="Calibri"/>
                <a:cs typeface="Carlito"/>
              </a:rPr>
              <a:t>full</a:t>
            </a:r>
            <a:r>
              <a:rPr sz="1650" spc="68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training</a:t>
            </a:r>
            <a:endParaRPr sz="1650">
              <a:latin typeface="Calibri"/>
              <a:cs typeface="Carlito"/>
            </a:endParaRPr>
          </a:p>
          <a:p>
            <a:pPr marL="297180">
              <a:lnSpc>
                <a:spcPts val="1883"/>
              </a:lnSpc>
            </a:pPr>
            <a:r>
              <a:rPr sz="1650" spc="-8" dirty="0">
                <a:latin typeface="Calibri"/>
                <a:cs typeface="Carlito"/>
              </a:rPr>
              <a:t>dataset </a:t>
            </a:r>
            <a:r>
              <a:rPr sz="1650" spc="-4" dirty="0">
                <a:latin typeface="Calibri"/>
                <a:cs typeface="Carlito"/>
              </a:rPr>
              <a:t>(or </a:t>
            </a:r>
            <a:r>
              <a:rPr sz="1650" spc="-8" dirty="0">
                <a:latin typeface="Calibri"/>
                <a:cs typeface="Carlito"/>
              </a:rPr>
              <a:t>validation </a:t>
            </a:r>
            <a:r>
              <a:rPr sz="1650" spc="-4" dirty="0">
                <a:latin typeface="Calibri"/>
                <a:cs typeface="Carlito"/>
              </a:rPr>
              <a:t>set) as a </a:t>
            </a:r>
            <a:r>
              <a:rPr sz="1650" spc="-11" dirty="0">
                <a:latin typeface="Calibri"/>
                <a:cs typeface="Carlito"/>
              </a:rPr>
              <a:t>bi-level</a:t>
            </a:r>
            <a:r>
              <a:rPr sz="1650" spc="26" dirty="0">
                <a:latin typeface="Calibri"/>
                <a:cs typeface="Carlito"/>
              </a:rPr>
              <a:t> </a:t>
            </a:r>
            <a:r>
              <a:rPr sz="1650" spc="-8" dirty="0">
                <a:latin typeface="Calibri"/>
                <a:cs typeface="Carlito"/>
              </a:rPr>
              <a:t>optimization!</a:t>
            </a:r>
            <a:endParaRPr sz="1650">
              <a:latin typeface="Calibri"/>
              <a:cs typeface="Carlito"/>
            </a:endParaRPr>
          </a:p>
          <a:p>
            <a:pPr marL="297180" marR="831533" lvl="1" indent="-171450">
              <a:lnSpc>
                <a:spcPts val="1785"/>
              </a:lnSpc>
              <a:spcBef>
                <a:spcPts val="394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8" dirty="0">
                <a:latin typeface="Calibri"/>
                <a:cs typeface="Carlito"/>
              </a:rPr>
              <a:t>Approach </a:t>
            </a:r>
            <a:r>
              <a:rPr sz="1650" spc="-4" dirty="0">
                <a:latin typeface="Calibri"/>
                <a:cs typeface="Carlito"/>
              </a:rPr>
              <a:t>4: Choose </a:t>
            </a:r>
            <a:r>
              <a:rPr sz="1650" spc="-15" dirty="0">
                <a:latin typeface="Calibri"/>
                <a:cs typeface="Carlito"/>
              </a:rPr>
              <a:t>data </a:t>
            </a:r>
            <a:r>
              <a:rPr sz="1650" spc="-8" dirty="0">
                <a:latin typeface="Calibri"/>
                <a:cs typeface="Carlito"/>
              </a:rPr>
              <a:t>subset </a:t>
            </a:r>
            <a:r>
              <a:rPr sz="1650" spc="-4" dirty="0">
                <a:latin typeface="Calibri"/>
                <a:cs typeface="Carlito"/>
              </a:rPr>
              <a:t>which </a:t>
            </a:r>
            <a:r>
              <a:rPr sz="1650" spc="-8" dirty="0">
                <a:latin typeface="Calibri"/>
                <a:cs typeface="Carlito"/>
              </a:rPr>
              <a:t>minimizes </a:t>
            </a:r>
            <a:r>
              <a:rPr sz="1650" spc="-4" dirty="0">
                <a:latin typeface="Calibri"/>
                <a:cs typeface="Carlito"/>
              </a:rPr>
              <a:t>a </a:t>
            </a:r>
            <a:r>
              <a:rPr sz="1650" spc="-8" dirty="0">
                <a:latin typeface="Calibri"/>
                <a:cs typeface="Carlito"/>
              </a:rPr>
              <a:t>suitable </a:t>
            </a:r>
            <a:r>
              <a:rPr sz="1650" spc="-11" dirty="0">
                <a:latin typeface="Calibri"/>
                <a:cs typeface="Carlito"/>
              </a:rPr>
              <a:t>divergence </a:t>
            </a:r>
            <a:r>
              <a:rPr sz="1650" spc="4" dirty="0">
                <a:latin typeface="Calibri"/>
                <a:cs typeface="Carlito"/>
              </a:rPr>
              <a:t>(e.g. </a:t>
            </a:r>
            <a:r>
              <a:rPr sz="1650" spc="-4" dirty="0">
                <a:latin typeface="Calibri"/>
                <a:cs typeface="Carlito"/>
              </a:rPr>
              <a:t>KL  </a:t>
            </a:r>
            <a:r>
              <a:rPr sz="1650" spc="-8" dirty="0">
                <a:latin typeface="Calibri"/>
                <a:cs typeface="Carlito"/>
              </a:rPr>
              <a:t>divergence) between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8" dirty="0">
                <a:latin typeface="Calibri"/>
                <a:cs typeface="Carlito"/>
              </a:rPr>
              <a:t>distribution </a:t>
            </a:r>
            <a:r>
              <a:rPr sz="1650" spc="-4" dirty="0">
                <a:latin typeface="Calibri"/>
                <a:cs typeface="Carlito"/>
              </a:rPr>
              <a:t>induced </a:t>
            </a:r>
            <a:r>
              <a:rPr sz="1650" spc="-8" dirty="0">
                <a:latin typeface="Calibri"/>
                <a:cs typeface="Carlito"/>
              </a:rPr>
              <a:t>by </a:t>
            </a:r>
            <a:r>
              <a:rPr sz="1650" spc="-4" dirty="0">
                <a:latin typeface="Calibri"/>
                <a:cs typeface="Carlito"/>
              </a:rPr>
              <a:t>the </a:t>
            </a:r>
            <a:r>
              <a:rPr sz="1650" spc="-8" dirty="0">
                <a:latin typeface="Calibri"/>
                <a:cs typeface="Carlito"/>
              </a:rPr>
              <a:t>subset </a:t>
            </a:r>
            <a:r>
              <a:rPr sz="1650" spc="-4" dirty="0">
                <a:latin typeface="Calibri"/>
                <a:cs typeface="Carlito"/>
              </a:rPr>
              <a:t>and full</a:t>
            </a:r>
            <a:r>
              <a:rPr sz="1650" spc="60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data!</a:t>
            </a:r>
            <a:endParaRPr sz="1650">
              <a:latin typeface="Calibri"/>
              <a:cs typeface="Carlito"/>
            </a:endParaRPr>
          </a:p>
          <a:p>
            <a:pPr marL="285750" indent="-276701">
              <a:spcBef>
                <a:spcPts val="472"/>
              </a:spcBef>
              <a:buFont typeface="Wingdings"/>
              <a:buChar char=""/>
              <a:tabLst>
                <a:tab pos="286226" algn="l"/>
              </a:tabLst>
            </a:pPr>
            <a:r>
              <a:rPr sz="1950" spc="-19" dirty="0">
                <a:latin typeface="Calibri"/>
                <a:cs typeface="Carlito"/>
              </a:rPr>
              <a:t>Types </a:t>
            </a:r>
            <a:r>
              <a:rPr sz="1950" dirty="0">
                <a:latin typeface="Calibri"/>
                <a:cs typeface="Carlito"/>
              </a:rPr>
              <a:t>of </a:t>
            </a:r>
            <a:r>
              <a:rPr sz="1950" spc="-8" dirty="0">
                <a:latin typeface="Calibri"/>
                <a:cs typeface="Carlito"/>
              </a:rPr>
              <a:t>Data</a:t>
            </a:r>
            <a:r>
              <a:rPr sz="1950" spc="-15" dirty="0">
                <a:latin typeface="Calibri"/>
                <a:cs typeface="Carlito"/>
              </a:rPr>
              <a:t> </a:t>
            </a:r>
            <a:r>
              <a:rPr sz="1950" dirty="0">
                <a:latin typeface="Calibri"/>
                <a:cs typeface="Carlito"/>
              </a:rPr>
              <a:t>Selection</a:t>
            </a:r>
            <a:endParaRPr sz="1950">
              <a:latin typeface="Calibri"/>
              <a:cs typeface="Carlito"/>
            </a:endParaRPr>
          </a:p>
          <a:p>
            <a:pPr marL="361474" lvl="1" indent="-236220">
              <a:spcBef>
                <a:spcPts val="194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4" dirty="0">
                <a:latin typeface="Calibri"/>
                <a:cs typeface="Carlito"/>
              </a:rPr>
              <a:t>Supervised </a:t>
            </a:r>
            <a:r>
              <a:rPr sz="1650" spc="-8" dirty="0">
                <a:latin typeface="Calibri"/>
                <a:cs typeface="Carlito"/>
              </a:rPr>
              <a:t>(Using </a:t>
            </a:r>
            <a:r>
              <a:rPr sz="1650" spc="-4" dirty="0">
                <a:latin typeface="Calibri"/>
                <a:cs typeface="Carlito"/>
              </a:rPr>
              <a:t>the</a:t>
            </a:r>
            <a:r>
              <a:rPr sz="1650" spc="11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labels)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spcBef>
                <a:spcPts val="180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4" dirty="0">
                <a:latin typeface="Calibri"/>
                <a:cs typeface="Carlito"/>
              </a:rPr>
              <a:t>Unsupervised </a:t>
            </a:r>
            <a:r>
              <a:rPr sz="1650" spc="-8" dirty="0">
                <a:latin typeface="Calibri"/>
                <a:cs typeface="Carlito"/>
              </a:rPr>
              <a:t>(No </a:t>
            </a:r>
            <a:r>
              <a:rPr sz="1650" spc="-4" dirty="0">
                <a:latin typeface="Calibri"/>
                <a:cs typeface="Carlito"/>
              </a:rPr>
              <a:t>access </a:t>
            </a:r>
            <a:r>
              <a:rPr sz="1650" spc="-15" dirty="0">
                <a:latin typeface="Calibri"/>
                <a:cs typeface="Carlito"/>
              </a:rPr>
              <a:t>to</a:t>
            </a:r>
            <a:r>
              <a:rPr sz="1650" spc="19" dirty="0">
                <a:latin typeface="Calibri"/>
                <a:cs typeface="Carlito"/>
              </a:rPr>
              <a:t> </a:t>
            </a:r>
            <a:r>
              <a:rPr sz="1650" spc="-4" dirty="0">
                <a:latin typeface="Calibri"/>
                <a:cs typeface="Carlito"/>
              </a:rPr>
              <a:t>labels)</a:t>
            </a:r>
            <a:endParaRPr sz="1650">
              <a:latin typeface="Calibri"/>
              <a:cs typeface="Carlito"/>
            </a:endParaRPr>
          </a:p>
          <a:p>
            <a:pPr marL="361474" lvl="1" indent="-236220">
              <a:spcBef>
                <a:spcPts val="176"/>
              </a:spcBef>
              <a:buFont typeface="Wingdings"/>
              <a:buChar char=""/>
              <a:tabLst>
                <a:tab pos="361950" algn="l"/>
              </a:tabLst>
            </a:pPr>
            <a:r>
              <a:rPr sz="1650" spc="-15" dirty="0">
                <a:latin typeface="Calibri"/>
                <a:cs typeface="Carlito"/>
              </a:rPr>
              <a:t>Validation </a:t>
            </a:r>
            <a:r>
              <a:rPr sz="1650" spc="-4" dirty="0">
                <a:latin typeface="Calibri"/>
                <a:cs typeface="Carlito"/>
              </a:rPr>
              <a:t>based </a:t>
            </a:r>
            <a:r>
              <a:rPr sz="1650" spc="-8" dirty="0">
                <a:latin typeface="Calibri"/>
                <a:cs typeface="Carlito"/>
              </a:rPr>
              <a:t>(Access </a:t>
            </a:r>
            <a:r>
              <a:rPr sz="1650" spc="-15" dirty="0">
                <a:latin typeface="Calibri"/>
                <a:cs typeface="Carlito"/>
              </a:rPr>
              <a:t>to </a:t>
            </a:r>
            <a:r>
              <a:rPr sz="1650" spc="-4" dirty="0">
                <a:latin typeface="Calibri"/>
                <a:cs typeface="Carlito"/>
              </a:rPr>
              <a:t>a </a:t>
            </a:r>
            <a:r>
              <a:rPr sz="1650" spc="-8" dirty="0">
                <a:latin typeface="Calibri"/>
                <a:cs typeface="Carlito"/>
              </a:rPr>
              <a:t>validation set </a:t>
            </a:r>
            <a:r>
              <a:rPr sz="1650" spc="-15" dirty="0">
                <a:latin typeface="Calibri"/>
                <a:cs typeface="Carlito"/>
              </a:rPr>
              <a:t>for </a:t>
            </a:r>
            <a:r>
              <a:rPr sz="1650" spc="-11" dirty="0">
                <a:latin typeface="Calibri"/>
                <a:cs typeface="Carlito"/>
              </a:rPr>
              <a:t>focusing </a:t>
            </a:r>
            <a:r>
              <a:rPr sz="1650" spc="-4" dirty="0">
                <a:latin typeface="Calibri"/>
                <a:cs typeface="Carlito"/>
              </a:rPr>
              <a:t>on</a:t>
            </a:r>
            <a:r>
              <a:rPr sz="1650" spc="75" dirty="0">
                <a:latin typeface="Calibri"/>
                <a:cs typeface="Carlito"/>
              </a:rPr>
              <a:t> </a:t>
            </a:r>
            <a:r>
              <a:rPr sz="1650" spc="-11" dirty="0">
                <a:latin typeface="Calibri"/>
                <a:cs typeface="Carlito"/>
              </a:rPr>
              <a:t>generalization)</a:t>
            </a:r>
            <a:endParaRPr sz="1650">
              <a:latin typeface="Calibri"/>
              <a:cs typeface="Carlito"/>
            </a:endParaRP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50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Idea: Gradient Matching/ CoreSets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90151" y="1325880"/>
            <a:ext cx="5992654" cy="1397402"/>
          </a:xfrm>
          <a:prstGeom prst="rect">
            <a:avLst/>
          </a:prstGeom>
        </p:spPr>
        <p:txBody>
          <a:bodyPr vert="horz" wrap="square" lIns="0" tIns="67151" rIns="0" bIns="0" rtlCol="0">
            <a:spAutoFit/>
          </a:bodyPr>
          <a:lstStyle/>
          <a:p>
            <a:pPr marL="9049" marR="3810" indent="2858" algn="ctr">
              <a:lnSpc>
                <a:spcPct val="90000"/>
              </a:lnSpc>
              <a:spcBef>
                <a:spcPts val="529"/>
              </a:spcBef>
              <a:tabLst>
                <a:tab pos="3433286" algn="l"/>
              </a:tabLst>
            </a:pPr>
            <a:r>
              <a:rPr sz="3200" spc="4" dirty="0">
                <a:solidFill>
                  <a:srgbClr val="001F5F"/>
                </a:solidFill>
                <a:latin typeface="Cambria"/>
                <a:cs typeface="Caladea"/>
              </a:rPr>
              <a:t>Can </a:t>
            </a:r>
            <a:r>
              <a:rPr sz="3200" spc="-23" dirty="0">
                <a:solidFill>
                  <a:srgbClr val="001F5F"/>
                </a:solidFill>
                <a:latin typeface="Cambria"/>
                <a:cs typeface="Caladea"/>
              </a:rPr>
              <a:t>we</a:t>
            </a:r>
            <a:r>
              <a:rPr sz="3200" spc="-8" dirty="0">
                <a:solidFill>
                  <a:srgbClr val="001F5F"/>
                </a:solidFill>
                <a:latin typeface="Cambria"/>
                <a:cs typeface="Caladea"/>
              </a:rPr>
              <a:t> </a:t>
            </a:r>
            <a:r>
              <a:rPr sz="3200" dirty="0">
                <a:solidFill>
                  <a:srgbClr val="001F5F"/>
                </a:solidFill>
                <a:latin typeface="Cambria"/>
                <a:cs typeface="Caladea"/>
              </a:rPr>
              <a:t>obtain</a:t>
            </a:r>
            <a:r>
              <a:rPr sz="3200" spc="-26" dirty="0">
                <a:solidFill>
                  <a:srgbClr val="001F5F"/>
                </a:solidFill>
                <a:latin typeface="Cambria"/>
                <a:cs typeface="Caladea"/>
              </a:rPr>
              <a:t> </a:t>
            </a:r>
            <a:r>
              <a:rPr sz="3200" dirty="0">
                <a:solidFill>
                  <a:srgbClr val="001F5F"/>
                </a:solidFill>
                <a:latin typeface="Cambria"/>
                <a:cs typeface="Caladea"/>
              </a:rPr>
              <a:t>a	</a:t>
            </a:r>
            <a:r>
              <a:rPr sz="3200" spc="-15" dirty="0">
                <a:solidFill>
                  <a:srgbClr val="001F5F"/>
                </a:solidFill>
                <a:latin typeface="Cambria"/>
                <a:cs typeface="Caladea"/>
              </a:rPr>
              <a:t>weighted  </a:t>
            </a:r>
            <a:r>
              <a:rPr sz="3200" spc="-11" dirty="0">
                <a:solidFill>
                  <a:srgbClr val="001F5F"/>
                </a:solidFill>
                <a:latin typeface="Cambria"/>
                <a:cs typeface="Caladea"/>
              </a:rPr>
              <a:t>gradient </a:t>
            </a:r>
            <a:r>
              <a:rPr sz="3200" dirty="0">
                <a:solidFill>
                  <a:srgbClr val="001F5F"/>
                </a:solidFill>
                <a:latin typeface="Cambria"/>
                <a:cs typeface="Caladea"/>
              </a:rPr>
              <a:t>of a </a:t>
            </a:r>
            <a:r>
              <a:rPr sz="3200" b="1" dirty="0">
                <a:solidFill>
                  <a:srgbClr val="001F5F"/>
                </a:solidFill>
                <a:latin typeface="Cambria"/>
                <a:cs typeface="Caladea"/>
              </a:rPr>
              <a:t>subset </a:t>
            </a:r>
            <a:r>
              <a:rPr sz="3200" dirty="0">
                <a:solidFill>
                  <a:srgbClr val="001F5F"/>
                </a:solidFill>
                <a:latin typeface="Cambria"/>
                <a:cs typeface="Caladea"/>
              </a:rPr>
              <a:t>of</a:t>
            </a:r>
            <a:r>
              <a:rPr sz="3200" spc="-71" dirty="0">
                <a:solidFill>
                  <a:srgbClr val="001F5F"/>
                </a:solidFill>
                <a:latin typeface="Cambria"/>
                <a:cs typeface="Caladea"/>
              </a:rPr>
              <a:t> </a:t>
            </a:r>
            <a:r>
              <a:rPr sz="3200" spc="-4" dirty="0">
                <a:solidFill>
                  <a:srgbClr val="001F5F"/>
                </a:solidFill>
                <a:latin typeface="Cambria"/>
                <a:cs typeface="Caladea"/>
              </a:rPr>
              <a:t>points  that </a:t>
            </a:r>
            <a:r>
              <a:rPr sz="3200" spc="-15" dirty="0">
                <a:solidFill>
                  <a:srgbClr val="001F5F"/>
                </a:solidFill>
                <a:latin typeface="Cambria"/>
                <a:cs typeface="Caladea"/>
              </a:rPr>
              <a:t>approximates </a:t>
            </a:r>
            <a:r>
              <a:rPr sz="3200" spc="-4" dirty="0">
                <a:solidFill>
                  <a:srgbClr val="001F5F"/>
                </a:solidFill>
                <a:latin typeface="Cambria"/>
                <a:cs typeface="Caladea"/>
              </a:rPr>
              <a:t>the </a:t>
            </a:r>
            <a:r>
              <a:rPr sz="3200" dirty="0">
                <a:solidFill>
                  <a:srgbClr val="001F5F"/>
                </a:solidFill>
                <a:latin typeface="Cambria"/>
                <a:cs typeface="Caladea"/>
              </a:rPr>
              <a:t>full  </a:t>
            </a:r>
            <a:r>
              <a:rPr sz="3200" spc="-11" dirty="0">
                <a:solidFill>
                  <a:srgbClr val="001F5F"/>
                </a:solidFill>
                <a:latin typeface="Cambria"/>
                <a:cs typeface="Caladea"/>
              </a:rPr>
              <a:t>gradient?</a:t>
            </a:r>
            <a:endParaRPr sz="3200" dirty="0">
              <a:latin typeface="Cambria"/>
              <a:cs typeface="Calad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21936" y="3360186"/>
            <a:ext cx="3440430" cy="744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808572" y="4719289"/>
            <a:ext cx="4859655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Sivasubramaniam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&amp; 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Killamsetty et.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al. 2021, 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Mirzasoleiman et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al</a:t>
            </a:r>
            <a:r>
              <a:rPr sz="1350" spc="-30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2020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51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Gradient Matching/ CoreSets Convergence</a:t>
            </a:r>
          </a:p>
        </p:txBody>
      </p:sp>
      <p:sp>
        <p:nvSpPr>
          <p:cNvPr id="3" name="object 3"/>
          <p:cNvSpPr/>
          <p:nvPr/>
        </p:nvSpPr>
        <p:spPr>
          <a:xfrm>
            <a:off x="2877346" y="1325880"/>
            <a:ext cx="6554772" cy="3704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55744" y="5181315"/>
            <a:ext cx="3024664" cy="18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358"/>
              </a:lnSpc>
            </a:pPr>
            <a:r>
              <a:rPr sz="1350" spc="-8" dirty="0">
                <a:solidFill>
                  <a:srgbClr val="001F5F"/>
                </a:solidFill>
                <a:latin typeface="Calibri"/>
                <a:cs typeface="Carlito"/>
              </a:rPr>
              <a:t>Sivasubramaniam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&amp; 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Killamsetty et.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al.</a:t>
            </a:r>
            <a:r>
              <a:rPr sz="1350" spc="-15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2021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52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Gradient Matching: Main Idea</a:t>
            </a:r>
          </a:p>
        </p:txBody>
      </p:sp>
      <p:sp>
        <p:nvSpPr>
          <p:cNvPr id="3" name="object 3"/>
          <p:cNvSpPr/>
          <p:nvPr/>
        </p:nvSpPr>
        <p:spPr>
          <a:xfrm>
            <a:off x="2296637" y="1325880"/>
            <a:ext cx="7485090" cy="2417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55744" y="4633253"/>
            <a:ext cx="3024664" cy="18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358"/>
              </a:lnSpc>
            </a:pPr>
            <a:r>
              <a:rPr sz="1350" spc="-8" dirty="0">
                <a:solidFill>
                  <a:srgbClr val="001F5F"/>
                </a:solidFill>
                <a:latin typeface="Calibri"/>
                <a:cs typeface="Carlito"/>
              </a:rPr>
              <a:t>Sivasubramaniam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&amp; 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Killamsetty et.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al.</a:t>
            </a:r>
            <a:r>
              <a:rPr sz="1350" spc="-15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2021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53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CRAIG as an upper bound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09013" y="1325880"/>
            <a:ext cx="8903494" cy="3880485"/>
            <a:chOff x="246888" y="1304736"/>
            <a:chExt cx="11871325" cy="5173980"/>
          </a:xfrm>
        </p:grpSpPr>
        <p:sp>
          <p:nvSpPr>
            <p:cNvPr id="4" name="object 4"/>
            <p:cNvSpPr/>
            <p:nvPr/>
          </p:nvSpPr>
          <p:spPr>
            <a:xfrm>
              <a:off x="2505889" y="1304736"/>
              <a:ext cx="9611840" cy="34532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6888" y="3429000"/>
              <a:ext cx="3049524" cy="30495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62527" y="2827020"/>
              <a:ext cx="8482965" cy="2329180"/>
            </a:xfrm>
            <a:custGeom>
              <a:avLst/>
              <a:gdLst/>
              <a:ahLst/>
              <a:cxnLst/>
              <a:rect l="l" t="t" r="r" b="b"/>
              <a:pathLst>
                <a:path w="8482965" h="2329179">
                  <a:moveTo>
                    <a:pt x="8482584" y="0"/>
                  </a:moveTo>
                  <a:lnTo>
                    <a:pt x="0" y="0"/>
                  </a:lnTo>
                  <a:lnTo>
                    <a:pt x="0" y="2328672"/>
                  </a:lnTo>
                  <a:lnTo>
                    <a:pt x="8482584" y="2328672"/>
                  </a:lnTo>
                  <a:lnTo>
                    <a:pt x="84825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62527" y="2827020"/>
              <a:ext cx="8482965" cy="2329180"/>
            </a:xfrm>
            <a:custGeom>
              <a:avLst/>
              <a:gdLst/>
              <a:ahLst/>
              <a:cxnLst/>
              <a:rect l="l" t="t" r="r" b="b"/>
              <a:pathLst>
                <a:path w="8482965" h="2329179">
                  <a:moveTo>
                    <a:pt x="0" y="2328672"/>
                  </a:moveTo>
                  <a:lnTo>
                    <a:pt x="8482584" y="2328672"/>
                  </a:lnTo>
                  <a:lnTo>
                    <a:pt x="8482584" y="0"/>
                  </a:lnTo>
                  <a:lnTo>
                    <a:pt x="0" y="0"/>
                  </a:lnTo>
                  <a:lnTo>
                    <a:pt x="0" y="2328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51376" y="3076956"/>
              <a:ext cx="7092696" cy="290931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817908" y="5196810"/>
            <a:ext cx="4859655" cy="18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358"/>
              </a:lnSpc>
            </a:pPr>
            <a:r>
              <a:rPr sz="1350" spc="-8" dirty="0">
                <a:solidFill>
                  <a:srgbClr val="001F5F"/>
                </a:solidFill>
                <a:latin typeface="Calibri"/>
                <a:cs typeface="Carlito"/>
              </a:rPr>
              <a:t>Sivasubramaniam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&amp; 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Killamsetty et.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al. 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2021, Mirzasoleiman et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al</a:t>
            </a:r>
            <a:r>
              <a:rPr sz="1350" spc="38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2020</a:t>
            </a:r>
            <a:endParaRPr sz="1350">
              <a:latin typeface="Calibri"/>
              <a:cs typeface="Carlito"/>
            </a:endParaRPr>
          </a:p>
        </p:txBody>
      </p:sp>
      <p:sp>
        <p:nvSpPr>
          <p:cNvPr id="10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54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art label"/>
          <p:cNvSpPr txBox="1"/>
          <p:nvPr/>
        </p:nvSpPr>
        <p:spPr>
          <a:xfrm>
            <a:off x="914400" y="1965960"/>
            <a:ext cx="10332720" cy="4114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2F5379"/>
                </a:solidFill>
                <a:latin typeface="Calibri"/>
                <a:cs typeface="Calibri"/>
              </a:rPr>
              <a:t>Part 2</a:t>
            </a:r>
          </a:p>
        </p:txBody>
      </p:sp>
      <p:sp>
        <p:nvSpPr>
          <p:cNvPr id="112" name="Title"/>
          <p:cNvSpPr>
            <a:spLocks noGrp="1"/>
          </p:cNvSpPr>
          <p:nvPr>
            <p:ph type="title"/>
          </p:nvPr>
        </p:nvSpPr>
        <p:spPr>
          <a:xfrm>
            <a:off x="914400" y="2423160"/>
            <a:ext cx="10332720" cy="11887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1F2A44"/>
                </a:solidFill>
                <a:latin typeface="Cambria"/>
                <a:cs typeface="Cambria"/>
              </a:rPr>
              <a:t>Sparse Approximation for Subset Selection</a:t>
            </a:r>
          </a:p>
        </p:txBody>
      </p:sp>
      <p:sp>
        <p:nvSpPr>
          <p:cNvPr id="113" name="Topics"/>
          <p:cNvSpPr>
            <a:spLocks noGrp="1"/>
          </p:cNvSpPr>
          <p:nvPr>
            <p:ph type="body" idx="1"/>
          </p:nvPr>
        </p:nvSpPr>
        <p:spPr>
          <a:xfrm>
            <a:off x="914400" y="3840480"/>
            <a:ext cx="10332720" cy="1463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2.1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Gradient matching with OMP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2.2   </a:t>
            </a:r>
            <a:r>
              <a:rPr lang="en-US" sz="1800" b="0" dirty="0">
                <a:solidFill>
                  <a:srgbClr val="1F2A44"/>
                </a:solidFill>
                <a:latin typeface="Calibri"/>
                <a:cs typeface="Calibri"/>
              </a:rPr>
              <a:t>Convex subset selection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Part 2 · Section 2.1</a:t>
            </a:r>
          </a:p>
        </p:txBody>
      </p:sp>
      <p:sp>
        <p:nvSpPr>
          <p:cNvPr id="124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Gradient Matching with OMP</a:t>
            </a:r>
          </a:p>
        </p:txBody>
      </p:sp>
      <p:sp>
        <p:nvSpPr>
          <p:cNvPr id="125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GradMatch: minimizing the gradient error directly with orthogonal matching pursuit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Directly Optimizing Gradient</a:t>
            </a:r>
            <a:r>
              <a:rPr lang="en-US" sz="2800" b="1" dirty="0">
                <a:solidFill>
                  <a:srgbClr val="1F2A44"/>
                </a:solidFill>
                <a:latin typeface="Cambria"/>
              </a:rPr>
              <a:t> </a:t>
            </a:r>
            <a:r>
              <a:rPr sz="2800" b="1" dirty="0">
                <a:solidFill>
                  <a:srgbClr val="1F2A44"/>
                </a:solidFill>
                <a:latin typeface="Cambria"/>
              </a:rPr>
              <a:t>Error: GradMatch</a:t>
            </a:r>
          </a:p>
        </p:txBody>
      </p:sp>
      <p:sp>
        <p:nvSpPr>
          <p:cNvPr id="3" name="object 3"/>
          <p:cNvSpPr/>
          <p:nvPr/>
        </p:nvSpPr>
        <p:spPr>
          <a:xfrm>
            <a:off x="2699994" y="1325880"/>
            <a:ext cx="7404354" cy="4470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07820" y="5897519"/>
            <a:ext cx="3024664" cy="18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358"/>
              </a:lnSpc>
            </a:pPr>
            <a:r>
              <a:rPr sz="1350" spc="-8" dirty="0">
                <a:solidFill>
                  <a:srgbClr val="001F5F"/>
                </a:solidFill>
                <a:latin typeface="Calibri"/>
                <a:cs typeface="Carlito"/>
              </a:rPr>
              <a:t>Sivasubramaniam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&amp; </a:t>
            </a:r>
            <a:r>
              <a:rPr sz="1350" spc="-4" dirty="0">
                <a:solidFill>
                  <a:srgbClr val="001F5F"/>
                </a:solidFill>
                <a:latin typeface="Calibri"/>
                <a:cs typeface="Carlito"/>
              </a:rPr>
              <a:t>Killamsetty et.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al.</a:t>
            </a:r>
            <a:r>
              <a:rPr sz="1350" spc="-11" dirty="0">
                <a:solidFill>
                  <a:srgbClr val="001F5F"/>
                </a:solidFill>
                <a:latin typeface="Calibri"/>
                <a:cs typeface="Carlito"/>
              </a:rPr>
              <a:t> </a:t>
            </a:r>
            <a:r>
              <a:rPr sz="1350" dirty="0">
                <a:solidFill>
                  <a:srgbClr val="001F5F"/>
                </a:solidFill>
                <a:latin typeface="Calibri"/>
                <a:cs typeface="Carlito"/>
              </a:rPr>
              <a:t>2021</a:t>
            </a:r>
            <a:endParaRPr sz="1350" dirty="0">
              <a:latin typeface="Calibri"/>
              <a:cs typeface="Carli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57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1CC1-E1A6-5FF1-7DF1-0274617D0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</a:rPr>
              <a:t>Orthogonal Matching Pursuit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B24C18-55C1-9792-5E6A-632AD6642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110" y="1325880"/>
            <a:ext cx="7772400" cy="4053708"/>
          </a:xfrm>
          <a:prstGeom prst="rect">
            <a:avLst/>
          </a:prstGeom>
        </p:spPr>
      </p:pic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58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5193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Part 2 · Section 2.2</a:t>
            </a:r>
          </a:p>
        </p:txBody>
      </p:sp>
      <p:sp>
        <p:nvSpPr>
          <p:cNvPr id="127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Convex Subset Selection</a:t>
            </a:r>
          </a:p>
        </p:txBody>
      </p:sp>
      <p:sp>
        <p:nvSpPr>
          <p:cNvPr id="128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Convex relaxations for offline and online subset selection: Convex DSS and TMCOSS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8c8fa5d2_0_7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</a:rPr>
              <a:t>Aim</a:t>
            </a:r>
            <a:endParaRPr sz="2800" b="1" dirty="0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75" name="Google Shape;75;g10b8c8fa5d2_0_72"/>
          <p:cNvSpPr/>
          <p:nvPr/>
        </p:nvSpPr>
        <p:spPr>
          <a:xfrm>
            <a:off x="1572177" y="959975"/>
            <a:ext cx="8596758" cy="252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87" tIns="36387" rIns="36387" bIns="36387" anchor="ctr" anchorCtr="0">
            <a:noAutofit/>
          </a:bodyPr>
          <a:lstStyle/>
          <a:p>
            <a:pPr marL="321457" indent="-31699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We study the problem of data efficient training of autonomous driving systems.</a:t>
            </a:r>
            <a:endParaRPr sz="900" dirty="0"/>
          </a:p>
          <a:p>
            <a:pPr marL="321457" indent="-196446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2400" dirty="0">
              <a:solidFill>
                <a:srgbClr val="000000"/>
              </a:solidFill>
              <a:latin typeface="Calibri"/>
              <a:ea typeface="Helvetica Neue"/>
              <a:cs typeface="Helvetica Neue"/>
              <a:sym typeface="Helvetica Neue"/>
            </a:endParaRPr>
          </a:p>
          <a:p>
            <a:pPr marL="321457" indent="-31699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Training using many frames on straight road sections may not be necessary. Frames at the turns turn out to be useful.</a:t>
            </a:r>
            <a:endParaRPr sz="900" dirty="0"/>
          </a:p>
        </p:txBody>
      </p:sp>
      <p:sp>
        <p:nvSpPr>
          <p:cNvPr id="76" name="Google Shape;76;g10b8c8fa5d2_0_72"/>
          <p:cNvSpPr/>
          <p:nvPr/>
        </p:nvSpPr>
        <p:spPr>
          <a:xfrm>
            <a:off x="1605500" y="5461387"/>
            <a:ext cx="9020109" cy="129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87" tIns="36387" rIns="36387" bIns="36387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In the context of edge device deployment, multi-criteria online subset selection (OSS) framework can be useful in selecting informative frames, essential for an end-task.</a:t>
            </a:r>
            <a:endParaRPr sz="700" dirty="0"/>
          </a:p>
        </p:txBody>
      </p:sp>
      <p:pic>
        <p:nvPicPr>
          <p:cNvPr id="77" name="Google Shape;77;g10b8c8fa5d2_0_72" descr="image_00098.jp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7264" y="3528514"/>
            <a:ext cx="615756" cy="461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g10b8c8fa5d2_0_72" descr="image_00099.jpg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5378" y="3528514"/>
            <a:ext cx="615756" cy="461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10b8c8fa5d2_0_72" descr="image_00102.jp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3492" y="3528514"/>
            <a:ext cx="615758" cy="461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g10b8c8fa5d2_0_72" descr="image_00164.jpg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3953" y="3508294"/>
            <a:ext cx="656200" cy="49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g10b8c8fa5d2_0_72" descr="image_00175.jpg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14023" y="3508294"/>
            <a:ext cx="656200" cy="49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g10b8c8fa5d2_0_72" descr="image_00200.jpg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54094" y="3508294"/>
            <a:ext cx="656198" cy="49214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10b8c8fa5d2_0_72"/>
          <p:cNvSpPr/>
          <p:nvPr/>
        </p:nvSpPr>
        <p:spPr>
          <a:xfrm>
            <a:off x="2645232" y="4208991"/>
            <a:ext cx="1409906" cy="32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87" tIns="36387" rIns="36387" bIns="36387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2600"/>
              </a:buClr>
              <a:buSzPts val="2400"/>
            </a:pPr>
            <a:r>
              <a:rPr lang="en-US" sz="1687">
                <a:solidFill>
                  <a:srgbClr val="FF2600"/>
                </a:solidFill>
                <a:latin typeface="Calibri"/>
                <a:ea typeface="Helvetica Neue"/>
                <a:cs typeface="Helvetica Neue"/>
                <a:sym typeface="Helvetica Neue"/>
              </a:rPr>
              <a:t>REDUNDANT</a:t>
            </a:r>
            <a:endParaRPr sz="984"/>
          </a:p>
        </p:txBody>
      </p:sp>
      <p:sp>
        <p:nvSpPr>
          <p:cNvPr id="84" name="Google Shape;84;g10b8c8fa5d2_0_72"/>
          <p:cNvSpPr/>
          <p:nvPr/>
        </p:nvSpPr>
        <p:spPr>
          <a:xfrm>
            <a:off x="6965058" y="4244710"/>
            <a:ext cx="1501875" cy="32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87" tIns="36387" rIns="36387" bIns="36387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2600"/>
              </a:buClr>
              <a:buSzPts val="2400"/>
            </a:pPr>
            <a:r>
              <a:rPr lang="en-US" sz="1687">
                <a:solidFill>
                  <a:srgbClr val="FF2600"/>
                </a:solidFill>
                <a:latin typeface="Calibri"/>
                <a:ea typeface="Helvetica Neue"/>
                <a:cs typeface="Helvetica Neue"/>
                <a:sym typeface="Helvetica Neue"/>
              </a:rPr>
              <a:t>INFORMATIVE</a:t>
            </a:r>
            <a:endParaRPr sz="984"/>
          </a:p>
        </p:txBody>
      </p:sp>
      <p:graphicFrame>
        <p:nvGraphicFramePr>
          <p:cNvPr id="85" name="Google Shape;85;g10b8c8fa5d2_0_72"/>
          <p:cNvGraphicFramePr/>
          <p:nvPr/>
        </p:nvGraphicFramePr>
        <p:xfrm>
          <a:off x="2295851" y="4603269"/>
          <a:ext cx="7149357" cy="72206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83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79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Helvetica Neue"/>
                        <a:buNone/>
                      </a:pPr>
                      <a:r>
                        <a:rPr lang="en-US" sz="1900" b="1" u="none" strike="noStrike" cap="none">
                          <a:solidFill>
                            <a:schemeClr val="dk1"/>
                          </a:solidFill>
                        </a:rPr>
                        <a:t>Method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L="35719" marR="35719" marT="35736" marB="35736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Helvetica Neue"/>
                        <a:buNone/>
                      </a:pPr>
                      <a:r>
                        <a:rPr lang="en-US" sz="1900" b="1" u="none" strike="noStrike" cap="none">
                          <a:solidFill>
                            <a:schemeClr val="dk1"/>
                          </a:solidFill>
                        </a:rPr>
                        <a:t>Train One-Turn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L="35719" marR="35719" marT="35736" marB="35736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Helvetica Neue"/>
                        <a:buNone/>
                      </a:pPr>
                      <a:r>
                        <a:rPr lang="en-US" sz="1900" b="1" u="none" strike="noStrike" cap="none">
                          <a:solidFill>
                            <a:schemeClr val="dk1"/>
                          </a:solidFill>
                        </a:rPr>
                        <a:t>Test One-Turn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L="35719" marR="35719" marT="35736" marB="35736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79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Helvetica Neue"/>
                        <a:buNone/>
                      </a:pPr>
                      <a:r>
                        <a:rPr lang="en-US" sz="1900" u="none" strike="noStrike" cap="none">
                          <a:solidFill>
                            <a:schemeClr val="dk1"/>
                          </a:solidFill>
                        </a:rPr>
                        <a:t>Uniform Skip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L="35719" marR="35719" marT="35736" marB="35736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Helvetica Neue"/>
                        <a:buNone/>
                      </a:pPr>
                      <a:r>
                        <a:rPr lang="en-US" sz="1900" u="none" strike="noStrike" cap="none">
                          <a:solidFill>
                            <a:schemeClr val="dk1"/>
                          </a:solidFill>
                        </a:rPr>
                        <a:t>3/10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L="35719" marR="35719" marT="35736" marB="35736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Helvetica Neue"/>
                        <a:buNone/>
                      </a:pPr>
                      <a:r>
                        <a:rPr lang="en-US" sz="1900" u="none" strike="noStrike" cap="none">
                          <a:solidFill>
                            <a:schemeClr val="dk1"/>
                          </a:solidFill>
                        </a:rPr>
                        <a:t>5/10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L="35719" marR="35719" marT="35736" marB="35736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b8c8fa5d2_0_215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</a:rPr>
              <a:t>Subset selection on Edge devices</a:t>
            </a:r>
            <a:endParaRPr sz="2800" b="1" dirty="0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91" name="Google Shape;91;g10b8c8fa5d2_0_215" descr="Screen Shot 2021-09-19 at 3.04.36 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9063" y="1324665"/>
            <a:ext cx="1548721" cy="1748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0b8c8fa5d2_0_215" descr="Screen Shot 2021-09-19 at 3.04.03 P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075" y="3759569"/>
            <a:ext cx="3291356" cy="1336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0b8c8fa5d2_0_215" descr="Screen Shot 2021-09-19 at 3.05.40 PM.png"/>
          <p:cNvPicPr preferRelativeResize="0"/>
          <p:nvPr/>
        </p:nvPicPr>
        <p:blipFill rotWithShape="1">
          <a:blip r:embed="rId5">
            <a:alphaModFix/>
          </a:blip>
          <a:srcRect l="5428"/>
          <a:stretch/>
        </p:blipFill>
        <p:spPr>
          <a:xfrm>
            <a:off x="7377257" y="1383903"/>
            <a:ext cx="2728022" cy="48893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" name="Google Shape;94;g10b8c8fa5d2_0_215"/>
          <p:cNvCxnSpPr/>
          <p:nvPr/>
        </p:nvCxnSpPr>
        <p:spPr>
          <a:xfrm flipH="1">
            <a:off x="2888825" y="2958582"/>
            <a:ext cx="1266" cy="884883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95" name="Google Shape;95;g10b8c8fa5d2_0_215"/>
          <p:cNvCxnSpPr/>
          <p:nvPr/>
        </p:nvCxnSpPr>
        <p:spPr>
          <a:xfrm>
            <a:off x="3215874" y="3408590"/>
            <a:ext cx="4728797" cy="0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96" name="Google Shape;96;g10b8c8fa5d2_0_215"/>
          <p:cNvCxnSpPr/>
          <p:nvPr/>
        </p:nvCxnSpPr>
        <p:spPr>
          <a:xfrm flipH="1">
            <a:off x="3220395" y="3421250"/>
            <a:ext cx="4852" cy="428414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97" name="Google Shape;97;g10b8c8fa5d2_0_215"/>
          <p:cNvCxnSpPr/>
          <p:nvPr/>
        </p:nvCxnSpPr>
        <p:spPr>
          <a:xfrm>
            <a:off x="6621210" y="4765902"/>
            <a:ext cx="1341352" cy="0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98" name="Google Shape;98;g10b8c8fa5d2_0_215"/>
          <p:cNvCxnSpPr/>
          <p:nvPr/>
        </p:nvCxnSpPr>
        <p:spPr>
          <a:xfrm rot="10800000">
            <a:off x="6613768" y="4211788"/>
            <a:ext cx="0" cy="551180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99" name="Google Shape;99;g10b8c8fa5d2_0_215"/>
          <p:cNvCxnSpPr/>
          <p:nvPr/>
        </p:nvCxnSpPr>
        <p:spPr>
          <a:xfrm rot="10800000">
            <a:off x="4827632" y="4212513"/>
            <a:ext cx="1795711" cy="844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pic>
        <p:nvPicPr>
          <p:cNvPr id="100" name="Google Shape;100;g10b8c8fa5d2_0_215" descr="Screen Shot 2021-09-19 at 3.36.02 PM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92653" y="5434466"/>
            <a:ext cx="2009514" cy="685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" name="Google Shape;101;g10b8c8fa5d2_0_215"/>
          <p:cNvCxnSpPr>
            <a:endCxn id="100" idx="2"/>
          </p:cNvCxnSpPr>
          <p:nvPr/>
        </p:nvCxnSpPr>
        <p:spPr>
          <a:xfrm rot="10800000" flipH="1">
            <a:off x="3686652" y="6119731"/>
            <a:ext cx="10758" cy="493172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02" name="Google Shape;102;g10b8c8fa5d2_0_215"/>
          <p:cNvCxnSpPr/>
          <p:nvPr/>
        </p:nvCxnSpPr>
        <p:spPr>
          <a:xfrm>
            <a:off x="3699948" y="6599684"/>
            <a:ext cx="6133852" cy="36281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03" name="Google Shape;103;g10b8c8fa5d2_0_215"/>
          <p:cNvCxnSpPr/>
          <p:nvPr/>
        </p:nvCxnSpPr>
        <p:spPr>
          <a:xfrm rot="10800000">
            <a:off x="9819526" y="3677902"/>
            <a:ext cx="0" cy="2943633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04" name="Google Shape;104;g10b8c8fa5d2_0_215"/>
          <p:cNvCxnSpPr/>
          <p:nvPr/>
        </p:nvCxnSpPr>
        <p:spPr>
          <a:xfrm rot="10800000">
            <a:off x="9381904" y="3688131"/>
            <a:ext cx="453305" cy="0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105" name="Google Shape;105;g10b8c8fa5d2_0_215"/>
          <p:cNvSpPr/>
          <p:nvPr/>
        </p:nvSpPr>
        <p:spPr>
          <a:xfrm>
            <a:off x="4702165" y="6281088"/>
            <a:ext cx="2948695" cy="394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387" tIns="36387" rIns="36387" bIns="36387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</a:pPr>
            <a:r>
              <a:rPr lang="en-US" sz="2109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Adding to existing data</a:t>
            </a:r>
            <a:endParaRPr sz="984"/>
          </a:p>
        </p:txBody>
      </p:sp>
      <p:cxnSp>
        <p:nvCxnSpPr>
          <p:cNvPr id="106" name="Google Shape;106;g10b8c8fa5d2_0_215"/>
          <p:cNvCxnSpPr/>
          <p:nvPr/>
        </p:nvCxnSpPr>
        <p:spPr>
          <a:xfrm flipH="1">
            <a:off x="3484182" y="5045247"/>
            <a:ext cx="14977" cy="457102"/>
          </a:xfrm>
          <a:prstGeom prst="straightConnector1">
            <a:avLst/>
          </a:pr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10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>
                <a:solidFill>
                  <a:srgbClr val="1F2A44"/>
                </a:solidFill>
                <a:latin typeface="Cambria"/>
              </a:rPr>
              <a:t>High Level Idea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1592308" y="1325880"/>
            <a:ext cx="9258610" cy="268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marL="319355" indent="-31935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Helvetica Neue"/>
              <a:buChar char="•"/>
            </a:pPr>
            <a:r>
              <a:rPr lang="en-US" sz="2672" dirty="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Given a compression ratio, find out representatives which have the least dissimilarity with the left-out elements besides having the highest task-specific loss.</a:t>
            </a:r>
            <a:endParaRPr dirty="0"/>
          </a:p>
          <a:p>
            <a:pPr marL="319355" indent="-192112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</a:pPr>
            <a:endParaRPr sz="2672" dirty="0">
              <a:solidFill>
                <a:srgbClr val="000000"/>
              </a:solidFill>
              <a:latin typeface="Calibri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</a:pPr>
            <a:endParaRPr dirty="0"/>
          </a:p>
          <a:p>
            <a:pPr marL="319355" indent="-192112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</a:pPr>
            <a:endParaRPr sz="2672" dirty="0">
              <a:solidFill>
                <a:srgbClr val="000000"/>
              </a:solidFill>
              <a:latin typeface="Calibri"/>
              <a:ea typeface="Helvetica Neue"/>
              <a:cs typeface="Helvetica Neue"/>
              <a:sym typeface="Helvetica Neue"/>
            </a:endParaRPr>
          </a:p>
          <a:p>
            <a:pPr marL="319355" indent="-31935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Helvetica Neue"/>
              <a:buChar char="•"/>
            </a:pPr>
            <a:endParaRPr dirty="0"/>
          </a:p>
        </p:txBody>
      </p:sp>
      <p:sp>
        <p:nvSpPr>
          <p:cNvPr id="11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80704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D2AD-ACB8-3022-1129-7BE2F2AE1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</a:rPr>
              <a:t>Problem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62CFAD4-511F-998D-15AA-4C61FB51C14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253297" y="1325880"/>
                <a:ext cx="7688700" cy="3014800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the set of incoming datapoints at time t (Size m)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D: set of all data points (Size N)</a:t>
                </a:r>
                <a:br>
                  <a:rPr lang="en-US" dirty="0"/>
                </a:b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Reduced set of data at time t</a:t>
                </a:r>
                <a:br>
                  <a:rPr lang="en-US" dirty="0"/>
                </a:b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: Distance between data points I and j.</a:t>
                </a:r>
                <a:br>
                  <a:rPr lang="en-US" dirty="0"/>
                </a:b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: Indicator variable indicating that datapoint </a:t>
                </a:r>
                <a:r>
                  <a:rPr lang="en-US" dirty="0" err="1"/>
                  <a:t>i</a:t>
                </a:r>
                <a:r>
                  <a:rPr lang="en-US" dirty="0"/>
                  <a:t> is a representative for datapoint j.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62CFAD4-511F-998D-15AA-4C61FB51C1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53297" y="1325880"/>
                <a:ext cx="7688700" cy="3014800"/>
              </a:xfrm>
              <a:blipFill>
                <a:blip r:embed="rId2"/>
                <a:stretch>
                  <a:fillRect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62729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04439-E1EF-B62B-DEB3-FDE36CA93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</a:rPr>
              <a:t>Convex Subset Selection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675750F-D0E3-5657-3AA4-C1A1BE936CE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253297" y="1325880"/>
                <a:ext cx="7688700" cy="434927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Original formulation in set notation:</a:t>
                </a:r>
                <a:br>
                  <a:rPr lang="en-US" dirty="0"/>
                </a:br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Formulation using indicator random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br>
                  <a:rPr lang="en-US" dirty="0"/>
                </a:br>
                <a:br>
                  <a:rPr lang="en-US" dirty="0"/>
                </a:br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Convex relaxation: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675750F-D0E3-5657-3AA4-C1A1BE936C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53297" y="1325880"/>
                <a:ext cx="7688700" cy="4349279"/>
              </a:xfrm>
              <a:blipFill>
                <a:blip r:embed="rId2"/>
                <a:stretch>
                  <a:fillRect t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0960ED4-4AFE-129C-362E-6D4BD6CFCB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36" r="7679" b="16073"/>
          <a:stretch/>
        </p:blipFill>
        <p:spPr>
          <a:xfrm>
            <a:off x="4740881" y="1877215"/>
            <a:ext cx="2501842" cy="6044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A6DF35-A3A5-9C28-20D3-7241505A61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296" r="4890" b="5071"/>
          <a:stretch/>
        </p:blipFill>
        <p:spPr>
          <a:xfrm>
            <a:off x="4916752" y="2977598"/>
            <a:ext cx="5275338" cy="15498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0DCA91-C291-1E1F-F715-6EDC552BCC24}"/>
              </a:ext>
            </a:extLst>
          </p:cNvPr>
          <p:cNvSpPr txBox="1"/>
          <p:nvPr/>
        </p:nvSpPr>
        <p:spPr>
          <a:xfrm>
            <a:off x="1944753" y="3521679"/>
            <a:ext cx="250807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Size </a:t>
            </a:r>
            <a:r>
              <a:rPr lang="en-US" sz="2400" dirty="0" err="1"/>
              <a:t>regularizer</a:t>
            </a:r>
            <a:endParaRPr lang="en-US" sz="2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756DC7-E56B-8B1D-3C9E-7C204B739CB2}"/>
              </a:ext>
            </a:extLst>
          </p:cNvPr>
          <p:cNvSpPr/>
          <p:nvPr/>
        </p:nvSpPr>
        <p:spPr>
          <a:xfrm>
            <a:off x="5638646" y="2870070"/>
            <a:ext cx="2995864" cy="828194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5B7433B-A677-5616-D14F-A066D2120EF2}"/>
              </a:ext>
            </a:extLst>
          </p:cNvPr>
          <p:cNvCxnSpPr>
            <a:cxnSpLocks/>
          </p:cNvCxnSpPr>
          <p:nvPr/>
        </p:nvCxnSpPr>
        <p:spPr>
          <a:xfrm flipV="1">
            <a:off x="4530518" y="3521679"/>
            <a:ext cx="1348353" cy="176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343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20B7-7FA7-9E64-5137-126BC977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</a:rPr>
              <a:t>Online Subset Selection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72C709A-88B4-82AD-21F5-56D0BDC4C78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253297" y="1340069"/>
                <a:ext cx="7688700" cy="4122266"/>
              </a:xfrm>
            </p:spPr>
            <p:txBody>
              <a:bodyPr/>
              <a:lstStyle/>
              <a:p>
                <a:r>
                  <a:rPr lang="en-US" dirty="0"/>
                  <a:t>At time t: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: old set (denoted by superscript o)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in the new set (denoted by superscript n)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the new reduced set that we are trying to compute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=1}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Revised formulation: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72C709A-88B4-82AD-21F5-56D0BDC4C7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53297" y="1340069"/>
                <a:ext cx="7688700" cy="4122266"/>
              </a:xfrm>
              <a:blipFill>
                <a:blip r:embed="rId2"/>
                <a:stretch>
                  <a:fillRect t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5E06164-9797-8242-22B6-26FF5C41F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812" y="3498177"/>
            <a:ext cx="4699000" cy="800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68A7F9-AC67-8DDB-C0CF-637E05C62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691" y="4524631"/>
            <a:ext cx="4216400" cy="1689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9510C6-BF69-9434-00DE-C51B1462F810}"/>
                  </a:ext>
                </a:extLst>
              </p:cNvPr>
              <p:cNvSpPr txBox="1"/>
              <p:nvPr/>
            </p:nvSpPr>
            <p:spPr>
              <a:xfrm>
                <a:off x="8234613" y="4726983"/>
                <a:ext cx="1707384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9510C6-BF69-9434-00DE-C51B1462F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4613" y="4726983"/>
                <a:ext cx="1707384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65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44228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>
                <a:solidFill>
                  <a:srgbClr val="1F2A44"/>
                </a:solidFill>
                <a:latin typeface="Cambria"/>
              </a:rPr>
              <a:t>High Level Idea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1592308" y="1325880"/>
            <a:ext cx="9258610" cy="295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marL="319355" indent="-31935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Helvetica Neue"/>
              <a:buChar char="•"/>
            </a:pPr>
            <a:r>
              <a:rPr lang="en-US" sz="2672" dirty="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Given a compression ratio, find out representatives which have the least dissimilarity with the left-out elements besides having the highest task-specific loss.</a:t>
            </a:r>
            <a:endParaRPr dirty="0"/>
          </a:p>
          <a:p>
            <a:pPr marL="319355" indent="-192112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</a:pPr>
            <a:endParaRPr sz="2672" dirty="0">
              <a:solidFill>
                <a:srgbClr val="000000"/>
              </a:solidFill>
              <a:latin typeface="Calibri"/>
              <a:ea typeface="Helvetica Neue"/>
              <a:cs typeface="Helvetica Neue"/>
              <a:sym typeface="Helvetica Neue"/>
            </a:endParaRPr>
          </a:p>
          <a:p>
            <a:pPr marL="319355" indent="-192112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</a:pPr>
            <a:endParaRPr sz="2672" dirty="0">
              <a:solidFill>
                <a:srgbClr val="000000"/>
              </a:solidFill>
              <a:latin typeface="Calibri"/>
              <a:ea typeface="Helvetica Neue"/>
              <a:cs typeface="Helvetica Neue"/>
              <a:sym typeface="Helvetica Neue"/>
            </a:endParaRPr>
          </a:p>
          <a:p>
            <a:pPr marL="319355" indent="-319355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Helvetica Neue"/>
              <a:buChar char="•"/>
            </a:pPr>
            <a:r>
              <a:rPr lang="en-US" sz="2672" dirty="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Highest task-specific loss ensures having situational tasks needed to be learnt more by the model.</a:t>
            </a:r>
            <a:endParaRPr dirty="0"/>
          </a:p>
        </p:txBody>
      </p:sp>
      <p:sp>
        <p:nvSpPr>
          <p:cNvPr id="11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>
                <a:solidFill>
                  <a:srgbClr val="1F2A44"/>
                </a:solidFill>
                <a:latin typeface="Cambria"/>
              </a:rPr>
              <a:t>TMCOSS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2445093" y="1325881"/>
            <a:ext cx="9647052" cy="39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</a:pPr>
            <a:r>
              <a:rPr lang="en-US" sz="2109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Adopts a facility location objective involving multiple criteria</a:t>
            </a:r>
            <a:endParaRPr/>
          </a:p>
        </p:txBody>
      </p:sp>
      <p:cxnSp>
        <p:nvCxnSpPr>
          <p:cNvPr id="119" name="Google Shape;119;p9"/>
          <p:cNvCxnSpPr/>
          <p:nvPr/>
        </p:nvCxnSpPr>
        <p:spPr>
          <a:xfrm rot="10800000" flipH="1">
            <a:off x="2616476" y="2380474"/>
            <a:ext cx="3" cy="499495"/>
          </a:xfrm>
          <a:prstGeom prst="straightConnector1">
            <a:avLst/>
          </a:prstGeom>
          <a:noFill/>
          <a:ln w="254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120" name="Google Shape;120;p9"/>
          <p:cNvSpPr/>
          <p:nvPr/>
        </p:nvSpPr>
        <p:spPr>
          <a:xfrm>
            <a:off x="1900323" y="2926480"/>
            <a:ext cx="1432305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Objective function</a:t>
            </a:r>
            <a:endParaRPr/>
          </a:p>
        </p:txBody>
      </p:sp>
      <p:cxnSp>
        <p:nvCxnSpPr>
          <p:cNvPr id="121" name="Google Shape;121;p9"/>
          <p:cNvCxnSpPr/>
          <p:nvPr/>
        </p:nvCxnSpPr>
        <p:spPr>
          <a:xfrm rot="10800000" flipH="1">
            <a:off x="9969295" y="2380474"/>
            <a:ext cx="3" cy="499495"/>
          </a:xfrm>
          <a:prstGeom prst="straightConnector1">
            <a:avLst/>
          </a:prstGeom>
          <a:noFill/>
          <a:ln w="254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122" name="Google Shape;122;p9"/>
          <p:cNvSpPr/>
          <p:nvPr/>
        </p:nvSpPr>
        <p:spPr>
          <a:xfrm>
            <a:off x="8894215" y="2808471"/>
            <a:ext cx="1500777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Compression Ratio</a:t>
            </a:r>
            <a:endParaRPr/>
          </a:p>
        </p:txBody>
      </p:sp>
      <p:sp>
        <p:nvSpPr>
          <p:cNvPr id="123" name="Google Shape;123;p9"/>
          <p:cNvSpPr/>
          <p:nvPr/>
        </p:nvSpPr>
        <p:spPr>
          <a:xfrm>
            <a:off x="2843335" y="3398698"/>
            <a:ext cx="6078010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Denotes j from existing set o is a representative of element i from incoming set n </a:t>
            </a:r>
            <a:endParaRPr/>
          </a:p>
        </p:txBody>
      </p:sp>
      <p:sp>
        <p:nvSpPr>
          <p:cNvPr id="124" name="Google Shape;124;p9"/>
          <p:cNvSpPr/>
          <p:nvPr/>
        </p:nvSpPr>
        <p:spPr>
          <a:xfrm>
            <a:off x="2792781" y="3857229"/>
            <a:ext cx="6179112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Denotes j from incoming set n is a representative of element i from incoming set n </a:t>
            </a:r>
            <a:endParaRPr/>
          </a:p>
        </p:txBody>
      </p:sp>
      <p:sp>
        <p:nvSpPr>
          <p:cNvPr id="125" name="Google Shape;125;p9"/>
          <p:cNvSpPr/>
          <p:nvPr/>
        </p:nvSpPr>
        <p:spPr>
          <a:xfrm>
            <a:off x="2694009" y="5076737"/>
            <a:ext cx="2033971" cy="444225"/>
          </a:xfrm>
          <a:custGeom>
            <a:avLst/>
            <a:gdLst/>
            <a:ahLst/>
            <a:cxnLst/>
            <a:rect l="l" t="t" r="r" b="b"/>
            <a:pathLst>
              <a:path w="21600" h="16200" extrusionOk="0">
                <a:moveTo>
                  <a:pt x="21600" y="168"/>
                </a:moveTo>
                <a:cubicBezTo>
                  <a:pt x="14346" y="21600"/>
                  <a:pt x="7146" y="21544"/>
                  <a:pt x="0" y="0"/>
                </a:cubicBezTo>
              </a:path>
            </a:pathLst>
          </a:cu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5719" tIns="35719" rIns="35719" bIns="3571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ts val="3800"/>
            </a:pPr>
            <a:endParaRPr sz="2672">
              <a:solidFill>
                <a:srgbClr val="EBEBEB"/>
              </a:solidFill>
              <a:latin typeface="Calibri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5169210" y="5021521"/>
            <a:ext cx="2177370" cy="560786"/>
          </a:xfrm>
          <a:custGeom>
            <a:avLst/>
            <a:gdLst/>
            <a:ahLst/>
            <a:cxnLst/>
            <a:rect l="l" t="t" r="r" b="b"/>
            <a:pathLst>
              <a:path w="21600" h="16212" extrusionOk="0">
                <a:moveTo>
                  <a:pt x="21600" y="0"/>
                </a:moveTo>
                <a:cubicBezTo>
                  <a:pt x="15414" y="21041"/>
                  <a:pt x="8214" y="21600"/>
                  <a:pt x="0" y="1678"/>
                </a:cubicBezTo>
              </a:path>
            </a:pathLst>
          </a:cu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5719" tIns="35719" rIns="35719" bIns="3571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ts val="3800"/>
            </a:pPr>
            <a:endParaRPr sz="2672">
              <a:solidFill>
                <a:srgbClr val="EBEBEB"/>
              </a:solidFill>
              <a:latin typeface="Calibri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3101392" y="5495276"/>
            <a:ext cx="979677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Dissimilarity</a:t>
            </a:r>
            <a:endParaRPr/>
          </a:p>
        </p:txBody>
      </p:sp>
      <p:sp>
        <p:nvSpPr>
          <p:cNvPr id="128" name="Google Shape;128;p9"/>
          <p:cNvSpPr/>
          <p:nvPr/>
        </p:nvSpPr>
        <p:spPr>
          <a:xfrm>
            <a:off x="5476018" y="5656444"/>
            <a:ext cx="1440341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Task specific Loss</a:t>
            </a:r>
            <a:endParaRPr/>
          </a:p>
        </p:txBody>
      </p:sp>
      <p:sp>
        <p:nvSpPr>
          <p:cNvPr id="129" name="Google Shape;129;p9"/>
          <p:cNvSpPr/>
          <p:nvPr/>
        </p:nvSpPr>
        <p:spPr>
          <a:xfrm>
            <a:off x="7683990" y="5021141"/>
            <a:ext cx="2805320" cy="555405"/>
          </a:xfrm>
          <a:custGeom>
            <a:avLst/>
            <a:gdLst/>
            <a:ahLst/>
            <a:cxnLst/>
            <a:rect l="l" t="t" r="r" b="b"/>
            <a:pathLst>
              <a:path w="21600" h="16207" extrusionOk="0">
                <a:moveTo>
                  <a:pt x="21600" y="0"/>
                </a:moveTo>
                <a:cubicBezTo>
                  <a:pt x="15317" y="21147"/>
                  <a:pt x="8117" y="21600"/>
                  <a:pt x="0" y="1359"/>
                </a:cubicBezTo>
              </a:path>
            </a:pathLst>
          </a:custGeom>
          <a:noFill/>
          <a:ln w="38100" cap="flat" cmpd="sng">
            <a:solidFill>
              <a:srgbClr val="FF2600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35719" tIns="35719" rIns="35719" bIns="3571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EBEBEB"/>
              </a:buClr>
              <a:buSzPts val="3800"/>
            </a:pPr>
            <a:endParaRPr sz="2672">
              <a:solidFill>
                <a:srgbClr val="EBEBEB"/>
              </a:solidFill>
              <a:latin typeface="Calibri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9"/>
          <p:cNvSpPr/>
          <p:nvPr/>
        </p:nvSpPr>
        <p:spPr>
          <a:xfrm>
            <a:off x="7532319" y="5559047"/>
            <a:ext cx="2872105" cy="461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Representative power of element j thresholded by </a:t>
            </a:r>
            <a:endParaRPr/>
          </a:p>
        </p:txBody>
      </p:sp>
      <p:cxnSp>
        <p:nvCxnSpPr>
          <p:cNvPr id="131" name="Google Shape;131;p9"/>
          <p:cNvCxnSpPr/>
          <p:nvPr/>
        </p:nvCxnSpPr>
        <p:spPr>
          <a:xfrm rot="10800000" flipH="1">
            <a:off x="5224323" y="2469088"/>
            <a:ext cx="3" cy="499496"/>
          </a:xfrm>
          <a:prstGeom prst="straightConnector1">
            <a:avLst/>
          </a:prstGeom>
          <a:noFill/>
          <a:ln w="254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132" name="Google Shape;132;p9"/>
          <p:cNvCxnSpPr/>
          <p:nvPr/>
        </p:nvCxnSpPr>
        <p:spPr>
          <a:xfrm rot="10800000" flipH="1">
            <a:off x="6786350" y="2415224"/>
            <a:ext cx="3" cy="499496"/>
          </a:xfrm>
          <a:prstGeom prst="straightConnector1">
            <a:avLst/>
          </a:prstGeom>
          <a:noFill/>
          <a:ln w="25400" cap="flat" cmpd="sng">
            <a:solidFill>
              <a:srgbClr val="FF26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133" name="Google Shape;133;p9"/>
          <p:cNvSpPr/>
          <p:nvPr/>
        </p:nvSpPr>
        <p:spPr>
          <a:xfrm>
            <a:off x="4731592" y="2917330"/>
            <a:ext cx="985463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Constraint 1</a:t>
            </a: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6293619" y="2863188"/>
            <a:ext cx="985463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266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Constraint 2</a:t>
            </a:r>
            <a:endParaRPr/>
          </a:p>
        </p:txBody>
      </p:sp>
      <p:pic>
        <p:nvPicPr>
          <p:cNvPr id="135" name="Google Shape;135;p9" descr="equation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8662" y="1746196"/>
            <a:ext cx="8133290" cy="77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9" descr="equation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45787" y="4464057"/>
            <a:ext cx="5486849" cy="54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9" descr="equation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74139" y="4528677"/>
            <a:ext cx="3083856" cy="41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 descr="equation.pd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40252" y="3837632"/>
            <a:ext cx="731174" cy="35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 descr="equation.pd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4533" y="3397317"/>
            <a:ext cx="773632" cy="372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9" descr="equation.pdf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49779" y="5669836"/>
            <a:ext cx="183019" cy="41220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>
                <a:solidFill>
                  <a:srgbClr val="1F2A44"/>
                </a:solidFill>
                <a:latin typeface="Cambria"/>
              </a:rPr>
              <a:t>Justification for thresholding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146" name="Google Shape;146;p10" descr="Screen Shot 2021-09-23 at 12.45.18 PM.png"/>
          <p:cNvPicPr preferRelativeResize="0"/>
          <p:nvPr/>
        </p:nvPicPr>
        <p:blipFill rotWithShape="1">
          <a:blip r:embed="rId3">
            <a:alphaModFix/>
          </a:blip>
          <a:srcRect l="7171"/>
          <a:stretch/>
        </p:blipFill>
        <p:spPr>
          <a:xfrm>
            <a:off x="1702740" y="1325879"/>
            <a:ext cx="3125248" cy="1987243"/>
          </a:xfrm>
          <a:prstGeom prst="rect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pic>
      <p:pic>
        <p:nvPicPr>
          <p:cNvPr id="147" name="Google Shape;147;p10" descr="Screen Shot 2021-09-23 at 12.46.24 P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5717" y="1329477"/>
            <a:ext cx="3916951" cy="1987137"/>
          </a:xfrm>
          <a:prstGeom prst="rect">
            <a:avLst/>
          </a:prstGeom>
          <a:noFill/>
          <a:ln w="635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pic>
      <p:cxnSp>
        <p:nvCxnSpPr>
          <p:cNvPr id="148" name="Google Shape;148;p10"/>
          <p:cNvCxnSpPr/>
          <p:nvPr/>
        </p:nvCxnSpPr>
        <p:spPr>
          <a:xfrm>
            <a:off x="4913455" y="2280586"/>
            <a:ext cx="1049737" cy="3"/>
          </a:xfrm>
          <a:prstGeom prst="straightConnector1">
            <a:avLst/>
          </a:prstGeom>
          <a:noFill/>
          <a:ln w="50800" cap="flat" cmpd="sng">
            <a:solidFill>
              <a:srgbClr val="A21415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149" name="Google Shape;149;p10"/>
          <p:cNvSpPr/>
          <p:nvPr/>
        </p:nvSpPr>
        <p:spPr>
          <a:xfrm>
            <a:off x="3606364" y="3780941"/>
            <a:ext cx="4511880" cy="48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</a:pPr>
            <a:r>
              <a:rPr lang="en-US" sz="2672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Multi-criteria OSS (MCOSS)</a:t>
            </a:r>
            <a:r>
              <a:rPr lang="en-US" sz="2672" baseline="3000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150" name="Google Shape;150;p10"/>
          <p:cNvSpPr/>
          <p:nvPr/>
        </p:nvSpPr>
        <p:spPr>
          <a:xfrm>
            <a:off x="1720390" y="6355911"/>
            <a:ext cx="8264588" cy="33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marL="183838" indent="-183838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AutoNum type="arabicPeriod"/>
            </a:pPr>
            <a:r>
              <a:rPr lang="en-US" sz="844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Soumi Das, Sayan Mondal, Ashwin Bhoyar, Madhumita Bharde, Niloy Ganguly, Suparna Bhattacharya, Sourangshu Bhattacharya, "Multi-criteria onlineframe-subset selection for autonomous vehicle videos." </a:t>
            </a:r>
            <a:r>
              <a:rPr lang="en-US" sz="844" i="1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Pattern Recognition Letters</a:t>
            </a:r>
            <a:r>
              <a:rPr lang="en-US" sz="844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 133 (2020): 349-355.</a:t>
            </a:r>
            <a:endParaRPr/>
          </a:p>
        </p:txBody>
      </p:sp>
      <p:pic>
        <p:nvPicPr>
          <p:cNvPr id="151" name="Google Shape;151;p10" descr="equation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79920" y="4360048"/>
            <a:ext cx="4681557" cy="32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0" descr="equation.pd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6740" y="4728607"/>
            <a:ext cx="5106638" cy="79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0" descr="equation.pd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15764" y="5633247"/>
            <a:ext cx="4681556" cy="676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0" descr="equation.pdf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75535" y="1812095"/>
            <a:ext cx="856948" cy="38179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D6B10-7593-4833-3587-126778A4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rgbClr val="1F2A44"/>
                </a:solidFill>
                <a:latin typeface="Cambria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F779B-0614-11B2-54F2-E0DBD6825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497" y="1325880"/>
            <a:ext cx="7886700" cy="51374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b="1" dirty="0"/>
              <a:t>Submodular Optimization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Andreas Krause and Daniel </a:t>
            </a:r>
            <a:r>
              <a:rPr lang="en-US" sz="1800" dirty="0" err="1"/>
              <a:t>Golovin</a:t>
            </a:r>
            <a:r>
              <a:rPr lang="en-US" sz="1800" dirty="0"/>
              <a:t>. Submodular Function Maximization. 2012.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IJCAI 2021 tutorial by Rishabh </a:t>
            </a:r>
            <a:r>
              <a:rPr lang="en-US" sz="1800" dirty="0" err="1"/>
              <a:t>Iyer</a:t>
            </a:r>
            <a:r>
              <a:rPr lang="en-US" sz="1800" dirty="0"/>
              <a:t> and Ganesh Ramakrishnan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Buchbinder, Niv, et al. Submodular maximization with cardinality constraints. SODA 2014.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/>
              <a:t>Mirzasoleiman</a:t>
            </a:r>
            <a:r>
              <a:rPr lang="en-US" sz="1800" dirty="0"/>
              <a:t>, </a:t>
            </a:r>
            <a:r>
              <a:rPr lang="en-US" sz="1800" dirty="0" err="1"/>
              <a:t>Baharan</a:t>
            </a:r>
            <a:r>
              <a:rPr lang="en-US" sz="1800" dirty="0"/>
              <a:t>, Jeff </a:t>
            </a:r>
            <a:r>
              <a:rPr lang="en-US" sz="1800" dirty="0" err="1"/>
              <a:t>Bilmes</a:t>
            </a:r>
            <a:r>
              <a:rPr lang="en-US" sz="1800" dirty="0"/>
              <a:t>, and Jure </a:t>
            </a:r>
            <a:r>
              <a:rPr lang="en-US" sz="1800" dirty="0" err="1"/>
              <a:t>Leskovec</a:t>
            </a:r>
            <a:r>
              <a:rPr lang="en-US" sz="1800" dirty="0"/>
              <a:t>. Coresets for data-efficient training of machine learning models. ICML 2020.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Orthogonal Matching Pursuit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/>
              <a:t>Killamsetty</a:t>
            </a:r>
            <a:r>
              <a:rPr lang="en-US" sz="1800" dirty="0"/>
              <a:t>, </a:t>
            </a:r>
            <a:r>
              <a:rPr lang="en-US" sz="1800" dirty="0" err="1"/>
              <a:t>Krishnateja</a:t>
            </a:r>
            <a:r>
              <a:rPr lang="en-US" sz="1800" dirty="0"/>
              <a:t>, S. Durga, Ganesh Ramakrishnan, </a:t>
            </a:r>
            <a:r>
              <a:rPr lang="en-US" sz="1800" dirty="0" err="1"/>
              <a:t>Abir</a:t>
            </a:r>
            <a:r>
              <a:rPr lang="en-US" sz="1800" dirty="0"/>
              <a:t> De, and Rishabh </a:t>
            </a:r>
            <a:r>
              <a:rPr lang="en-US" sz="1800" dirty="0" err="1"/>
              <a:t>Iyer</a:t>
            </a:r>
            <a:r>
              <a:rPr lang="en-US" sz="1800" dirty="0"/>
              <a:t>. </a:t>
            </a:r>
            <a:r>
              <a:rPr lang="en-US" sz="1800"/>
              <a:t>Grad-match</a:t>
            </a:r>
            <a:r>
              <a:rPr lang="en-US" sz="1800" dirty="0"/>
              <a:t>: Gradient matching based data subset selection for efficient deep model </a:t>
            </a:r>
            <a:r>
              <a:rPr lang="en-US" sz="1800"/>
              <a:t>training. </a:t>
            </a:r>
            <a:r>
              <a:rPr lang="en-US" sz="1800" dirty="0"/>
              <a:t>ICML 2021.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/>
              <a:t>Tropp</a:t>
            </a:r>
            <a:r>
              <a:rPr lang="en-US" sz="1800" dirty="0"/>
              <a:t>, Joel A., and Anna C. Gilbert. Signal recovery from random measurements via orthogonal matching pursuit. IEEE Transactions on information theory, (2007).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Cai, T. Tony, and Lie Wang. "Orthogonal matching pursuit for sparse signal recovery with noise." IEEE Transactions on Information theory, (2011).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b="1" dirty="0"/>
              <a:t>Convex Optimization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 err="1"/>
              <a:t>Elhamifar</a:t>
            </a:r>
            <a:r>
              <a:rPr lang="en-US" sz="1800" dirty="0"/>
              <a:t>, Ehsan, and M. Clara De </a:t>
            </a:r>
            <a:r>
              <a:rPr lang="en-US" sz="1800" dirty="0" err="1"/>
              <a:t>Paolis</a:t>
            </a:r>
            <a:r>
              <a:rPr lang="en-US" sz="1800" dirty="0"/>
              <a:t> Kaluza. Online summarization via submodular and convex optimization. CVPR 2017.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Das, </a:t>
            </a:r>
            <a:r>
              <a:rPr lang="en-US" sz="1800" dirty="0" err="1"/>
              <a:t>Soumi</a:t>
            </a:r>
            <a:r>
              <a:rPr lang="en-US" sz="1800" dirty="0"/>
              <a:t>, </a:t>
            </a:r>
            <a:r>
              <a:rPr lang="en-US" sz="1800" dirty="0" err="1"/>
              <a:t>Harikrishna</a:t>
            </a:r>
            <a:r>
              <a:rPr lang="en-US" sz="1800" dirty="0"/>
              <a:t> </a:t>
            </a:r>
            <a:r>
              <a:rPr lang="en-US" sz="1800" dirty="0" err="1"/>
              <a:t>Patibandla</a:t>
            </a:r>
            <a:r>
              <a:rPr lang="en-US" sz="1800" dirty="0"/>
              <a:t>, </a:t>
            </a:r>
            <a:r>
              <a:rPr lang="en-US" sz="1800" dirty="0" err="1"/>
              <a:t>Suparna</a:t>
            </a:r>
            <a:r>
              <a:rPr lang="en-US" sz="1800" dirty="0"/>
              <a:t> Bhattacharya, </a:t>
            </a:r>
            <a:r>
              <a:rPr lang="en-US" sz="1800" dirty="0" err="1"/>
              <a:t>Kshounis</a:t>
            </a:r>
            <a:r>
              <a:rPr lang="en-US" sz="1800" dirty="0"/>
              <a:t> </a:t>
            </a:r>
            <a:r>
              <a:rPr lang="en-US" sz="1800" dirty="0" err="1"/>
              <a:t>Bera</a:t>
            </a:r>
            <a:r>
              <a:rPr lang="en-US" sz="1800" dirty="0"/>
              <a:t>, </a:t>
            </a:r>
            <a:r>
              <a:rPr lang="en-US" sz="1800" dirty="0" err="1"/>
              <a:t>Niloy</a:t>
            </a:r>
            <a:r>
              <a:rPr lang="en-US" sz="1800" dirty="0"/>
              <a:t> </a:t>
            </a:r>
            <a:r>
              <a:rPr lang="en-US" sz="1800" dirty="0" err="1"/>
              <a:t>Ganguly</a:t>
            </a:r>
            <a:r>
              <a:rPr lang="en-US" sz="1800" dirty="0"/>
              <a:t>, and Sourangshu Bhattacharya. "TMCOSS: </a:t>
            </a:r>
            <a:r>
              <a:rPr lang="en-US" sz="1800" dirty="0" err="1"/>
              <a:t>Thresholded</a:t>
            </a:r>
            <a:r>
              <a:rPr lang="en-US" sz="1800" dirty="0"/>
              <a:t> Multi-Criteria Online Subset Selection for Data-Efficient Autonomous Driving." CVPR 2021.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69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14364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Appendix</a:t>
            </a:r>
          </a:p>
        </p:txBody>
      </p:sp>
      <p:sp>
        <p:nvSpPr>
          <p:cNvPr id="130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Data Valuation and Subset Selection</a:t>
            </a:r>
          </a:p>
        </p:txBody>
      </p:sp>
      <p:sp>
        <p:nvSpPr>
          <p:cNvPr id="131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5F6B7A"/>
                </a:solidFill>
                <a:latin typeface="Calibri"/>
                <a:cs typeface="Calibri"/>
              </a:rPr>
              <a:t>Influence functions, Data Shapley, DVRL and HOST-CP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Problem Definition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48339" y="1325880"/>
            <a:ext cx="6736715" cy="703398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94325" indent="-382261">
              <a:spcBef>
                <a:spcPts val="525"/>
              </a:spcBef>
              <a:buFont typeface="Arial"/>
              <a:buChar char="●"/>
              <a:tabLst>
                <a:tab pos="394325" algn="l"/>
                <a:tab pos="394961" algn="l"/>
              </a:tabLst>
            </a:pPr>
            <a:r>
              <a:rPr sz="2000" spc="-5" dirty="0">
                <a:solidFill>
                  <a:srgbClr val="0000FF"/>
                </a:solidFill>
                <a:latin typeface="Calibri"/>
                <a:cs typeface="Roboto"/>
              </a:rPr>
              <a:t>What is data</a:t>
            </a:r>
            <a:r>
              <a:rPr sz="2000" spc="-15" dirty="0">
                <a:solidFill>
                  <a:srgbClr val="0000FF"/>
                </a:solidFill>
                <a:latin typeface="Calibri"/>
                <a:cs typeface="Roboto"/>
              </a:rPr>
              <a:t> </a:t>
            </a:r>
            <a:r>
              <a:rPr sz="2000" spc="-10" dirty="0">
                <a:solidFill>
                  <a:srgbClr val="0000FF"/>
                </a:solidFill>
                <a:latin typeface="Calibri"/>
                <a:cs typeface="Roboto"/>
              </a:rPr>
              <a:t>valuation?</a:t>
            </a:r>
            <a:endParaRPr sz="2000">
              <a:latin typeface="Calibri"/>
              <a:cs typeface="Roboto"/>
            </a:endParaRPr>
          </a:p>
          <a:p>
            <a:pPr marL="851514" lvl="1" indent="-367021">
              <a:spcBef>
                <a:spcPts val="380"/>
              </a:spcBef>
              <a:buFont typeface="Arial"/>
              <a:buChar char="○"/>
              <a:tabLst>
                <a:tab pos="851514" algn="l"/>
                <a:tab pos="852148" algn="l"/>
              </a:tabLst>
            </a:pPr>
            <a:r>
              <a:rPr spc="-5" dirty="0">
                <a:solidFill>
                  <a:srgbClr val="3B3F42"/>
                </a:solidFill>
                <a:latin typeface="Calibri"/>
                <a:cs typeface="Roboto"/>
              </a:rPr>
              <a:t>How much does each data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contribute </a:t>
            </a:r>
            <a:r>
              <a:rPr spc="-15" dirty="0">
                <a:solidFill>
                  <a:srgbClr val="3B3F42"/>
                </a:solidFill>
                <a:latin typeface="Calibri"/>
                <a:cs typeface="Roboto"/>
              </a:rPr>
              <a:t>to </a:t>
            </a:r>
            <a:r>
              <a:rPr spc="-5" dirty="0">
                <a:solidFill>
                  <a:srgbClr val="3B3F42"/>
                </a:solidFill>
                <a:latin typeface="Calibri"/>
                <a:cs typeface="Roboto"/>
              </a:rPr>
              <a:t>the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trained model</a:t>
            </a:r>
            <a:endParaRPr>
              <a:latin typeface="Calibri"/>
              <a:cs typeface="Robo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54694" y="2340932"/>
            <a:ext cx="4332605" cy="2164080"/>
            <a:chOff x="1930846" y="2083821"/>
            <a:chExt cx="4332605" cy="2164080"/>
          </a:xfrm>
        </p:grpSpPr>
        <p:sp>
          <p:nvSpPr>
            <p:cNvPr id="6" name="object 6"/>
            <p:cNvSpPr/>
            <p:nvPr/>
          </p:nvSpPr>
          <p:spPr>
            <a:xfrm>
              <a:off x="1930846" y="2083821"/>
              <a:ext cx="3383868" cy="216349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4714" y="3129268"/>
              <a:ext cx="901065" cy="99060"/>
            </a:xfrm>
            <a:custGeom>
              <a:avLst/>
              <a:gdLst/>
              <a:ahLst/>
              <a:cxnLst/>
              <a:rect l="l" t="t" r="r" b="b"/>
              <a:pathLst>
                <a:path w="901064" h="99060">
                  <a:moveTo>
                    <a:pt x="0" y="0"/>
                  </a:moveTo>
                  <a:lnTo>
                    <a:pt x="900798" y="99049"/>
                  </a:lnTo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13787" y="3212668"/>
              <a:ext cx="45085" cy="31750"/>
            </a:xfrm>
            <a:custGeom>
              <a:avLst/>
              <a:gdLst/>
              <a:ahLst/>
              <a:cxnLst/>
              <a:rect l="l" t="t" r="r" b="b"/>
              <a:pathLst>
                <a:path w="45085" h="31750">
                  <a:moveTo>
                    <a:pt x="0" y="31274"/>
                  </a:moveTo>
                  <a:lnTo>
                    <a:pt x="3424" y="0"/>
                  </a:lnTo>
                  <a:lnTo>
                    <a:pt x="44674" y="20374"/>
                  </a:lnTo>
                  <a:lnTo>
                    <a:pt x="0" y="3127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13787" y="3212668"/>
              <a:ext cx="45085" cy="31750"/>
            </a:xfrm>
            <a:custGeom>
              <a:avLst/>
              <a:gdLst/>
              <a:ahLst/>
              <a:cxnLst/>
              <a:rect l="l" t="t" r="r" b="b"/>
              <a:pathLst>
                <a:path w="45085" h="31750">
                  <a:moveTo>
                    <a:pt x="0" y="31274"/>
                  </a:moveTo>
                  <a:lnTo>
                    <a:pt x="44674" y="20374"/>
                  </a:lnTo>
                  <a:lnTo>
                    <a:pt x="3424" y="0"/>
                  </a:lnTo>
                  <a:lnTo>
                    <a:pt x="0" y="31274"/>
                  </a:lnTo>
                  <a:close/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840879" y="2901830"/>
            <a:ext cx="1587542" cy="11654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65437" y="5156100"/>
            <a:ext cx="550608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Amirata </a:t>
            </a:r>
            <a:r>
              <a:rPr sz="900" spc="-5" dirty="0">
                <a:solidFill>
                  <a:srgbClr val="3B3F42"/>
                </a:solidFill>
                <a:latin typeface="Calibri"/>
                <a:cs typeface="Roboto"/>
              </a:rPr>
              <a:t>Ghorbani, James </a:t>
            </a:r>
            <a:r>
              <a:rPr sz="900" spc="-50" dirty="0">
                <a:solidFill>
                  <a:srgbClr val="3B3F42"/>
                </a:solidFill>
                <a:latin typeface="Calibri"/>
                <a:cs typeface="Roboto"/>
              </a:rPr>
              <a:t>Y. </a:t>
            </a: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Zou, </a:t>
            </a:r>
            <a:r>
              <a:rPr sz="900" b="1" i="1" dirty="0">
                <a:solidFill>
                  <a:srgbClr val="3B3F42"/>
                </a:solidFill>
                <a:latin typeface="Calibri"/>
                <a:cs typeface="Roboto"/>
              </a:rPr>
              <a:t>Data </a:t>
            </a:r>
            <a:r>
              <a:rPr sz="900" b="1" i="1" spc="-5" dirty="0">
                <a:solidFill>
                  <a:srgbClr val="3B3F42"/>
                </a:solidFill>
                <a:latin typeface="Calibri"/>
                <a:cs typeface="Roboto"/>
              </a:rPr>
              <a:t>Shapley: Equitable Valuation </a:t>
            </a:r>
            <a:r>
              <a:rPr sz="900" b="1" i="1" dirty="0">
                <a:solidFill>
                  <a:srgbClr val="3B3F42"/>
                </a:solidFill>
                <a:latin typeface="Calibri"/>
                <a:cs typeface="Roboto"/>
              </a:rPr>
              <a:t>of Data for Machine </a:t>
            </a:r>
            <a:r>
              <a:rPr sz="900" b="1" i="1" spc="5" dirty="0">
                <a:solidFill>
                  <a:srgbClr val="3B3F42"/>
                </a:solidFill>
                <a:latin typeface="Calibri"/>
                <a:cs typeface="Roboto"/>
              </a:rPr>
              <a:t>Learning</a:t>
            </a:r>
            <a:r>
              <a:rPr sz="900" i="1" spc="5" dirty="0">
                <a:solidFill>
                  <a:srgbClr val="3B3F42"/>
                </a:solidFill>
                <a:latin typeface="Calibri"/>
                <a:cs typeface="Roboto"/>
              </a:rPr>
              <a:t>, </a:t>
            </a:r>
            <a:r>
              <a:rPr sz="900" i="1" dirty="0">
                <a:solidFill>
                  <a:srgbClr val="3B3F42"/>
                </a:solidFill>
                <a:latin typeface="Calibri"/>
                <a:cs typeface="Roboto"/>
              </a:rPr>
              <a:t>ICML</a:t>
            </a:r>
            <a:r>
              <a:rPr sz="900" dirty="0">
                <a:solidFill>
                  <a:srgbClr val="3B3F42"/>
                </a:solidFill>
                <a:latin typeface="Calibri"/>
                <a:cs typeface="Roboto"/>
              </a:rPr>
              <a:t>,</a:t>
            </a:r>
            <a:r>
              <a:rPr sz="900" spc="114" dirty="0">
                <a:solidFill>
                  <a:srgbClr val="3B3F42"/>
                </a:solidFill>
                <a:latin typeface="Calibri"/>
                <a:cs typeface="Roboto"/>
              </a:rPr>
              <a:t> </a:t>
            </a: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2019</a:t>
            </a:r>
            <a:endParaRPr sz="900">
              <a:latin typeface="Calibri"/>
              <a:cs typeface="Roboto"/>
            </a:endParaRPr>
          </a:p>
        </p:txBody>
      </p:sp>
      <p:sp>
        <p:nvSpPr>
          <p:cNvPr id="1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Objective &amp; Use-cases </a:t>
            </a:r>
            <a:endParaRPr sz="2800" b="1">
              <a:solidFill>
                <a:srgbClr val="1F2A44"/>
              </a:solidFill>
              <a:latin typeface="Cambria"/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000" b="0" dirty="0">
                <a:solidFill>
                  <a:srgbClr val="5F6B7A"/>
                </a:solidFill>
                <a:latin typeface="Cambria"/>
              </a:rPr>
              <a:t>- </a:t>
            </a:r>
            <a:r>
              <a:rPr sz="2000" b="0" dirty="0">
                <a:solidFill>
                  <a:srgbClr val="5F6B7A"/>
                </a:solidFill>
                <a:latin typeface="Cambria"/>
                <a:cs typeface="Arial"/>
              </a:rPr>
              <a:t>Learn in reliable way</a:t>
            </a:r>
            <a:endParaRPr sz="2000" b="0">
              <a:solidFill>
                <a:srgbClr val="5F6B7A"/>
              </a:solidFill>
              <a:latin typeface="Cambri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0415" y="1325880"/>
            <a:ext cx="569087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325" indent="-382261">
              <a:spcBef>
                <a:spcPts val="100"/>
              </a:spcBef>
              <a:buChar char="●"/>
              <a:tabLst>
                <a:tab pos="394325" algn="l"/>
                <a:tab pos="394961" algn="l"/>
              </a:tabLst>
            </a:pPr>
            <a:r>
              <a:rPr sz="2000" b="1" spc="35" dirty="0">
                <a:solidFill>
                  <a:srgbClr val="0000FF"/>
                </a:solidFill>
                <a:latin typeface="Calibri"/>
                <a:cs typeface="Arial"/>
              </a:rPr>
              <a:t>Data</a:t>
            </a:r>
            <a:r>
              <a:rPr sz="2000" b="1" spc="-10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Calibri"/>
                <a:cs typeface="Arial"/>
              </a:rPr>
              <a:t>valuation</a:t>
            </a:r>
            <a:endParaRPr sz="2000">
              <a:latin typeface="Calibri"/>
              <a:cs typeface="Arial"/>
            </a:endParaRPr>
          </a:p>
          <a:p>
            <a:pPr marL="851514" lvl="1" indent="-367021">
              <a:spcBef>
                <a:spcPts val="5"/>
              </a:spcBef>
              <a:buClr>
                <a:srgbClr val="000000"/>
              </a:buClr>
              <a:buChar char="○"/>
              <a:tabLst>
                <a:tab pos="851514" algn="l"/>
                <a:tab pos="852148" algn="l"/>
              </a:tabLst>
            </a:pPr>
            <a:r>
              <a:rPr spc="-50" dirty="0">
                <a:solidFill>
                  <a:srgbClr val="3B3F42"/>
                </a:solidFill>
                <a:latin typeface="Calibri"/>
                <a:cs typeface="Arial"/>
              </a:rPr>
              <a:t>Fair </a:t>
            </a:r>
            <a:r>
              <a:rPr dirty="0">
                <a:solidFill>
                  <a:srgbClr val="3B3F42"/>
                </a:solidFill>
                <a:latin typeface="Calibri"/>
                <a:cs typeface="Arial"/>
              </a:rPr>
              <a:t>valuation </a:t>
            </a:r>
            <a:r>
              <a:rPr spc="75" dirty="0">
                <a:solidFill>
                  <a:srgbClr val="3B3F42"/>
                </a:solidFill>
                <a:latin typeface="Calibri"/>
                <a:cs typeface="Arial"/>
              </a:rPr>
              <a:t>for </a:t>
            </a:r>
            <a:r>
              <a:rPr dirty="0">
                <a:solidFill>
                  <a:srgbClr val="3B3F42"/>
                </a:solidFill>
                <a:latin typeface="Calibri"/>
                <a:cs typeface="Arial"/>
              </a:rPr>
              <a:t>the labelers </a:t>
            </a:r>
            <a:r>
              <a:rPr spc="-15" dirty="0">
                <a:solidFill>
                  <a:srgbClr val="3B3F42"/>
                </a:solidFill>
                <a:latin typeface="Calibri"/>
                <a:cs typeface="Arial"/>
              </a:rPr>
              <a:t>and </a:t>
            </a:r>
            <a:r>
              <a:rPr spc="5" dirty="0">
                <a:solidFill>
                  <a:srgbClr val="3B3F42"/>
                </a:solidFill>
                <a:latin typeface="Calibri"/>
                <a:cs typeface="Arial"/>
              </a:rPr>
              <a:t>data</a:t>
            </a:r>
            <a:r>
              <a:rPr spc="-85" dirty="0">
                <a:solidFill>
                  <a:srgbClr val="3B3F42"/>
                </a:solidFill>
                <a:latin typeface="Calibri"/>
                <a:cs typeface="Arial"/>
              </a:rPr>
              <a:t> </a:t>
            </a:r>
            <a:r>
              <a:rPr spc="25" dirty="0">
                <a:solidFill>
                  <a:srgbClr val="3B3F42"/>
                </a:solidFill>
                <a:latin typeface="Calibri"/>
                <a:cs typeface="Arial"/>
              </a:rPr>
              <a:t>provider</a:t>
            </a:r>
            <a:endParaRPr>
              <a:latin typeface="Calibri"/>
              <a:cs typeface="Arial"/>
            </a:endParaRPr>
          </a:p>
          <a:p>
            <a:pPr marL="851514" lvl="1" indent="-367021">
              <a:spcBef>
                <a:spcPts val="15"/>
              </a:spcBef>
              <a:buChar char="○"/>
              <a:tabLst>
                <a:tab pos="851514" algn="l"/>
                <a:tab pos="852148" algn="l"/>
              </a:tabLst>
            </a:pPr>
            <a:r>
              <a:rPr spc="10" dirty="0">
                <a:solidFill>
                  <a:srgbClr val="3B3F42"/>
                </a:solidFill>
                <a:latin typeface="Calibri"/>
                <a:cs typeface="Arial"/>
              </a:rPr>
              <a:t>Insights about </a:t>
            </a:r>
            <a:r>
              <a:rPr spc="30" dirty="0">
                <a:solidFill>
                  <a:srgbClr val="3B3F42"/>
                </a:solidFill>
                <a:latin typeface="Calibri"/>
                <a:cs typeface="Arial"/>
              </a:rPr>
              <a:t>the</a:t>
            </a:r>
            <a:r>
              <a:rPr spc="55" dirty="0">
                <a:solidFill>
                  <a:srgbClr val="3B3F42"/>
                </a:solidFill>
                <a:latin typeface="Calibri"/>
                <a:cs typeface="Arial"/>
              </a:rPr>
              <a:t> </a:t>
            </a:r>
            <a:r>
              <a:rPr spc="-5" dirty="0">
                <a:solidFill>
                  <a:srgbClr val="3B3F42"/>
                </a:solidFill>
                <a:latin typeface="Calibri"/>
                <a:cs typeface="Arial"/>
              </a:rPr>
              <a:t>dataset </a:t>
            </a:r>
            <a:endParaRPr>
              <a:latin typeface="Calibri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66094" y="2390512"/>
            <a:ext cx="4743111" cy="20460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65436" y="4809704"/>
            <a:ext cx="46570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Ruoxi </a:t>
            </a:r>
            <a:r>
              <a:rPr sz="900" spc="-5" dirty="0">
                <a:solidFill>
                  <a:srgbClr val="3B3F42"/>
                </a:solidFill>
                <a:latin typeface="Calibri"/>
                <a:cs typeface="Roboto"/>
              </a:rPr>
              <a:t>Jia et al., </a:t>
            </a:r>
            <a:r>
              <a:rPr sz="900" b="1" i="1" spc="-15" dirty="0">
                <a:solidFill>
                  <a:srgbClr val="3B3F42"/>
                </a:solidFill>
                <a:latin typeface="Calibri"/>
                <a:cs typeface="Roboto"/>
              </a:rPr>
              <a:t>Towards </a:t>
            </a:r>
            <a:r>
              <a:rPr sz="900" b="1" i="1" dirty="0">
                <a:solidFill>
                  <a:srgbClr val="3B3F42"/>
                </a:solidFill>
                <a:latin typeface="Calibri"/>
                <a:cs typeface="Roboto"/>
              </a:rPr>
              <a:t>Eﬃcient Data </a:t>
            </a:r>
            <a:r>
              <a:rPr sz="900" b="1" i="1" spc="-5" dirty="0">
                <a:solidFill>
                  <a:srgbClr val="3B3F42"/>
                </a:solidFill>
                <a:latin typeface="Calibri"/>
                <a:cs typeface="Roboto"/>
              </a:rPr>
              <a:t>Valuation </a:t>
            </a:r>
            <a:r>
              <a:rPr sz="900" b="1" i="1" dirty="0">
                <a:solidFill>
                  <a:srgbClr val="3B3F42"/>
                </a:solidFill>
                <a:latin typeface="Calibri"/>
                <a:cs typeface="Roboto"/>
              </a:rPr>
              <a:t>Based on the </a:t>
            </a:r>
            <a:r>
              <a:rPr sz="900" b="1" i="1" spc="-5" dirty="0">
                <a:solidFill>
                  <a:srgbClr val="3B3F42"/>
                </a:solidFill>
                <a:latin typeface="Calibri"/>
                <a:cs typeface="Roboto"/>
              </a:rPr>
              <a:t>Shapley </a:t>
            </a:r>
            <a:r>
              <a:rPr sz="900" b="1" i="1" dirty="0">
                <a:solidFill>
                  <a:srgbClr val="3B3F42"/>
                </a:solidFill>
                <a:latin typeface="Calibri"/>
                <a:cs typeface="Roboto"/>
              </a:rPr>
              <a:t>Value</a:t>
            </a:r>
            <a:r>
              <a:rPr sz="900" i="1" dirty="0">
                <a:solidFill>
                  <a:srgbClr val="3B3F42"/>
                </a:solidFill>
                <a:latin typeface="Calibri"/>
                <a:cs typeface="Roboto"/>
              </a:rPr>
              <a:t>, </a:t>
            </a:r>
            <a:r>
              <a:rPr sz="900" i="1" spc="-15" dirty="0">
                <a:solidFill>
                  <a:srgbClr val="3B3F42"/>
                </a:solidFill>
                <a:latin typeface="Calibri"/>
                <a:cs typeface="Roboto"/>
              </a:rPr>
              <a:t>AISTATS</a:t>
            </a:r>
            <a:r>
              <a:rPr sz="900" spc="-15" dirty="0">
                <a:solidFill>
                  <a:srgbClr val="3B3F42"/>
                </a:solidFill>
                <a:latin typeface="Calibri"/>
                <a:cs typeface="Roboto"/>
              </a:rPr>
              <a:t>,</a:t>
            </a:r>
            <a:r>
              <a:rPr sz="900" spc="95" dirty="0">
                <a:solidFill>
                  <a:srgbClr val="3B3F42"/>
                </a:solidFill>
                <a:latin typeface="Calibri"/>
                <a:cs typeface="Roboto"/>
              </a:rPr>
              <a:t> </a:t>
            </a: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2019</a:t>
            </a:r>
            <a:endParaRPr sz="900">
              <a:latin typeface="Calibri"/>
              <a:cs typeface="Roboto"/>
            </a:endParaRP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Objective &amp; Use-cases </a:t>
            </a:r>
            <a:endParaRPr sz="2800" b="1">
              <a:solidFill>
                <a:srgbClr val="1F2A44"/>
              </a:solidFill>
              <a:latin typeface="Cambria"/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000" b="0" dirty="0">
                <a:solidFill>
                  <a:srgbClr val="5F6B7A"/>
                </a:solidFill>
                <a:latin typeface="Cambria"/>
              </a:rPr>
              <a:t>- </a:t>
            </a:r>
            <a:r>
              <a:rPr sz="2000" b="0" dirty="0">
                <a:solidFill>
                  <a:srgbClr val="5F6B7A"/>
                </a:solidFill>
                <a:latin typeface="Cambria"/>
                <a:cs typeface="Arial"/>
              </a:rPr>
              <a:t>Learn in reliable way</a:t>
            </a:r>
            <a:endParaRPr sz="2000" b="0">
              <a:solidFill>
                <a:srgbClr val="5F6B7A"/>
              </a:solidFill>
              <a:latin typeface="Cambri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0415" y="1684731"/>
            <a:ext cx="388492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325" indent="-382261">
              <a:spcBef>
                <a:spcPts val="100"/>
              </a:spcBef>
              <a:buChar char="●"/>
              <a:tabLst>
                <a:tab pos="394325" algn="l"/>
                <a:tab pos="394961" algn="l"/>
              </a:tabLst>
            </a:pPr>
            <a:r>
              <a:rPr sz="2000" b="1" spc="25" dirty="0">
                <a:solidFill>
                  <a:srgbClr val="0000FF"/>
                </a:solidFill>
                <a:latin typeface="Calibri"/>
                <a:cs typeface="Arial"/>
              </a:rPr>
              <a:t>Corrupted </a:t>
            </a:r>
            <a:r>
              <a:rPr sz="2000" b="1" spc="-10" dirty="0">
                <a:solidFill>
                  <a:srgbClr val="0000FF"/>
                </a:solidFill>
                <a:latin typeface="Calibri"/>
                <a:cs typeface="Arial"/>
              </a:rPr>
              <a:t>sample</a:t>
            </a:r>
            <a:r>
              <a:rPr sz="2000" b="1" spc="-114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2000" b="1" spc="20" dirty="0">
                <a:solidFill>
                  <a:srgbClr val="0000FF"/>
                </a:solidFill>
                <a:latin typeface="Calibri"/>
                <a:cs typeface="Arial"/>
              </a:rPr>
              <a:t>discovery</a:t>
            </a:r>
            <a:endParaRPr sz="2000">
              <a:latin typeface="Calibri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82942" y="2522635"/>
            <a:ext cx="815975" cy="1436370"/>
            <a:chOff x="2759094" y="2205443"/>
            <a:chExt cx="815975" cy="1436370"/>
          </a:xfrm>
        </p:grpSpPr>
        <p:sp>
          <p:nvSpPr>
            <p:cNvPr id="6" name="object 6"/>
            <p:cNvSpPr/>
            <p:nvPr/>
          </p:nvSpPr>
          <p:spPr>
            <a:xfrm>
              <a:off x="2759094" y="2205443"/>
              <a:ext cx="809595" cy="11134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66844" y="3248068"/>
              <a:ext cx="807623" cy="3935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228340" y="2526113"/>
            <a:ext cx="823594" cy="1433195"/>
            <a:chOff x="3704492" y="2208920"/>
            <a:chExt cx="823594" cy="1433195"/>
          </a:xfrm>
        </p:grpSpPr>
        <p:sp>
          <p:nvSpPr>
            <p:cNvPr id="9" name="object 9"/>
            <p:cNvSpPr/>
            <p:nvPr/>
          </p:nvSpPr>
          <p:spPr>
            <a:xfrm>
              <a:off x="3704492" y="2208920"/>
              <a:ext cx="823088" cy="11064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12217" y="3248068"/>
              <a:ext cx="807623" cy="3935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3974189" y="4019618"/>
            <a:ext cx="1118223" cy="10065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76402" y="4019658"/>
            <a:ext cx="1112975" cy="9928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58269" y="4096083"/>
            <a:ext cx="1112975" cy="9928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8274159" y="3877257"/>
            <a:ext cx="815975" cy="1436370"/>
            <a:chOff x="6750311" y="3560065"/>
            <a:chExt cx="815975" cy="1436370"/>
          </a:xfrm>
        </p:grpSpPr>
        <p:sp>
          <p:nvSpPr>
            <p:cNvPr id="15" name="object 15"/>
            <p:cNvSpPr/>
            <p:nvPr/>
          </p:nvSpPr>
          <p:spPr>
            <a:xfrm>
              <a:off x="6750311" y="3560065"/>
              <a:ext cx="809595" cy="11134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58061" y="4602690"/>
              <a:ext cx="807623" cy="3935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8225634" y="1618852"/>
            <a:ext cx="823594" cy="1433195"/>
            <a:chOff x="6701786" y="1301659"/>
            <a:chExt cx="823594" cy="1433195"/>
          </a:xfrm>
        </p:grpSpPr>
        <p:sp>
          <p:nvSpPr>
            <p:cNvPr id="18" name="object 18"/>
            <p:cNvSpPr/>
            <p:nvPr/>
          </p:nvSpPr>
          <p:spPr>
            <a:xfrm>
              <a:off x="6701786" y="1301659"/>
              <a:ext cx="823073" cy="11064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09511" y="2340820"/>
              <a:ext cx="807623" cy="3935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9181255" y="1879572"/>
            <a:ext cx="1118233" cy="10065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6360850" y="2342451"/>
            <a:ext cx="1729105" cy="2258060"/>
            <a:chOff x="4837002" y="2025258"/>
            <a:chExt cx="1729105" cy="2258060"/>
          </a:xfrm>
        </p:grpSpPr>
        <p:sp>
          <p:nvSpPr>
            <p:cNvPr id="22" name="object 22"/>
            <p:cNvSpPr/>
            <p:nvPr/>
          </p:nvSpPr>
          <p:spPr>
            <a:xfrm>
              <a:off x="4848915" y="3258168"/>
              <a:ext cx="1675130" cy="998219"/>
            </a:xfrm>
            <a:custGeom>
              <a:avLst/>
              <a:gdLst/>
              <a:ahLst/>
              <a:cxnLst/>
              <a:rect l="l" t="t" r="r" b="b"/>
              <a:pathLst>
                <a:path w="1675129" h="998220">
                  <a:moveTo>
                    <a:pt x="0" y="0"/>
                  </a:moveTo>
                  <a:lnTo>
                    <a:pt x="1674996" y="997947"/>
                  </a:lnTo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15861" y="4242616"/>
              <a:ext cx="45720" cy="36195"/>
            </a:xfrm>
            <a:custGeom>
              <a:avLst/>
              <a:gdLst/>
              <a:ahLst/>
              <a:cxnLst/>
              <a:rect l="l" t="t" r="r" b="b"/>
              <a:pathLst>
                <a:path w="45720" h="36195">
                  <a:moveTo>
                    <a:pt x="45174" y="35624"/>
                  </a:moveTo>
                  <a:lnTo>
                    <a:pt x="0" y="27024"/>
                  </a:lnTo>
                  <a:lnTo>
                    <a:pt x="16099" y="0"/>
                  </a:lnTo>
                  <a:lnTo>
                    <a:pt x="45174" y="356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15861" y="4242616"/>
              <a:ext cx="45720" cy="36195"/>
            </a:xfrm>
            <a:custGeom>
              <a:avLst/>
              <a:gdLst/>
              <a:ahLst/>
              <a:cxnLst/>
              <a:rect l="l" t="t" r="r" b="b"/>
              <a:pathLst>
                <a:path w="45720" h="36195">
                  <a:moveTo>
                    <a:pt x="0" y="27024"/>
                  </a:moveTo>
                  <a:lnTo>
                    <a:pt x="45174" y="35624"/>
                  </a:lnTo>
                  <a:lnTo>
                    <a:pt x="16099" y="0"/>
                  </a:lnTo>
                  <a:lnTo>
                    <a:pt x="0" y="27024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41765" y="2056020"/>
              <a:ext cx="1587500" cy="1195070"/>
            </a:xfrm>
            <a:custGeom>
              <a:avLst/>
              <a:gdLst/>
              <a:ahLst/>
              <a:cxnLst/>
              <a:rect l="l" t="t" r="r" b="b"/>
              <a:pathLst>
                <a:path w="1587500" h="1195070">
                  <a:moveTo>
                    <a:pt x="0" y="1195022"/>
                  </a:moveTo>
                  <a:lnTo>
                    <a:pt x="1587246" y="0"/>
                  </a:lnTo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19537" y="2030020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18924" y="38567"/>
                  </a:moveTo>
                  <a:lnTo>
                    <a:pt x="0" y="13429"/>
                  </a:lnTo>
                  <a:lnTo>
                    <a:pt x="43999" y="0"/>
                  </a:lnTo>
                  <a:lnTo>
                    <a:pt x="18924" y="3856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19537" y="2030020"/>
              <a:ext cx="44450" cy="38735"/>
            </a:xfrm>
            <a:custGeom>
              <a:avLst/>
              <a:gdLst/>
              <a:ahLst/>
              <a:cxnLst/>
              <a:rect l="l" t="t" r="r" b="b"/>
              <a:pathLst>
                <a:path w="44450" h="38735">
                  <a:moveTo>
                    <a:pt x="18924" y="38567"/>
                  </a:moveTo>
                  <a:lnTo>
                    <a:pt x="43999" y="0"/>
                  </a:lnTo>
                  <a:lnTo>
                    <a:pt x="0" y="13429"/>
                  </a:lnTo>
                  <a:lnTo>
                    <a:pt x="18924" y="38567"/>
                  </a:lnTo>
                  <a:close/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385430" y="1325880"/>
            <a:ext cx="169481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High-value</a:t>
            </a:r>
            <a:r>
              <a:rPr sz="1400" b="1" spc="-70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samples</a:t>
            </a:r>
            <a:endParaRPr sz="1400">
              <a:latin typeface="Calibri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83561" y="3479088"/>
            <a:ext cx="16529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solidFill>
                  <a:srgbClr val="FF0000"/>
                </a:solidFill>
                <a:latin typeface="Calibri"/>
                <a:cs typeface="Arial"/>
              </a:rPr>
              <a:t>Low-value</a:t>
            </a:r>
            <a:r>
              <a:rPr sz="1400" b="1" spc="-75" dirty="0">
                <a:solidFill>
                  <a:srgbClr val="FF0000"/>
                </a:solidFill>
                <a:latin typeface="Calibri"/>
                <a:cs typeface="Arial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Arial"/>
              </a:rPr>
              <a:t>samples</a:t>
            </a:r>
            <a:endParaRPr sz="1400">
              <a:latin typeface="Calibri"/>
              <a:cs typeface="Arial"/>
            </a:endParaRPr>
          </a:p>
        </p:txBody>
      </p:sp>
      <p:sp>
        <p:nvSpPr>
          <p:cNvPr id="30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Objective &amp; Use-cases </a:t>
            </a:r>
            <a:endParaRPr sz="2800" b="1">
              <a:solidFill>
                <a:srgbClr val="1F2A44"/>
              </a:solidFill>
              <a:latin typeface="Cambria"/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000" b="0" dirty="0">
                <a:solidFill>
                  <a:srgbClr val="5F6B7A"/>
                </a:solidFill>
                <a:latin typeface="Cambria"/>
              </a:rPr>
              <a:t>- </a:t>
            </a:r>
            <a:r>
              <a:rPr sz="2000" b="0" dirty="0">
                <a:solidFill>
                  <a:srgbClr val="5F6B7A"/>
                </a:solidFill>
                <a:latin typeface="Cambria"/>
                <a:cs typeface="Arial"/>
              </a:rPr>
              <a:t>Learn in reliable way</a:t>
            </a:r>
            <a:endParaRPr sz="2000" b="0">
              <a:solidFill>
                <a:srgbClr val="5F6B7A"/>
              </a:solidFill>
              <a:latin typeface="Cambri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0415" y="1325880"/>
            <a:ext cx="7469505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325" indent="-382261">
              <a:spcBef>
                <a:spcPts val="100"/>
              </a:spcBef>
              <a:buChar char="●"/>
              <a:tabLst>
                <a:tab pos="394325" algn="l"/>
                <a:tab pos="394961" algn="l"/>
              </a:tabLst>
            </a:pPr>
            <a:r>
              <a:rPr sz="2000" b="1" spc="-50" dirty="0">
                <a:solidFill>
                  <a:srgbClr val="0000FF"/>
                </a:solidFill>
                <a:latin typeface="Calibri"/>
                <a:cs typeface="Arial"/>
              </a:rPr>
              <a:t>Robust </a:t>
            </a:r>
            <a:r>
              <a:rPr sz="2000" b="1" spc="10" dirty="0">
                <a:solidFill>
                  <a:srgbClr val="0000FF"/>
                </a:solidFill>
                <a:latin typeface="Calibri"/>
                <a:cs typeface="Arial"/>
              </a:rPr>
              <a:t>learning </a:t>
            </a:r>
            <a:r>
              <a:rPr sz="2000" b="1" spc="35" dirty="0">
                <a:solidFill>
                  <a:srgbClr val="0000FF"/>
                </a:solidFill>
                <a:latin typeface="Calibri"/>
                <a:cs typeface="Arial"/>
              </a:rPr>
              <a:t>with </a:t>
            </a:r>
            <a:r>
              <a:rPr sz="2000" b="1" spc="-30" dirty="0">
                <a:solidFill>
                  <a:srgbClr val="0000FF"/>
                </a:solidFill>
                <a:latin typeface="Calibri"/>
                <a:cs typeface="Arial"/>
              </a:rPr>
              <a:t>noisy </a:t>
            </a:r>
            <a:r>
              <a:rPr sz="2000" b="1" spc="-15" dirty="0">
                <a:solidFill>
                  <a:srgbClr val="0000FF"/>
                </a:solidFill>
                <a:latin typeface="Calibri"/>
                <a:cs typeface="Arial"/>
              </a:rPr>
              <a:t>(or </a:t>
            </a:r>
            <a:r>
              <a:rPr sz="2000" b="1" spc="25" dirty="0">
                <a:solidFill>
                  <a:srgbClr val="0000FF"/>
                </a:solidFill>
                <a:latin typeface="Calibri"/>
                <a:cs typeface="Arial"/>
              </a:rPr>
              <a:t>cheaply-acquired)</a:t>
            </a:r>
            <a:r>
              <a:rPr sz="2000" b="1" spc="75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2000" b="1" spc="20" dirty="0">
                <a:solidFill>
                  <a:srgbClr val="0000FF"/>
                </a:solidFill>
                <a:latin typeface="Calibri"/>
                <a:cs typeface="Arial"/>
              </a:rPr>
              <a:t>datasets</a:t>
            </a:r>
            <a:endParaRPr sz="2000">
              <a:latin typeface="Calibri"/>
              <a:cs typeface="Arial"/>
            </a:endParaRPr>
          </a:p>
          <a:p>
            <a:pPr marL="851514" lvl="1" indent="-367021">
              <a:spcBef>
                <a:spcPts val="5"/>
              </a:spcBef>
              <a:buChar char="○"/>
              <a:tabLst>
                <a:tab pos="851514" algn="l"/>
                <a:tab pos="852148" algn="l"/>
              </a:tabLst>
            </a:pPr>
            <a:r>
              <a:rPr spc="20" dirty="0">
                <a:solidFill>
                  <a:srgbClr val="424242"/>
                </a:solidFill>
                <a:latin typeface="Calibri"/>
                <a:cs typeface="Arial"/>
              </a:rPr>
              <a:t>Augmented</a:t>
            </a:r>
            <a:r>
              <a:rPr spc="-10" dirty="0">
                <a:solidFill>
                  <a:srgbClr val="424242"/>
                </a:solidFill>
                <a:latin typeface="Calibri"/>
                <a:cs typeface="Arial"/>
              </a:rPr>
              <a:t> </a:t>
            </a:r>
            <a:r>
              <a:rPr spc="15" dirty="0">
                <a:solidFill>
                  <a:srgbClr val="424242"/>
                </a:solidFill>
                <a:latin typeface="Calibri"/>
                <a:cs typeface="Arial"/>
              </a:rPr>
              <a:t>learning</a:t>
            </a:r>
            <a:endParaRPr>
              <a:latin typeface="Calibri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44319" y="2034837"/>
            <a:ext cx="2310718" cy="2303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20386" y="2020345"/>
            <a:ext cx="2325970" cy="23198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346499" y="3200048"/>
            <a:ext cx="872490" cy="41275"/>
            <a:chOff x="4822652" y="3165506"/>
            <a:chExt cx="872490" cy="41275"/>
          </a:xfrm>
        </p:grpSpPr>
        <p:sp>
          <p:nvSpPr>
            <p:cNvPr id="8" name="object 8"/>
            <p:cNvSpPr/>
            <p:nvPr/>
          </p:nvSpPr>
          <p:spPr>
            <a:xfrm>
              <a:off x="4827415" y="3179268"/>
              <a:ext cx="819150" cy="6985"/>
            </a:xfrm>
            <a:custGeom>
              <a:avLst/>
              <a:gdLst/>
              <a:ahLst/>
              <a:cxnLst/>
              <a:rect l="l" t="t" r="r" b="b"/>
              <a:pathLst>
                <a:path w="819150" h="6985">
                  <a:moveTo>
                    <a:pt x="0" y="0"/>
                  </a:moveTo>
                  <a:lnTo>
                    <a:pt x="819148" y="6724"/>
                  </a:lnTo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46438" y="3170268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74"/>
                  </a:moveTo>
                  <a:lnTo>
                    <a:pt x="249" y="0"/>
                  </a:lnTo>
                  <a:lnTo>
                    <a:pt x="43349" y="16074"/>
                  </a:lnTo>
                  <a:lnTo>
                    <a:pt x="0" y="3147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46438" y="3170268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74"/>
                  </a:moveTo>
                  <a:lnTo>
                    <a:pt x="43349" y="16074"/>
                  </a:lnTo>
                  <a:lnTo>
                    <a:pt x="249" y="0"/>
                  </a:lnTo>
                  <a:lnTo>
                    <a:pt x="0" y="31474"/>
                  </a:lnTo>
                  <a:close/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969364" y="4409720"/>
            <a:ext cx="610235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83850" algn="l"/>
              </a:tabLst>
            </a:pP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Cheaply-acquired samples	High valued</a:t>
            </a:r>
            <a:r>
              <a:rPr sz="1400" b="1" spc="-15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samples</a:t>
            </a:r>
            <a:endParaRPr sz="1400">
              <a:latin typeface="Calibri"/>
              <a:cs typeface="Arial"/>
            </a:endParaRPr>
          </a:p>
          <a:p>
            <a:pPr>
              <a:spcBef>
                <a:spcPts val="25"/>
              </a:spcBef>
            </a:pPr>
            <a:endParaRPr sz="2100">
              <a:latin typeface="Calibri"/>
              <a:cs typeface="Arial"/>
            </a:endParaRPr>
          </a:p>
          <a:p>
            <a:pPr marL="608315">
              <a:spcBef>
                <a:spcPts val="5"/>
              </a:spcBef>
            </a:pP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Amirata </a:t>
            </a:r>
            <a:r>
              <a:rPr sz="900" spc="-5" dirty="0">
                <a:solidFill>
                  <a:srgbClr val="3B3F42"/>
                </a:solidFill>
                <a:latin typeface="Calibri"/>
                <a:cs typeface="Roboto"/>
              </a:rPr>
              <a:t>Ghorbani, James </a:t>
            </a:r>
            <a:r>
              <a:rPr sz="900" spc="-50" dirty="0">
                <a:solidFill>
                  <a:srgbClr val="3B3F42"/>
                </a:solidFill>
                <a:latin typeface="Calibri"/>
                <a:cs typeface="Roboto"/>
              </a:rPr>
              <a:t>Y. </a:t>
            </a: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Zou, </a:t>
            </a:r>
            <a:r>
              <a:rPr sz="900" b="1" i="1" dirty="0">
                <a:solidFill>
                  <a:srgbClr val="3B3F42"/>
                </a:solidFill>
                <a:latin typeface="Calibri"/>
                <a:cs typeface="Roboto"/>
              </a:rPr>
              <a:t>Data </a:t>
            </a:r>
            <a:r>
              <a:rPr sz="900" b="1" i="1" spc="-5" dirty="0">
                <a:solidFill>
                  <a:srgbClr val="3B3F42"/>
                </a:solidFill>
                <a:latin typeface="Calibri"/>
                <a:cs typeface="Roboto"/>
              </a:rPr>
              <a:t>Shapley: Equitable Valuation </a:t>
            </a:r>
            <a:r>
              <a:rPr sz="900" b="1" i="1" dirty="0">
                <a:solidFill>
                  <a:srgbClr val="3B3F42"/>
                </a:solidFill>
                <a:latin typeface="Calibri"/>
                <a:cs typeface="Roboto"/>
              </a:rPr>
              <a:t>of Data for Machine </a:t>
            </a:r>
            <a:r>
              <a:rPr sz="900" b="1" i="1" spc="5" dirty="0">
                <a:solidFill>
                  <a:srgbClr val="3B3F42"/>
                </a:solidFill>
                <a:latin typeface="Calibri"/>
                <a:cs typeface="Roboto"/>
              </a:rPr>
              <a:t>Learning</a:t>
            </a:r>
            <a:r>
              <a:rPr sz="900" i="1" spc="5" dirty="0">
                <a:solidFill>
                  <a:srgbClr val="3B3F42"/>
                </a:solidFill>
                <a:latin typeface="Calibri"/>
                <a:cs typeface="Roboto"/>
              </a:rPr>
              <a:t>, </a:t>
            </a:r>
            <a:r>
              <a:rPr sz="900" i="1" dirty="0">
                <a:solidFill>
                  <a:srgbClr val="3B3F42"/>
                </a:solidFill>
                <a:latin typeface="Calibri"/>
                <a:cs typeface="Roboto"/>
              </a:rPr>
              <a:t>ICML</a:t>
            </a:r>
            <a:r>
              <a:rPr sz="900" dirty="0">
                <a:solidFill>
                  <a:srgbClr val="3B3F42"/>
                </a:solidFill>
                <a:latin typeface="Calibri"/>
                <a:cs typeface="Roboto"/>
              </a:rPr>
              <a:t>,</a:t>
            </a:r>
            <a:r>
              <a:rPr sz="900" spc="110" dirty="0">
                <a:solidFill>
                  <a:srgbClr val="3B3F42"/>
                </a:solidFill>
                <a:latin typeface="Calibri"/>
                <a:cs typeface="Roboto"/>
              </a:rPr>
              <a:t> </a:t>
            </a:r>
            <a:r>
              <a:rPr sz="900" spc="-10" dirty="0">
                <a:solidFill>
                  <a:srgbClr val="3B3F42"/>
                </a:solidFill>
                <a:latin typeface="Calibri"/>
                <a:cs typeface="Roboto"/>
              </a:rPr>
              <a:t>2019</a:t>
            </a:r>
            <a:endParaRPr sz="900">
              <a:latin typeface="Calibri"/>
              <a:cs typeface="Roboto"/>
            </a:endParaRPr>
          </a:p>
        </p:txBody>
      </p:sp>
      <p:sp>
        <p:nvSpPr>
          <p:cNvPr id="1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Objective &amp; Use-cases </a:t>
            </a:r>
            <a:endParaRPr sz="2800" b="1">
              <a:solidFill>
                <a:srgbClr val="1F2A44"/>
              </a:solidFill>
              <a:latin typeface="Cambria"/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000" b="0" dirty="0">
                <a:solidFill>
                  <a:srgbClr val="5F6B7A"/>
                </a:solidFill>
                <a:latin typeface="Cambria"/>
              </a:rPr>
              <a:t>- </a:t>
            </a:r>
            <a:r>
              <a:rPr sz="2000" b="0" dirty="0">
                <a:solidFill>
                  <a:srgbClr val="5F6B7A"/>
                </a:solidFill>
                <a:latin typeface="Cambria"/>
                <a:cs typeface="Arial"/>
              </a:rPr>
              <a:t>Learn in reliable way</a:t>
            </a:r>
            <a:endParaRPr sz="2000" b="0">
              <a:solidFill>
                <a:srgbClr val="5F6B7A"/>
              </a:solidFill>
              <a:latin typeface="Cambria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0414" y="1325880"/>
            <a:ext cx="754380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325" indent="-382261">
              <a:spcBef>
                <a:spcPts val="100"/>
              </a:spcBef>
              <a:buChar char="●"/>
              <a:tabLst>
                <a:tab pos="394325" algn="l"/>
                <a:tab pos="394961" algn="l"/>
              </a:tabLst>
            </a:pPr>
            <a:r>
              <a:rPr sz="2000" b="1" spc="-10" dirty="0">
                <a:solidFill>
                  <a:srgbClr val="0000FF"/>
                </a:solidFill>
                <a:latin typeface="Calibri"/>
                <a:cs typeface="Arial"/>
              </a:rPr>
              <a:t>Domain</a:t>
            </a:r>
            <a:r>
              <a:rPr sz="2000" b="1" spc="-15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2000" b="1" spc="25" dirty="0">
                <a:solidFill>
                  <a:srgbClr val="0000FF"/>
                </a:solidFill>
                <a:latin typeface="Calibri"/>
                <a:cs typeface="Arial"/>
              </a:rPr>
              <a:t>adaptation</a:t>
            </a:r>
            <a:endParaRPr sz="2000">
              <a:latin typeface="Calibri"/>
              <a:cs typeface="Arial"/>
            </a:endParaRPr>
          </a:p>
          <a:p>
            <a:pPr marL="851514" lvl="1" indent="-367021">
              <a:spcBef>
                <a:spcPts val="5"/>
              </a:spcBef>
              <a:buClr>
                <a:srgbClr val="000000"/>
              </a:buClr>
              <a:buChar char="○"/>
              <a:tabLst>
                <a:tab pos="851514" algn="l"/>
                <a:tab pos="852148" algn="l"/>
              </a:tabLst>
            </a:pPr>
            <a:r>
              <a:rPr spc="-10" dirty="0">
                <a:solidFill>
                  <a:srgbClr val="3B3F42"/>
                </a:solidFill>
                <a:latin typeface="Calibri"/>
                <a:cs typeface="Arial"/>
              </a:rPr>
              <a:t>Assigns </a:t>
            </a:r>
            <a:r>
              <a:rPr dirty="0">
                <a:solidFill>
                  <a:srgbClr val="3B3F42"/>
                </a:solidFill>
                <a:latin typeface="Calibri"/>
                <a:cs typeface="Arial"/>
              </a:rPr>
              <a:t>higher </a:t>
            </a:r>
            <a:r>
              <a:rPr spc="-15" dirty="0">
                <a:solidFill>
                  <a:srgbClr val="3B3F42"/>
                </a:solidFill>
                <a:latin typeface="Calibri"/>
                <a:cs typeface="Arial"/>
              </a:rPr>
              <a:t>values </a:t>
            </a:r>
            <a:r>
              <a:rPr spc="-5" dirty="0">
                <a:solidFill>
                  <a:srgbClr val="3B3F42"/>
                </a:solidFill>
                <a:latin typeface="Calibri"/>
                <a:cs typeface="Arial"/>
              </a:rPr>
              <a:t>on </a:t>
            </a:r>
            <a:r>
              <a:rPr spc="-15" dirty="0">
                <a:solidFill>
                  <a:srgbClr val="3B3F42"/>
                </a:solidFill>
                <a:latin typeface="Calibri"/>
                <a:cs typeface="Arial"/>
              </a:rPr>
              <a:t>the </a:t>
            </a:r>
            <a:r>
              <a:rPr spc="-5" dirty="0">
                <a:solidFill>
                  <a:srgbClr val="3B3F42"/>
                </a:solidFill>
                <a:latin typeface="Calibri"/>
                <a:cs typeface="Arial"/>
              </a:rPr>
              <a:t>samples </a:t>
            </a:r>
            <a:r>
              <a:rPr spc="85" dirty="0">
                <a:solidFill>
                  <a:srgbClr val="3B3F42"/>
                </a:solidFill>
                <a:latin typeface="Calibri"/>
                <a:cs typeface="Arial"/>
              </a:rPr>
              <a:t>from </a:t>
            </a:r>
            <a:r>
              <a:rPr spc="30" dirty="0">
                <a:solidFill>
                  <a:srgbClr val="3B3F42"/>
                </a:solidFill>
                <a:latin typeface="Calibri"/>
                <a:cs typeface="Arial"/>
              </a:rPr>
              <a:t>the </a:t>
            </a:r>
            <a:r>
              <a:rPr spc="5" dirty="0">
                <a:solidFill>
                  <a:srgbClr val="3B3F42"/>
                </a:solidFill>
                <a:latin typeface="Calibri"/>
                <a:cs typeface="Arial"/>
              </a:rPr>
              <a:t>target</a:t>
            </a:r>
            <a:r>
              <a:rPr spc="-80" dirty="0">
                <a:solidFill>
                  <a:srgbClr val="3B3F42"/>
                </a:solidFill>
                <a:latin typeface="Calibri"/>
                <a:cs typeface="Arial"/>
              </a:rPr>
              <a:t> </a:t>
            </a:r>
            <a:r>
              <a:rPr spc="50" dirty="0">
                <a:solidFill>
                  <a:srgbClr val="3B3F42"/>
                </a:solidFill>
                <a:latin typeface="Calibri"/>
                <a:cs typeface="Arial"/>
              </a:rPr>
              <a:t>distribution</a:t>
            </a:r>
            <a:endParaRPr>
              <a:latin typeface="Calibri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184730" y="2469848"/>
            <a:ext cx="1511300" cy="1750060"/>
            <a:chOff x="2660882" y="2511507"/>
            <a:chExt cx="1511300" cy="1750060"/>
          </a:xfrm>
        </p:grpSpPr>
        <p:sp>
          <p:nvSpPr>
            <p:cNvPr id="6" name="object 6"/>
            <p:cNvSpPr/>
            <p:nvPr/>
          </p:nvSpPr>
          <p:spPr>
            <a:xfrm>
              <a:off x="2665644" y="2516269"/>
              <a:ext cx="1501775" cy="1740535"/>
            </a:xfrm>
            <a:custGeom>
              <a:avLst/>
              <a:gdLst/>
              <a:ahLst/>
              <a:cxnLst/>
              <a:rect l="l" t="t" r="r" b="b"/>
              <a:pathLst>
                <a:path w="1501775" h="1740535">
                  <a:moveTo>
                    <a:pt x="0" y="0"/>
                  </a:moveTo>
                  <a:lnTo>
                    <a:pt x="1501196" y="0"/>
                  </a:lnTo>
                  <a:lnTo>
                    <a:pt x="1501196" y="1740296"/>
                  </a:lnTo>
                  <a:lnTo>
                    <a:pt x="0" y="17402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87993" y="2872194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281099" y="572698"/>
                  </a:move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87993" y="2872194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0" y="286349"/>
                  </a:move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55329" y="2946710"/>
            <a:ext cx="28829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spcBef>
                <a:spcPts val="100"/>
              </a:spcBef>
            </a:pPr>
            <a:r>
              <a:rPr sz="1000" spc="-60" dirty="0">
                <a:latin typeface="Calibri"/>
                <a:cs typeface="Arial"/>
              </a:rPr>
              <a:t>T</a:t>
            </a:r>
            <a:r>
              <a:rPr sz="1000" dirty="0">
                <a:latin typeface="Calibri"/>
                <a:cs typeface="Arial"/>
              </a:rPr>
              <a:t>ype</a:t>
            </a:r>
            <a:endParaRPr sz="1000">
              <a:latin typeface="Calibri"/>
              <a:cs typeface="Arial"/>
            </a:endParaRPr>
          </a:p>
          <a:p>
            <a:pPr marR="4445" algn="ctr"/>
            <a:r>
              <a:rPr sz="1000" b="1" dirty="0">
                <a:latin typeface="Calibri"/>
                <a:cs typeface="Arial"/>
              </a:rPr>
              <a:t>B</a:t>
            </a:r>
            <a:endParaRPr sz="1000">
              <a:latin typeface="Calibri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73109" y="2541542"/>
            <a:ext cx="8743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b="1" spc="-20" dirty="0">
                <a:solidFill>
                  <a:srgbClr val="0000FF"/>
                </a:solidFill>
                <a:latin typeface="Calibri"/>
                <a:cs typeface="Arial"/>
              </a:rPr>
              <a:t>Training</a:t>
            </a:r>
            <a:r>
              <a:rPr sz="1200" b="1" spc="-100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1200" b="1" spc="5" dirty="0">
                <a:solidFill>
                  <a:srgbClr val="0000FF"/>
                </a:solidFill>
                <a:latin typeface="Calibri"/>
                <a:cs typeface="Arial"/>
              </a:rPr>
              <a:t>Set</a:t>
            </a:r>
            <a:endParaRPr sz="1200">
              <a:latin typeface="Calibri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291854" y="3519997"/>
            <a:ext cx="572135" cy="582295"/>
            <a:chOff x="2768006" y="3561655"/>
            <a:chExt cx="572135" cy="582295"/>
          </a:xfrm>
        </p:grpSpPr>
        <p:sp>
          <p:nvSpPr>
            <p:cNvPr id="12" name="object 12"/>
            <p:cNvSpPr/>
            <p:nvPr/>
          </p:nvSpPr>
          <p:spPr>
            <a:xfrm>
              <a:off x="2772769" y="3566418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281099" y="572698"/>
                  </a:move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72769" y="3566417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0" y="286349"/>
                  </a:move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40108" y="3640928"/>
            <a:ext cx="28829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spcBef>
                <a:spcPts val="100"/>
              </a:spcBef>
            </a:pPr>
            <a:r>
              <a:rPr sz="1000" spc="-60" dirty="0">
                <a:latin typeface="Calibri"/>
                <a:cs typeface="Arial"/>
              </a:rPr>
              <a:t>T</a:t>
            </a:r>
            <a:r>
              <a:rPr sz="1000" dirty="0">
                <a:latin typeface="Calibri"/>
                <a:cs typeface="Arial"/>
              </a:rPr>
              <a:t>ype</a:t>
            </a:r>
            <a:endParaRPr sz="1000">
              <a:latin typeface="Calibri"/>
              <a:cs typeface="Arial"/>
            </a:endParaRPr>
          </a:p>
          <a:p>
            <a:pPr marR="4445" algn="ctr"/>
            <a:r>
              <a:rPr sz="1000" b="1" dirty="0">
                <a:latin typeface="Calibri"/>
                <a:cs typeface="Arial"/>
              </a:rPr>
              <a:t>C</a:t>
            </a:r>
            <a:endParaRPr sz="1000">
              <a:latin typeface="Calibri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12979" y="2825773"/>
            <a:ext cx="572135" cy="582295"/>
            <a:chOff x="2789131" y="2867431"/>
            <a:chExt cx="572135" cy="582295"/>
          </a:xfrm>
        </p:grpSpPr>
        <p:sp>
          <p:nvSpPr>
            <p:cNvPr id="16" name="object 16"/>
            <p:cNvSpPr/>
            <p:nvPr/>
          </p:nvSpPr>
          <p:spPr>
            <a:xfrm>
              <a:off x="2793894" y="2872194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281099" y="572698"/>
                  </a:move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93894" y="2872194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0" y="286349"/>
                  </a:move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61234" y="2946710"/>
            <a:ext cx="28829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spcBef>
                <a:spcPts val="100"/>
              </a:spcBef>
            </a:pPr>
            <a:r>
              <a:rPr sz="1000" spc="-60" dirty="0">
                <a:latin typeface="Calibri"/>
                <a:cs typeface="Arial"/>
              </a:rPr>
              <a:t>T</a:t>
            </a:r>
            <a:r>
              <a:rPr sz="1000" dirty="0">
                <a:latin typeface="Calibri"/>
                <a:cs typeface="Arial"/>
              </a:rPr>
              <a:t>ype</a:t>
            </a:r>
            <a:endParaRPr sz="1000">
              <a:latin typeface="Calibri"/>
              <a:cs typeface="Arial"/>
            </a:endParaRPr>
          </a:p>
          <a:p>
            <a:pPr marR="4445" algn="ctr"/>
            <a:r>
              <a:rPr sz="1000" b="1" dirty="0">
                <a:latin typeface="Calibri"/>
                <a:cs typeface="Arial"/>
              </a:rPr>
              <a:t>A</a:t>
            </a:r>
            <a:endParaRPr sz="1000">
              <a:latin typeface="Calibri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617548" y="3144173"/>
            <a:ext cx="572135" cy="582295"/>
            <a:chOff x="6093700" y="3185831"/>
            <a:chExt cx="572135" cy="582295"/>
          </a:xfrm>
        </p:grpSpPr>
        <p:sp>
          <p:nvSpPr>
            <p:cNvPr id="20" name="object 20"/>
            <p:cNvSpPr/>
            <p:nvPr/>
          </p:nvSpPr>
          <p:spPr>
            <a:xfrm>
              <a:off x="6098462" y="3190593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09" h="572770">
                  <a:moveTo>
                    <a:pt x="281099" y="572698"/>
                  </a:move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98462" y="3190593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09" h="572770">
                  <a:moveTo>
                    <a:pt x="0" y="286349"/>
                  </a:move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152811" y="2474610"/>
            <a:ext cx="1501775" cy="1141979"/>
          </a:xfrm>
          <a:prstGeom prst="rect">
            <a:avLst/>
          </a:prstGeom>
          <a:ln w="9524">
            <a:solidFill>
              <a:srgbClr val="666666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342892">
              <a:spcBef>
                <a:spcPts val="625"/>
              </a:spcBef>
            </a:pPr>
            <a:r>
              <a:rPr sz="1200" b="1" spc="-10" dirty="0">
                <a:solidFill>
                  <a:srgbClr val="0000FF"/>
                </a:solidFill>
                <a:latin typeface="Calibri"/>
                <a:cs typeface="Arial"/>
              </a:rPr>
              <a:t>Target</a:t>
            </a:r>
            <a:r>
              <a:rPr sz="1200" b="1" spc="-20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1200" b="1" spc="5" dirty="0">
                <a:solidFill>
                  <a:srgbClr val="0000FF"/>
                </a:solidFill>
                <a:latin typeface="Calibri"/>
                <a:cs typeface="Arial"/>
              </a:rPr>
              <a:t>Set</a:t>
            </a:r>
            <a:endParaRPr sz="1200">
              <a:latin typeface="Calibri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Arial"/>
            </a:endParaRPr>
          </a:p>
          <a:p>
            <a:pPr algn="ctr">
              <a:spcBef>
                <a:spcPts val="5"/>
              </a:spcBef>
            </a:pPr>
            <a:r>
              <a:rPr sz="1000" spc="-15" dirty="0">
                <a:latin typeface="Calibri"/>
                <a:cs typeface="Arial"/>
              </a:rPr>
              <a:t>Type</a:t>
            </a:r>
            <a:endParaRPr sz="1000">
              <a:latin typeface="Calibri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dirty="0">
                <a:latin typeface="Calibri"/>
                <a:cs typeface="Arial"/>
              </a:rPr>
              <a:t>D</a:t>
            </a:r>
            <a:endParaRPr sz="1000">
              <a:latin typeface="Calibri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07078" y="3519997"/>
            <a:ext cx="572135" cy="582295"/>
            <a:chOff x="3483230" y="3561655"/>
            <a:chExt cx="572135" cy="582295"/>
          </a:xfrm>
        </p:grpSpPr>
        <p:sp>
          <p:nvSpPr>
            <p:cNvPr id="24" name="object 24"/>
            <p:cNvSpPr/>
            <p:nvPr/>
          </p:nvSpPr>
          <p:spPr>
            <a:xfrm>
              <a:off x="3487993" y="3566418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281099" y="572698"/>
                  </a:move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487992" y="3566417"/>
              <a:ext cx="562610" cy="572770"/>
            </a:xfrm>
            <a:custGeom>
              <a:avLst/>
              <a:gdLst/>
              <a:ahLst/>
              <a:cxnLst/>
              <a:rect l="l" t="t" r="r" b="b"/>
              <a:pathLst>
                <a:path w="562610" h="572770">
                  <a:moveTo>
                    <a:pt x="0" y="286349"/>
                  </a:moveTo>
                  <a:lnTo>
                    <a:pt x="3679" y="239901"/>
                  </a:lnTo>
                  <a:lnTo>
                    <a:pt x="14330" y="195839"/>
                  </a:lnTo>
                  <a:lnTo>
                    <a:pt x="31375" y="154753"/>
                  </a:lnTo>
                  <a:lnTo>
                    <a:pt x="54235" y="117233"/>
                  </a:lnTo>
                  <a:lnTo>
                    <a:pt x="82331" y="83868"/>
                  </a:lnTo>
                  <a:lnTo>
                    <a:pt x="115084" y="55247"/>
                  </a:lnTo>
                  <a:lnTo>
                    <a:pt x="151916" y="31961"/>
                  </a:lnTo>
                  <a:lnTo>
                    <a:pt x="192249" y="14597"/>
                  </a:lnTo>
                  <a:lnTo>
                    <a:pt x="235502" y="3747"/>
                  </a:lnTo>
                  <a:lnTo>
                    <a:pt x="281099" y="0"/>
                  </a:lnTo>
                  <a:lnTo>
                    <a:pt x="336194" y="5553"/>
                  </a:lnTo>
                  <a:lnTo>
                    <a:pt x="388671" y="21799"/>
                  </a:lnTo>
                  <a:lnTo>
                    <a:pt x="437055" y="48114"/>
                  </a:lnTo>
                  <a:lnTo>
                    <a:pt x="479874" y="83874"/>
                  </a:lnTo>
                  <a:lnTo>
                    <a:pt x="508672" y="118261"/>
                  </a:lnTo>
                  <a:lnTo>
                    <a:pt x="531618" y="156470"/>
                  </a:lnTo>
                  <a:lnTo>
                    <a:pt x="548398" y="197733"/>
                  </a:lnTo>
                  <a:lnTo>
                    <a:pt x="558696" y="241282"/>
                  </a:lnTo>
                  <a:lnTo>
                    <a:pt x="562198" y="286349"/>
                  </a:lnTo>
                  <a:lnTo>
                    <a:pt x="558519" y="332797"/>
                  </a:lnTo>
                  <a:lnTo>
                    <a:pt x="547868" y="376859"/>
                  </a:lnTo>
                  <a:lnTo>
                    <a:pt x="530823" y="417944"/>
                  </a:lnTo>
                  <a:lnTo>
                    <a:pt x="507963" y="455465"/>
                  </a:lnTo>
                  <a:lnTo>
                    <a:pt x="479867" y="488830"/>
                  </a:lnTo>
                  <a:lnTo>
                    <a:pt x="447114" y="517450"/>
                  </a:lnTo>
                  <a:lnTo>
                    <a:pt x="410282" y="540737"/>
                  </a:lnTo>
                  <a:lnTo>
                    <a:pt x="369949" y="558100"/>
                  </a:lnTo>
                  <a:lnTo>
                    <a:pt x="326695" y="568951"/>
                  </a:lnTo>
                  <a:lnTo>
                    <a:pt x="281099" y="572698"/>
                  </a:lnTo>
                  <a:lnTo>
                    <a:pt x="235502" y="568951"/>
                  </a:lnTo>
                  <a:lnTo>
                    <a:pt x="192249" y="558100"/>
                  </a:lnTo>
                  <a:lnTo>
                    <a:pt x="151916" y="540737"/>
                  </a:lnTo>
                  <a:lnTo>
                    <a:pt x="115084" y="517450"/>
                  </a:lnTo>
                  <a:lnTo>
                    <a:pt x="82331" y="488830"/>
                  </a:lnTo>
                  <a:lnTo>
                    <a:pt x="54235" y="455465"/>
                  </a:lnTo>
                  <a:lnTo>
                    <a:pt x="31375" y="417944"/>
                  </a:lnTo>
                  <a:lnTo>
                    <a:pt x="14330" y="376859"/>
                  </a:lnTo>
                  <a:lnTo>
                    <a:pt x="3679" y="332797"/>
                  </a:lnTo>
                  <a:lnTo>
                    <a:pt x="0" y="286349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155329" y="3640928"/>
            <a:ext cx="28829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spcBef>
                <a:spcPts val="100"/>
              </a:spcBef>
            </a:pPr>
            <a:r>
              <a:rPr sz="1000" spc="-60" dirty="0">
                <a:latin typeface="Calibri"/>
                <a:cs typeface="Arial"/>
              </a:rPr>
              <a:t>T</a:t>
            </a:r>
            <a:r>
              <a:rPr sz="1000" dirty="0">
                <a:latin typeface="Calibri"/>
                <a:cs typeface="Arial"/>
              </a:rPr>
              <a:t>ype</a:t>
            </a:r>
            <a:endParaRPr sz="1000">
              <a:latin typeface="Calibri"/>
              <a:cs typeface="Arial"/>
            </a:endParaRPr>
          </a:p>
          <a:p>
            <a:pPr marR="4445" algn="ctr"/>
            <a:r>
              <a:rPr sz="1000" b="1" dirty="0">
                <a:latin typeface="Calibri"/>
                <a:cs typeface="Arial"/>
              </a:rPr>
              <a:t>D</a:t>
            </a:r>
            <a:endParaRPr sz="1000">
              <a:latin typeface="Calibri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497851" y="3324272"/>
            <a:ext cx="1645920" cy="1068070"/>
            <a:chOff x="3974004" y="3365930"/>
            <a:chExt cx="1645920" cy="1068070"/>
          </a:xfrm>
        </p:grpSpPr>
        <p:sp>
          <p:nvSpPr>
            <p:cNvPr id="28" name="object 28"/>
            <p:cNvSpPr/>
            <p:nvPr/>
          </p:nvSpPr>
          <p:spPr>
            <a:xfrm>
              <a:off x="4166841" y="3386418"/>
              <a:ext cx="1405255" cy="0"/>
            </a:xfrm>
            <a:custGeom>
              <a:avLst/>
              <a:gdLst/>
              <a:ahLst/>
              <a:cxnLst/>
              <a:rect l="l" t="t" r="r" b="b"/>
              <a:pathLst>
                <a:path w="1405254">
                  <a:moveTo>
                    <a:pt x="0" y="0"/>
                  </a:moveTo>
                  <a:lnTo>
                    <a:pt x="1405047" y="0"/>
                  </a:lnTo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71888" y="3370693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0" y="0"/>
                  </a:lnTo>
                  <a:lnTo>
                    <a:pt x="43224" y="15724"/>
                  </a:lnTo>
                  <a:lnTo>
                    <a:pt x="0" y="31449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71888" y="3370693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43224" y="15724"/>
                  </a:lnTo>
                  <a:lnTo>
                    <a:pt x="0" y="0"/>
                  </a:lnTo>
                  <a:lnTo>
                    <a:pt x="0" y="31449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12641" y="4090741"/>
              <a:ext cx="427355" cy="338455"/>
            </a:xfrm>
            <a:custGeom>
              <a:avLst/>
              <a:gdLst/>
              <a:ahLst/>
              <a:cxnLst/>
              <a:rect l="l" t="t" r="r" b="b"/>
              <a:pathLst>
                <a:path w="427354" h="338454">
                  <a:moveTo>
                    <a:pt x="426824" y="33829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78766" y="4063891"/>
              <a:ext cx="43815" cy="39370"/>
            </a:xfrm>
            <a:custGeom>
              <a:avLst/>
              <a:gdLst/>
              <a:ahLst/>
              <a:cxnLst/>
              <a:rect l="l" t="t" r="r" b="b"/>
              <a:pathLst>
                <a:path w="43814" h="39370">
                  <a:moveTo>
                    <a:pt x="24099" y="39174"/>
                  </a:moveTo>
                  <a:lnTo>
                    <a:pt x="0" y="0"/>
                  </a:lnTo>
                  <a:lnTo>
                    <a:pt x="43649" y="14524"/>
                  </a:lnTo>
                  <a:lnTo>
                    <a:pt x="24099" y="3917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978766" y="4063891"/>
              <a:ext cx="43815" cy="39370"/>
            </a:xfrm>
            <a:custGeom>
              <a:avLst/>
              <a:gdLst/>
              <a:ahLst/>
              <a:cxnLst/>
              <a:rect l="l" t="t" r="r" b="b"/>
              <a:pathLst>
                <a:path w="43814" h="39370">
                  <a:moveTo>
                    <a:pt x="43649" y="14524"/>
                  </a:moveTo>
                  <a:lnTo>
                    <a:pt x="0" y="0"/>
                  </a:lnTo>
                  <a:lnTo>
                    <a:pt x="24099" y="39174"/>
                  </a:lnTo>
                  <a:lnTo>
                    <a:pt x="43649" y="14524"/>
                  </a:lnTo>
                  <a:close/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678574" y="4452849"/>
            <a:ext cx="179323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High valued</a:t>
            </a:r>
            <a:r>
              <a:rPr sz="1400" b="1" spc="-80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samples</a:t>
            </a:r>
            <a:endParaRPr sz="1400">
              <a:latin typeface="Calibri"/>
              <a:cs typeface="Arial"/>
            </a:endParaRPr>
          </a:p>
        </p:txBody>
      </p:sp>
      <p:sp>
        <p:nvSpPr>
          <p:cNvPr id="3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75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229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 dirty="0">
                <a:solidFill>
                  <a:srgbClr val="1F2A44"/>
                </a:solidFill>
                <a:latin typeface="Cambria"/>
              </a:rPr>
              <a:t>Use - cases</a:t>
            </a:r>
            <a:endParaRPr sz="2800" b="1" dirty="0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533" name="Google Shape;2533;p229"/>
          <p:cNvSpPr/>
          <p:nvPr/>
        </p:nvSpPr>
        <p:spPr>
          <a:xfrm>
            <a:off x="1572177" y="1325880"/>
            <a:ext cx="8596800" cy="18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 marL="292093" indent="-285743">
              <a:buClr>
                <a:srgbClr val="000000"/>
              </a:buClr>
              <a:buSzPts val="1700"/>
              <a:buFont typeface="Helvetica Neue"/>
              <a:buChar char="•"/>
            </a:pPr>
            <a:r>
              <a:rPr lang="en-GB" sz="230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We study the problem of data efficient training of autonomous driving systems.</a:t>
            </a:r>
            <a:endParaRPr sz="800"/>
          </a:p>
          <a:p>
            <a:pPr marL="292093" indent="-177796">
              <a:buClr>
                <a:srgbClr val="000000"/>
              </a:buClr>
              <a:buSzPts val="1800"/>
            </a:pPr>
            <a:endParaRPr sz="2300">
              <a:solidFill>
                <a:srgbClr val="000000"/>
              </a:solidFill>
              <a:latin typeface="Calibri"/>
              <a:ea typeface="Helvetica Neue"/>
              <a:cs typeface="Helvetica Neue"/>
              <a:sym typeface="Helvetica Neue"/>
            </a:endParaRPr>
          </a:p>
          <a:p>
            <a:pPr marL="292093" indent="-285743">
              <a:buClr>
                <a:srgbClr val="000000"/>
              </a:buClr>
              <a:buSzPts val="1700"/>
              <a:buFont typeface="Helvetica Neue"/>
              <a:buChar char="•"/>
            </a:pPr>
            <a:r>
              <a:rPr lang="en-GB" sz="230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Training using many frames on straight road sections may not be necessary. Frames at the turns turn out to be useful.</a:t>
            </a:r>
            <a:endParaRPr sz="800"/>
          </a:p>
        </p:txBody>
      </p:sp>
      <p:sp>
        <p:nvSpPr>
          <p:cNvPr id="2534" name="Google Shape;2534;p229"/>
          <p:cNvSpPr/>
          <p:nvPr/>
        </p:nvSpPr>
        <p:spPr>
          <a:xfrm>
            <a:off x="1605500" y="4701939"/>
            <a:ext cx="9020100" cy="9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en-GB" sz="2200">
                <a:solidFill>
                  <a:srgbClr val="000000"/>
                </a:solidFill>
                <a:latin typeface="Calibri"/>
                <a:ea typeface="Helvetica Neue"/>
                <a:cs typeface="Helvetica Neue"/>
                <a:sym typeface="Helvetica Neue"/>
              </a:rPr>
              <a:t>In the context of edge device deployment, multi-criteria online subset selection (OSS) framework can be useful in selecting informative frames, essential for an end-task.</a:t>
            </a:r>
            <a:endParaRPr sz="700"/>
          </a:p>
        </p:txBody>
      </p:sp>
      <p:pic>
        <p:nvPicPr>
          <p:cNvPr id="2535" name="Google Shape;2535;p229" descr="image_00098.jp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7264" y="3252286"/>
            <a:ext cx="615756" cy="461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6" name="Google Shape;2536;p229" descr="image_00099.jpg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5378" y="3252286"/>
            <a:ext cx="615756" cy="461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7" name="Google Shape;2537;p229" descr="image_00102.jp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23492" y="3252286"/>
            <a:ext cx="615758" cy="461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8" name="Google Shape;2538;p229" descr="image_00164.jpg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3954" y="3237120"/>
            <a:ext cx="656200" cy="49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9" name="Google Shape;2539;p229" descr="image_00175.jpg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14024" y="3237120"/>
            <a:ext cx="656200" cy="49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0" name="Google Shape;2540;p229" descr="image_00200.jpg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54094" y="3237120"/>
            <a:ext cx="656198" cy="492149"/>
          </a:xfrm>
          <a:prstGeom prst="rect">
            <a:avLst/>
          </a:prstGeom>
          <a:noFill/>
          <a:ln>
            <a:noFill/>
          </a:ln>
        </p:spPr>
      </p:pic>
      <p:sp>
        <p:nvSpPr>
          <p:cNvPr id="2541" name="Google Shape;2541;p229"/>
          <p:cNvSpPr/>
          <p:nvPr/>
        </p:nvSpPr>
        <p:spPr>
          <a:xfrm>
            <a:off x="2645232" y="3762643"/>
            <a:ext cx="14100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>
              <a:buClr>
                <a:srgbClr val="FF2600"/>
              </a:buClr>
              <a:buSzPts val="1500"/>
            </a:pPr>
            <a:r>
              <a:rPr lang="en-GB" sz="1500">
                <a:solidFill>
                  <a:srgbClr val="FF2600"/>
                </a:solidFill>
                <a:latin typeface="Calibri"/>
                <a:ea typeface="Helvetica Neue"/>
                <a:cs typeface="Helvetica Neue"/>
                <a:sym typeface="Helvetica Neue"/>
              </a:rPr>
              <a:t>REDUNDANT</a:t>
            </a:r>
            <a:endParaRPr sz="900"/>
          </a:p>
        </p:txBody>
      </p:sp>
      <p:sp>
        <p:nvSpPr>
          <p:cNvPr id="2542" name="Google Shape;2542;p229"/>
          <p:cNvSpPr/>
          <p:nvPr/>
        </p:nvSpPr>
        <p:spPr>
          <a:xfrm>
            <a:off x="6965058" y="3789432"/>
            <a:ext cx="15018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ctr" anchorCtr="0">
            <a:noAutofit/>
          </a:bodyPr>
          <a:lstStyle/>
          <a:p>
            <a:pPr>
              <a:buClr>
                <a:srgbClr val="FF2600"/>
              </a:buClr>
              <a:buSzPts val="1500"/>
            </a:pPr>
            <a:r>
              <a:rPr lang="en-GB" sz="1500">
                <a:solidFill>
                  <a:srgbClr val="FF2600"/>
                </a:solidFill>
                <a:latin typeface="Calibri"/>
                <a:ea typeface="Helvetica Neue"/>
                <a:cs typeface="Helvetica Neue"/>
                <a:sym typeface="Helvetica Neue"/>
              </a:rPr>
              <a:t>INFORMATIVE</a:t>
            </a:r>
            <a:endParaRPr sz="900"/>
          </a:p>
        </p:txBody>
      </p:sp>
      <p:graphicFrame>
        <p:nvGraphicFramePr>
          <p:cNvPr id="2543" name="Google Shape;2543;p229"/>
          <p:cNvGraphicFramePr/>
          <p:nvPr/>
        </p:nvGraphicFramePr>
        <p:xfrm>
          <a:off x="2295851" y="4058350"/>
          <a:ext cx="7149375" cy="5415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8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77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 b="1" u="none" strike="noStrike" cap="none">
                          <a:solidFill>
                            <a:schemeClr val="dk1"/>
                          </a:solidFill>
                        </a:rPr>
                        <a:t>Method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L="35725" marR="35725" marT="26800" marB="26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 b="1" u="none" strike="noStrike" cap="none">
                          <a:solidFill>
                            <a:schemeClr val="dk1"/>
                          </a:solidFill>
                        </a:rPr>
                        <a:t>Train One-Turn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L="35725" marR="35725" marT="26800" marB="26800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 b="1" u="none" strike="noStrike" cap="none">
                          <a:solidFill>
                            <a:schemeClr val="dk1"/>
                          </a:solidFill>
                        </a:rPr>
                        <a:t>Test One-Turn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L="35725" marR="35725" marT="26800" marB="26800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77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</a:rPr>
                        <a:t>Uniform Skip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L="35725" marR="35725" marT="26800" marB="268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</a:rPr>
                        <a:t>3/10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L="35725" marR="35725" marT="26800" marB="26800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</a:rPr>
                        <a:t>5/10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L="35725" marR="35725" marT="26800" marB="26800" anchor="ctr">
                    <a:lnL w="9525" cap="flat" cmpd="sng">
                      <a:solidFill>
                        <a:srgbClr val="F0F0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4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63647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" sz="2800" b="1">
                <a:solidFill>
                  <a:srgbClr val="1F2A44"/>
                </a:solidFill>
                <a:latin typeface="Cambria"/>
              </a:rPr>
              <a:t>Subset Selection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3948" y="1371969"/>
            <a:ext cx="2461300" cy="15837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5372472" y="1789230"/>
            <a:ext cx="1750500" cy="8514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28575" cap="flat" cmpd="sng">
            <a:solidFill>
              <a:srgbClr val="1A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500"/>
              <a:t>Subset Selection</a:t>
            </a:r>
            <a:endParaRPr sz="1500"/>
          </a:p>
          <a:p>
            <a:pPr algn="ctr"/>
            <a:r>
              <a:rPr lang="en" sz="1500"/>
              <a:t>Algorithm</a:t>
            </a:r>
            <a:endParaRPr sz="1500"/>
          </a:p>
        </p:txBody>
      </p:sp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7047" y="1689306"/>
            <a:ext cx="424650" cy="666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24810" y="1741693"/>
            <a:ext cx="90487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34248" y="1685855"/>
            <a:ext cx="726575" cy="49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34247" y="2219255"/>
            <a:ext cx="726574" cy="49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29447" y="2575130"/>
            <a:ext cx="680850" cy="6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15248" y="2676455"/>
            <a:ext cx="701141" cy="49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/>
          <p:nvPr/>
        </p:nvSpPr>
        <p:spPr>
          <a:xfrm>
            <a:off x="4678372" y="2120655"/>
            <a:ext cx="681000" cy="240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7123222" y="2120655"/>
            <a:ext cx="611400" cy="240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2558747" y="3676631"/>
            <a:ext cx="74586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2000" b="1">
                <a:solidFill>
                  <a:srgbClr val="980000"/>
                </a:solidFill>
                <a:latin typeface="Calibri"/>
                <a:ea typeface="Lato"/>
                <a:cs typeface="Lato"/>
                <a:sym typeface="Lato"/>
              </a:rPr>
              <a:t>Research Question</a:t>
            </a:r>
            <a:r>
              <a:rPr lang="en" sz="2000">
                <a:latin typeface="Calibri"/>
                <a:ea typeface="Lato"/>
                <a:cs typeface="Lato"/>
                <a:sym typeface="Lato"/>
              </a:rPr>
              <a:t>: How to select the most informative items?</a:t>
            </a:r>
            <a:endParaRPr sz="2000"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4003647" y="4080005"/>
            <a:ext cx="41844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2400">
                <a:solidFill>
                  <a:srgbClr val="FF0000"/>
                </a:solidFill>
                <a:latin typeface="Calibri"/>
                <a:ea typeface="Lato"/>
                <a:cs typeface="Lato"/>
                <a:sym typeface="Lato"/>
              </a:rPr>
              <a:t>NP-Hard Problem</a:t>
            </a:r>
            <a:endParaRPr sz="2400">
              <a:solidFill>
                <a:srgbClr val="FF0000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7780197" y="1325880"/>
            <a:ext cx="2535300" cy="20460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460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" sz="2800" b="1" dirty="0">
                <a:solidFill>
                  <a:srgbClr val="1F2A44"/>
                </a:solidFill>
                <a:latin typeface="Cambria"/>
              </a:rPr>
              <a:t>Notion of Importance in Machine Learning Setup</a:t>
            </a:r>
            <a:endParaRPr sz="2800" b="1" dirty="0">
              <a:solidFill>
                <a:srgbClr val="1F2A44"/>
              </a:solidFill>
              <a:latin typeface="Cambri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1580B9-674F-BF46-B192-92AE1F82A6FD}"/>
              </a:ext>
            </a:extLst>
          </p:cNvPr>
          <p:cNvGrpSpPr/>
          <p:nvPr/>
        </p:nvGrpSpPr>
        <p:grpSpPr>
          <a:xfrm>
            <a:off x="2325267" y="2098431"/>
            <a:ext cx="6858118" cy="2125583"/>
            <a:chOff x="1023100" y="2230233"/>
            <a:chExt cx="10010145" cy="3402711"/>
          </a:xfrm>
        </p:grpSpPr>
        <p:sp>
          <p:nvSpPr>
            <p:cNvPr id="135" name="Google Shape;135;p17"/>
            <p:cNvSpPr/>
            <p:nvPr/>
          </p:nvSpPr>
          <p:spPr>
            <a:xfrm>
              <a:off x="1023100" y="2230233"/>
              <a:ext cx="1918400" cy="2350000"/>
            </a:xfrm>
            <a:prstGeom prst="rect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1187479" y="2429889"/>
              <a:ext cx="623600" cy="639600"/>
            </a:xfrm>
            <a:prstGeom prst="ellipse">
              <a:avLst/>
            </a:prstGeom>
            <a:solidFill>
              <a:schemeClr val="accent3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500"/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1635012" y="3554589"/>
              <a:ext cx="671600" cy="713600"/>
            </a:xfrm>
            <a:prstGeom prst="triangle">
              <a:avLst>
                <a:gd name="adj" fmla="val 50000"/>
              </a:avLst>
            </a:prstGeom>
            <a:solidFill>
              <a:srgbClr val="9900FF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500"/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2114645" y="2419589"/>
              <a:ext cx="623600" cy="639600"/>
            </a:xfrm>
            <a:prstGeom prst="parallelogram">
              <a:avLst>
                <a:gd name="adj" fmla="val 25000"/>
              </a:avLst>
            </a:prstGeom>
            <a:solidFill>
              <a:schemeClr val="accent5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500"/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4011312" y="2441256"/>
              <a:ext cx="2893600" cy="1838400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285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sz="1500"/>
                <a:t>Machine Learning Model</a:t>
              </a:r>
              <a:endParaRPr sz="1500"/>
            </a:p>
          </p:txBody>
        </p:sp>
        <p:sp>
          <p:nvSpPr>
            <p:cNvPr id="140" name="Google Shape;140;p17"/>
            <p:cNvSpPr txBox="1"/>
            <p:nvPr/>
          </p:nvSpPr>
          <p:spPr>
            <a:xfrm>
              <a:off x="1033044" y="4598323"/>
              <a:ext cx="1918400" cy="1034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r>
                <a:rPr lang="en" sz="1500">
                  <a:latin typeface="Calibri"/>
                  <a:ea typeface="Lato"/>
                  <a:cs typeface="Lato"/>
                  <a:sym typeface="Lato"/>
                </a:rPr>
                <a:t>Training Data</a:t>
              </a:r>
              <a:endParaRPr sz="1500">
                <a:latin typeface="Calibri"/>
                <a:ea typeface="Lato"/>
                <a:cs typeface="Lato"/>
                <a:sym typeface="Lato"/>
              </a:endParaRPr>
            </a:p>
          </p:txBody>
        </p:sp>
        <p:pic>
          <p:nvPicPr>
            <p:cNvPr id="141" name="Google Shape;141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30800" y="2268601"/>
              <a:ext cx="3202445" cy="24018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17"/>
            <p:cNvSpPr txBox="1"/>
            <p:nvPr/>
          </p:nvSpPr>
          <p:spPr>
            <a:xfrm>
              <a:off x="7843412" y="4807223"/>
              <a:ext cx="3151600" cy="6650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algn="ctr"/>
              <a:r>
                <a:rPr lang="en" sz="1500">
                  <a:latin typeface="Calibri"/>
                  <a:ea typeface="Lato"/>
                  <a:cs typeface="Lato"/>
                  <a:sym typeface="Lato"/>
                </a:rPr>
                <a:t>Test Data performance</a:t>
              </a:r>
              <a:endParaRPr sz="1500">
                <a:latin typeface="Calibri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43" name="Google Shape;143;p17"/>
          <p:cNvSpPr txBox="1"/>
          <p:nvPr/>
        </p:nvSpPr>
        <p:spPr>
          <a:xfrm>
            <a:off x="2111426" y="1325880"/>
            <a:ext cx="71715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2200" dirty="0">
                <a:solidFill>
                  <a:schemeClr val="dk1"/>
                </a:solidFill>
                <a:latin typeface="Calibri"/>
                <a:ea typeface="Raleway"/>
                <a:cs typeface="Raleway"/>
                <a:sym typeface="Raleway"/>
              </a:rPr>
              <a:t>How much does each data point contribute towards the test set performance?</a:t>
            </a:r>
            <a:endParaRPr sz="1000" dirty="0">
              <a:solidFill>
                <a:schemeClr val="dk1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13" name="Google Shape;157;p18">
            <a:extLst>
              <a:ext uri="{FF2B5EF4-FFF2-40B4-BE49-F238E27FC236}">
                <a16:creationId xmlns:a16="http://schemas.microsoft.com/office/drawing/2014/main" id="{B4EA5711-55E7-9646-9EEB-231067197B40}"/>
              </a:ext>
            </a:extLst>
          </p:cNvPr>
          <p:cNvSpPr txBox="1"/>
          <p:nvPr/>
        </p:nvSpPr>
        <p:spPr>
          <a:xfrm>
            <a:off x="2038745" y="4152476"/>
            <a:ext cx="8632500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1700" b="1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Applications</a:t>
            </a:r>
            <a:r>
              <a:rPr lang="en" sz="170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: Explainability ; Debugging domain mismatch ; Fixing mislabelled examples</a:t>
            </a:r>
            <a:endParaRPr sz="170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14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78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69587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Appendix · Data Valuation</a:t>
            </a:r>
          </a:p>
        </p:txBody>
      </p:sp>
      <p:sp>
        <p:nvSpPr>
          <p:cNvPr id="133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Influence Functions</a:t>
            </a:r>
          </a:p>
        </p:txBody>
      </p:sp>
      <p:sp>
        <p:nvSpPr>
          <p:cNvPr id="134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dirty="0">
                <a:solidFill>
                  <a:srgbClr val="5F6B7A"/>
                </a:solidFill>
                <a:latin typeface="Calibri"/>
                <a:cs typeface="Calibri"/>
              </a:rPr>
              <a:t>Koh, Pang Wei, and Percy Liang. "Understanding black-box predictions via influence functions." ICML 2017, pp. 1885-1894.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197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2178" name="Google Shape;2178;p197"/>
          <p:cNvPicPr preferRelativeResize="0"/>
          <p:nvPr/>
        </p:nvPicPr>
        <p:blipFill rotWithShape="1">
          <a:blip r:embed="rId3">
            <a:alphaModFix/>
          </a:blip>
          <a:srcRect t="5704" b="8125"/>
          <a:stretch/>
        </p:blipFill>
        <p:spPr>
          <a:xfrm>
            <a:off x="1676247" y="1325880"/>
            <a:ext cx="8839200" cy="182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9" name="Google Shape;2179;p197"/>
          <p:cNvSpPr txBox="1"/>
          <p:nvPr/>
        </p:nvSpPr>
        <p:spPr>
          <a:xfrm>
            <a:off x="1762147" y="3445880"/>
            <a:ext cx="83010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900" b="1"/>
              <a:t>Which training data points have the most influence on the test loss?</a:t>
            </a:r>
            <a:endParaRPr sz="1900" b="1"/>
          </a:p>
        </p:txBody>
      </p:sp>
      <p:pic>
        <p:nvPicPr>
          <p:cNvPr id="2180" name="Google Shape;2180;p1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9598" y="3898155"/>
            <a:ext cx="6989151" cy="146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p198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186" name="Google Shape;2186;p198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 = (x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, y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) ∈ X x Y.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be a training sample point and z</a:t>
            </a:r>
            <a:r>
              <a:rPr lang="en-GB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 be the test point.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sz="2200" b="1">
                <a:solidFill>
                  <a:srgbClr val="000000"/>
                </a:solidFill>
              </a:rPr>
              <a:t>What will be the effect in model parameters if z is removed from the training set?</a:t>
            </a:r>
            <a:endParaRPr sz="2200" b="1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2187" name="Google Shape;2187;p198"/>
          <p:cNvSpPr txBox="1"/>
          <p:nvPr/>
        </p:nvSpPr>
        <p:spPr>
          <a:xfrm>
            <a:off x="7988356" y="4742281"/>
            <a:ext cx="2367792" cy="44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u="sng" dirty="0">
                <a:solidFill>
                  <a:schemeClr val="hlink"/>
                </a:solidFill>
                <a:hlinkClick r:id="rId3"/>
              </a:rPr>
              <a:t>Koh et al.</a:t>
            </a:r>
            <a:r>
              <a:rPr lang="en-GB" u="sng" dirty="0">
                <a:solidFill>
                  <a:schemeClr val="hlink"/>
                </a:solidFill>
              </a:rPr>
              <a:t> ICML 2017</a:t>
            </a:r>
            <a:endParaRPr dirty="0"/>
          </a:p>
        </p:txBody>
      </p:sp>
      <p:sp>
        <p:nvSpPr>
          <p:cNvPr id="2188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199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193" name="Google Shape;2193;p199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Let z</a:t>
            </a:r>
            <a:r>
              <a:rPr lang="en-GB" baseline="-25000" dirty="0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= (x</a:t>
            </a:r>
            <a:r>
              <a:rPr lang="en-GB" baseline="-25000" dirty="0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, </a:t>
            </a:r>
            <a:r>
              <a:rPr lang="en-GB" dirty="0" err="1">
                <a:solidFill>
                  <a:srgbClr val="000000"/>
                </a:solidFill>
              </a:rPr>
              <a:t>y</a:t>
            </a:r>
            <a:r>
              <a:rPr lang="en-GB" baseline="-25000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) ∈ X x Y.</a:t>
            </a:r>
            <a:endParaRPr dirty="0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dirty="0">
                <a:solidFill>
                  <a:srgbClr val="000000"/>
                </a:solidFill>
              </a:rPr>
              <a:t>Let z</a:t>
            </a:r>
            <a:r>
              <a:rPr lang="en-GB" baseline="-25000" dirty="0">
                <a:solidFill>
                  <a:srgbClr val="000000"/>
                </a:solidFill>
              </a:rPr>
              <a:t> </a:t>
            </a:r>
            <a:r>
              <a:rPr lang="en-GB" dirty="0">
                <a:solidFill>
                  <a:srgbClr val="000000"/>
                </a:solidFill>
              </a:rPr>
              <a:t>be a training sample point and </a:t>
            </a:r>
            <a:r>
              <a:rPr lang="en-GB" dirty="0" err="1">
                <a:solidFill>
                  <a:srgbClr val="000000"/>
                </a:solidFill>
              </a:rPr>
              <a:t>z</a:t>
            </a:r>
            <a:r>
              <a:rPr lang="en-GB" baseline="-25000" dirty="0" err="1">
                <a:solidFill>
                  <a:srgbClr val="000000"/>
                </a:solidFill>
              </a:rPr>
              <a:t>test</a:t>
            </a:r>
            <a:r>
              <a:rPr lang="en-GB" dirty="0">
                <a:solidFill>
                  <a:srgbClr val="000000"/>
                </a:solidFill>
              </a:rPr>
              <a:t> be the test point.</a:t>
            </a:r>
            <a:endParaRPr dirty="0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dirty="0">
                <a:solidFill>
                  <a:srgbClr val="000000"/>
                </a:solidFill>
              </a:rPr>
              <a:t>Loss function: </a:t>
            </a:r>
            <a:endParaRPr dirty="0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dirty="0">
                <a:solidFill>
                  <a:srgbClr val="000000"/>
                </a:solidFill>
              </a:rPr>
              <a:t>Updated </a:t>
            </a:r>
            <a:r>
              <a:rPr lang="en-GB" dirty="0" err="1">
                <a:solidFill>
                  <a:srgbClr val="000000"/>
                </a:solidFill>
              </a:rPr>
              <a:t>θ</a:t>
            </a:r>
            <a:r>
              <a:rPr lang="en-GB" dirty="0">
                <a:solidFill>
                  <a:srgbClr val="000000"/>
                </a:solidFill>
              </a:rPr>
              <a:t>:</a:t>
            </a:r>
            <a:r>
              <a:rPr lang="en-GB" dirty="0"/>
              <a:t>                                                    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-GB" dirty="0">
                <a:solidFill>
                  <a:schemeClr val="dk1"/>
                </a:solidFill>
              </a:rPr>
              <a:t>Formally, if </a:t>
            </a:r>
            <a:r>
              <a:rPr lang="en-GB" dirty="0" err="1">
                <a:solidFill>
                  <a:schemeClr val="dk1"/>
                </a:solidFill>
              </a:rPr>
              <a:t>θ</a:t>
            </a:r>
            <a:r>
              <a:rPr lang="en-GB" dirty="0">
                <a:solidFill>
                  <a:schemeClr val="dk1"/>
                </a:solidFill>
              </a:rPr>
              <a:t> is the set of parameters, (</a:t>
            </a:r>
            <a:r>
              <a:rPr lang="en-GB" dirty="0" err="1">
                <a:solidFill>
                  <a:schemeClr val="dk1"/>
                </a:solidFill>
              </a:rPr>
              <a:t>θ</a:t>
            </a:r>
            <a:r>
              <a:rPr lang="en-GB" baseline="-25000" dirty="0">
                <a:solidFill>
                  <a:schemeClr val="dk1"/>
                </a:solidFill>
              </a:rPr>
              <a:t>-z</a:t>
            </a:r>
            <a:r>
              <a:rPr lang="en-GB" dirty="0">
                <a:solidFill>
                  <a:schemeClr val="dk1"/>
                </a:solidFill>
              </a:rPr>
              <a:t> - </a:t>
            </a:r>
            <a:r>
              <a:rPr lang="en-GB" dirty="0" err="1">
                <a:solidFill>
                  <a:schemeClr val="dk1"/>
                </a:solidFill>
              </a:rPr>
              <a:t>θ</a:t>
            </a:r>
            <a:r>
              <a:rPr lang="en-GB" dirty="0">
                <a:solidFill>
                  <a:schemeClr val="dk1"/>
                </a:solidFill>
              </a:rPr>
              <a:t>) is the change, where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dirty="0" err="1">
                <a:solidFill>
                  <a:schemeClr val="dk1"/>
                </a:solidFill>
              </a:rPr>
              <a:t>θ</a:t>
            </a:r>
            <a:r>
              <a:rPr lang="en-GB" baseline="-25000" dirty="0">
                <a:solidFill>
                  <a:schemeClr val="dk1"/>
                </a:solidFill>
              </a:rPr>
              <a:t>-z</a:t>
            </a:r>
            <a:r>
              <a:rPr lang="en-GB" dirty="0">
                <a:solidFill>
                  <a:schemeClr val="dk1"/>
                </a:solidFill>
              </a:rPr>
              <a:t> =                                                    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solidFill>
                <a:srgbClr val="000000"/>
              </a:solidFill>
            </a:endParaRPr>
          </a:p>
        </p:txBody>
      </p:sp>
      <p:pic>
        <p:nvPicPr>
          <p:cNvPr id="2194" name="Google Shape;2194;p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622" y="2334006"/>
            <a:ext cx="1905000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1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1623" y="2867781"/>
            <a:ext cx="3173833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6" name="Google Shape;2196;p1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0197" y="3899431"/>
            <a:ext cx="3039302" cy="41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200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202" name="Google Shape;2202;p200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8323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 = (x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, y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) ∈ X x Y.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be a training sample point and z</a:t>
            </a:r>
            <a:r>
              <a:rPr lang="en-GB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 be the test point.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Loss function: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Updated θ:</a:t>
            </a:r>
            <a:r>
              <a:rPr lang="en-GB"/>
              <a:t>                                                    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chemeClr val="dk1"/>
                </a:solidFill>
              </a:rPr>
              <a:t>Formally, if θ is the set of parameters, (θ</a:t>
            </a:r>
            <a:r>
              <a:rPr lang="en-GB" baseline="-25000">
                <a:solidFill>
                  <a:schemeClr val="dk1"/>
                </a:solidFill>
              </a:rPr>
              <a:t>-z</a:t>
            </a:r>
            <a:r>
              <a:rPr lang="en-GB">
                <a:solidFill>
                  <a:schemeClr val="dk1"/>
                </a:solidFill>
              </a:rPr>
              <a:t> - θ) is the change, where</a:t>
            </a:r>
            <a:endParaRPr>
              <a:solidFill>
                <a:schemeClr val="dk1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chemeClr val="dk1"/>
                </a:solidFill>
              </a:rPr>
              <a:t>θ</a:t>
            </a:r>
            <a:r>
              <a:rPr lang="en-GB" baseline="-25000">
                <a:solidFill>
                  <a:schemeClr val="dk1"/>
                </a:solidFill>
              </a:rPr>
              <a:t>-z</a:t>
            </a:r>
            <a:r>
              <a:rPr lang="en-GB">
                <a:solidFill>
                  <a:schemeClr val="dk1"/>
                </a:solidFill>
              </a:rPr>
              <a:t> =                                                    </a:t>
            </a:r>
            <a:endParaRPr>
              <a:solidFill>
                <a:schemeClr val="dk1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sz="2200" b="1">
                <a:solidFill>
                  <a:srgbClr val="FF0000"/>
                </a:solidFill>
              </a:rPr>
              <a:t>Retraining the model with each removed z is prohibitively slow!!!</a:t>
            </a:r>
            <a:endParaRPr sz="2200" b="1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203" name="Google Shape;2203;p2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622" y="2334006"/>
            <a:ext cx="1905000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4" name="Google Shape;2204;p2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1623" y="2867781"/>
            <a:ext cx="3173833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5" name="Google Shape;2205;p2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0197" y="3899431"/>
            <a:ext cx="3039302" cy="41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0" name="Google Shape;2210;p201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211" name="Google Shape;2211;p201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 = (x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, y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) ∈ X x Y.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be a training sample point and z</a:t>
            </a:r>
            <a:r>
              <a:rPr lang="en-GB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 be the test point.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Loss function: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Updated θ:</a:t>
            </a:r>
            <a:r>
              <a:rPr lang="en-GB"/>
              <a:t>                                                    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Upweighting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by ∊: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>
                <a:solidFill>
                  <a:srgbClr val="000000"/>
                </a:solidFill>
              </a:rPr>
              <a:t>Influence of upweighting training point z on updated </a:t>
            </a:r>
            <a:r>
              <a:rPr lang="en-GB" b="1">
                <a:solidFill>
                  <a:schemeClr val="dk1"/>
                </a:solidFill>
              </a:rPr>
              <a:t>θ</a:t>
            </a:r>
            <a:r>
              <a:rPr lang="en-GB" b="1">
                <a:solidFill>
                  <a:srgbClr val="000000"/>
                </a:solidFill>
              </a:rPr>
              <a:t>:</a:t>
            </a:r>
            <a:r>
              <a:rPr lang="en-GB">
                <a:solidFill>
                  <a:srgbClr val="000000"/>
                </a:solidFill>
              </a:rPr>
              <a:t> [</a:t>
            </a:r>
            <a:r>
              <a:rPr lang="en-GB" u="sng">
                <a:solidFill>
                  <a:schemeClr val="hlink"/>
                </a:solidFill>
                <a:hlinkClick r:id="rId3"/>
              </a:rPr>
              <a:t>Cook and Weisberg,1982</a:t>
            </a:r>
            <a:r>
              <a:rPr lang="en-GB">
                <a:solidFill>
                  <a:srgbClr val="000000"/>
                </a:solidFill>
              </a:rPr>
              <a:t>]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212" name="Google Shape;2212;p2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7622" y="2334006"/>
            <a:ext cx="1905000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3" name="Google Shape;2213;p2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1623" y="2867781"/>
            <a:ext cx="3173833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4" name="Google Shape;2214;p2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39998" y="3435831"/>
            <a:ext cx="4687111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5" name="Google Shape;2215;p2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77960" y="4333381"/>
            <a:ext cx="4993050" cy="7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0" name="Google Shape;2220;p20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221" name="Google Shape;2221;p202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 = (x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, y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) ∈ X x Y.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be a training sample point and z</a:t>
            </a:r>
            <a:r>
              <a:rPr lang="en-GB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 be the test point.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Loss function: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Updated θ:</a:t>
            </a:r>
            <a:r>
              <a:rPr lang="en-GB"/>
              <a:t>                                                    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Upweighting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by ∊: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>
                <a:solidFill>
                  <a:srgbClr val="000000"/>
                </a:solidFill>
              </a:rPr>
              <a:t>Influence of upweighting training point z on updated </a:t>
            </a:r>
            <a:r>
              <a:rPr lang="en-GB" b="1">
                <a:solidFill>
                  <a:schemeClr val="dk1"/>
                </a:solidFill>
              </a:rPr>
              <a:t>θ</a:t>
            </a:r>
            <a:r>
              <a:rPr lang="en-GB" b="1">
                <a:solidFill>
                  <a:srgbClr val="000000"/>
                </a:solidFill>
              </a:rPr>
              <a:t>:</a:t>
            </a:r>
            <a:endParaRPr b="1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222" name="Google Shape;2222;p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622" y="2334006"/>
            <a:ext cx="1905000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3" name="Google Shape;2223;p2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1623" y="2867781"/>
            <a:ext cx="3173833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4" name="Google Shape;2224;p2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9998" y="3435831"/>
            <a:ext cx="4687111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5" name="Google Shape;2225;p2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58760" y="4333381"/>
            <a:ext cx="4993050" cy="795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26" name="Google Shape;2226;p202"/>
          <p:cNvCxnSpPr/>
          <p:nvPr/>
        </p:nvCxnSpPr>
        <p:spPr>
          <a:xfrm flipH="1">
            <a:off x="7957372" y="3140181"/>
            <a:ext cx="290100" cy="4191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27" name="Google Shape;2227;p202"/>
          <p:cNvSpPr txBox="1"/>
          <p:nvPr/>
        </p:nvSpPr>
        <p:spPr>
          <a:xfrm>
            <a:off x="8127297" y="2867706"/>
            <a:ext cx="499800" cy="4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-/n</a:t>
            </a:r>
            <a:endParaRPr b="1" dirty="0"/>
          </a:p>
        </p:txBody>
      </p:sp>
      <p:sp>
        <p:nvSpPr>
          <p:cNvPr id="2228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85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p203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233" name="Google Shape;2233;p203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 = (x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, y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) ∈ X x Y.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be a training sample point and z</a:t>
            </a:r>
            <a:r>
              <a:rPr lang="en-GB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 be the test point.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Loss function: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Updated θ:</a:t>
            </a:r>
            <a:r>
              <a:rPr lang="en-GB"/>
              <a:t>                                                    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Upweighting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by ∊: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>
                <a:solidFill>
                  <a:srgbClr val="000000"/>
                </a:solidFill>
              </a:rPr>
              <a:t>Influence of upweighting training point z on updated </a:t>
            </a:r>
            <a:r>
              <a:rPr lang="en-GB" b="1">
                <a:solidFill>
                  <a:schemeClr val="dk1"/>
                </a:solidFill>
              </a:rPr>
              <a:t>θ</a:t>
            </a:r>
            <a:r>
              <a:rPr lang="en-GB" b="1">
                <a:solidFill>
                  <a:srgbClr val="000000"/>
                </a:solidFill>
              </a:rPr>
              <a:t>:</a:t>
            </a:r>
            <a:endParaRPr b="1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234" name="Google Shape;2234;p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622" y="2366256"/>
            <a:ext cx="1905000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5" name="Google Shape;2235;p2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1623" y="2900031"/>
            <a:ext cx="3173833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6" name="Google Shape;2236;p2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9998" y="3468081"/>
            <a:ext cx="4687111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7" name="Google Shape;2237;p2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58760" y="4365631"/>
            <a:ext cx="4993050" cy="795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38" name="Google Shape;2238;p203"/>
          <p:cNvCxnSpPr/>
          <p:nvPr/>
        </p:nvCxnSpPr>
        <p:spPr>
          <a:xfrm flipH="1">
            <a:off x="7957372" y="3172431"/>
            <a:ext cx="290100" cy="4191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39" name="Google Shape;2239;p203"/>
          <p:cNvSpPr txBox="1"/>
          <p:nvPr/>
        </p:nvSpPr>
        <p:spPr>
          <a:xfrm>
            <a:off x="8127297" y="2899956"/>
            <a:ext cx="681770" cy="4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-1/n</a:t>
            </a:r>
            <a:endParaRPr b="1" dirty="0"/>
          </a:p>
        </p:txBody>
      </p:sp>
      <p:sp>
        <p:nvSpPr>
          <p:cNvPr id="2240" name="Google Shape;2240;p203"/>
          <p:cNvSpPr/>
          <p:nvPr/>
        </p:nvSpPr>
        <p:spPr>
          <a:xfrm>
            <a:off x="8424847" y="2259531"/>
            <a:ext cx="1548000" cy="912900"/>
          </a:xfrm>
          <a:prstGeom prst="flowChartMagneticTape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/>
              <a:t>Same as removing z</a:t>
            </a:r>
            <a:endParaRPr/>
          </a:p>
        </p:txBody>
      </p:sp>
      <p:sp>
        <p:nvSpPr>
          <p:cNvPr id="224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5" name="Google Shape;2245;p204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246" name="Google Shape;2246;p204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 = (x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, y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) ∈ X x Y.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be a training sample point and z</a:t>
            </a:r>
            <a:r>
              <a:rPr lang="en-GB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 be the test point.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Loss function: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Updated θ:</a:t>
            </a:r>
            <a:r>
              <a:rPr lang="en-GB"/>
              <a:t>                                                    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Upweighting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by ∊: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>
                <a:solidFill>
                  <a:srgbClr val="000000"/>
                </a:solidFill>
              </a:rPr>
              <a:t>Influence of upweighting training point z on updated </a:t>
            </a:r>
            <a:r>
              <a:rPr lang="en-GB" b="1">
                <a:solidFill>
                  <a:schemeClr val="dk1"/>
                </a:solidFill>
              </a:rPr>
              <a:t>θ</a:t>
            </a:r>
            <a:r>
              <a:rPr lang="en-GB" b="1">
                <a:solidFill>
                  <a:srgbClr val="000000"/>
                </a:solidFill>
              </a:rPr>
              <a:t>:</a:t>
            </a:r>
            <a:endParaRPr b="1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247" name="Google Shape;2247;p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622" y="2334006"/>
            <a:ext cx="1905000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2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1623" y="2867781"/>
            <a:ext cx="3173833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9" name="Google Shape;2249;p2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9998" y="3435831"/>
            <a:ext cx="4687111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0" name="Google Shape;2250;p2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58760" y="4333381"/>
            <a:ext cx="4993050" cy="795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51" name="Google Shape;2251;p204"/>
          <p:cNvCxnSpPr/>
          <p:nvPr/>
        </p:nvCxnSpPr>
        <p:spPr>
          <a:xfrm flipH="1">
            <a:off x="7957372" y="3140181"/>
            <a:ext cx="290100" cy="4191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52" name="Google Shape;2252;p204"/>
          <p:cNvSpPr txBox="1"/>
          <p:nvPr/>
        </p:nvSpPr>
        <p:spPr>
          <a:xfrm>
            <a:off x="8127297" y="2867706"/>
            <a:ext cx="591829" cy="4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-1/n</a:t>
            </a:r>
            <a:endParaRPr b="1" dirty="0"/>
          </a:p>
        </p:txBody>
      </p:sp>
      <p:sp>
        <p:nvSpPr>
          <p:cNvPr id="2253" name="Google Shape;2253;p204"/>
          <p:cNvSpPr/>
          <p:nvPr/>
        </p:nvSpPr>
        <p:spPr>
          <a:xfrm>
            <a:off x="8424847" y="2227281"/>
            <a:ext cx="1548000" cy="912900"/>
          </a:xfrm>
          <a:prstGeom prst="flowChartMagneticTape">
            <a:avLst/>
          </a:prstGeom>
          <a:solidFill>
            <a:srgbClr val="D9D2E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/>
              <a:t>Same as removing z</a:t>
            </a:r>
            <a:endParaRPr/>
          </a:p>
        </p:txBody>
      </p:sp>
      <p:sp>
        <p:nvSpPr>
          <p:cNvPr id="2254" name="Google Shape;2254;p204"/>
          <p:cNvSpPr txBox="1"/>
          <p:nvPr/>
        </p:nvSpPr>
        <p:spPr>
          <a:xfrm>
            <a:off x="7489672" y="4333381"/>
            <a:ext cx="3042900" cy="521700"/>
          </a:xfrm>
          <a:prstGeom prst="rect">
            <a:avLst/>
          </a:prstGeom>
          <a:noFill/>
          <a:ln w="3810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/>
          </a:p>
        </p:txBody>
      </p:sp>
      <p:pic>
        <p:nvPicPr>
          <p:cNvPr id="2255" name="Google Shape;2255;p20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98844" y="4398757"/>
            <a:ext cx="1295501" cy="3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6" name="Google Shape;2256;p204"/>
          <p:cNvPicPr preferRelativeResize="0"/>
          <p:nvPr/>
        </p:nvPicPr>
        <p:blipFill rotWithShape="1">
          <a:blip r:embed="rId8">
            <a:alphaModFix/>
          </a:blip>
          <a:srcRect t="6716"/>
          <a:stretch/>
        </p:blipFill>
        <p:spPr>
          <a:xfrm>
            <a:off x="8877147" y="4384681"/>
            <a:ext cx="16383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Google Shape;2261;p205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Influence Functions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262" name="Google Shape;2262;p205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 = (x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, y</a:t>
            </a:r>
            <a:r>
              <a:rPr lang="en-GB" baseline="-25000">
                <a:solidFill>
                  <a:srgbClr val="000000"/>
                </a:solidFill>
              </a:rPr>
              <a:t>i</a:t>
            </a:r>
            <a:r>
              <a:rPr lang="en-GB">
                <a:solidFill>
                  <a:srgbClr val="000000"/>
                </a:solidFill>
              </a:rPr>
              <a:t>) ∈ X x Y.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Let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be a training sample point and z</a:t>
            </a:r>
            <a:r>
              <a:rPr lang="en-GB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 be the test point.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Loss function: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Updated θ:</a:t>
            </a:r>
            <a:r>
              <a:rPr lang="en-GB"/>
              <a:t>                                                    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</a:rPr>
              <a:t>Upweighting z</a:t>
            </a:r>
            <a:r>
              <a:rPr lang="en-GB" baseline="-25000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000000"/>
                </a:solidFill>
              </a:rPr>
              <a:t>by ∊:                                                                            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 b="1">
                <a:solidFill>
                  <a:srgbClr val="000000"/>
                </a:solidFill>
              </a:rPr>
              <a:t>Influence of upweighting training point z on loss of z</a:t>
            </a:r>
            <a:r>
              <a:rPr lang="en-GB" b="1" baseline="-25000">
                <a:solidFill>
                  <a:srgbClr val="000000"/>
                </a:solidFill>
              </a:rPr>
              <a:t>test</a:t>
            </a:r>
            <a:r>
              <a:rPr lang="en-GB"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263" name="Google Shape;2263;p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622" y="2334006"/>
            <a:ext cx="1905000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4" name="Google Shape;2264;p2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1623" y="2867781"/>
            <a:ext cx="3173833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5" name="Google Shape;2265;p2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9998" y="3435831"/>
            <a:ext cx="4687111" cy="4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6" name="Google Shape;2266;p2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3748" y="4399431"/>
            <a:ext cx="202442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7" name="Google Shape;2267;p205"/>
          <p:cNvPicPr preferRelativeResize="0"/>
          <p:nvPr/>
        </p:nvPicPr>
        <p:blipFill rotWithShape="1">
          <a:blip r:embed="rId7">
            <a:alphaModFix/>
          </a:blip>
          <a:srcRect t="12372"/>
          <a:stretch/>
        </p:blipFill>
        <p:spPr>
          <a:xfrm>
            <a:off x="3985523" y="4399431"/>
            <a:ext cx="3947800" cy="5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8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88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Appendix · Data Valuation</a:t>
            </a:r>
          </a:p>
        </p:txBody>
      </p:sp>
      <p:sp>
        <p:nvSpPr>
          <p:cNvPr id="136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Data Shapley</a:t>
            </a:r>
          </a:p>
        </p:txBody>
      </p:sp>
      <p:sp>
        <p:nvSpPr>
          <p:cNvPr id="137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dirty="0">
                <a:solidFill>
                  <a:srgbClr val="5F6B7A"/>
                </a:solidFill>
                <a:latin typeface="Calibri"/>
                <a:cs typeface="Calibri"/>
              </a:rPr>
              <a:t>Ghorbani, Amirata, and James Zou. "Data Shapley: Equitable valuation of data for machine learning." ICML 2019, pp. 2242-2251.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Google Shape;2301;p210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Shapley Values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302" name="Google Shape;2302;p210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A prediction can be explained by assuming that each feature value of the instance is a "player" in a game where the prediction is the payout.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Shapley values, a term originally used in game theory tells us how to fairly distribute the "payout" among the features.</a:t>
            </a:r>
            <a:endParaRPr sz="2200" b="1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230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p211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Shapley Values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308" name="Google Shape;2308;p211"/>
          <p:cNvSpPr txBox="1">
            <a:spLocks noGrp="1"/>
          </p:cNvSpPr>
          <p:nvPr>
            <p:ph type="body" idx="1"/>
          </p:nvPr>
        </p:nvSpPr>
        <p:spPr>
          <a:xfrm>
            <a:off x="1835547" y="1325881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GB" sz="2000" b="1">
                <a:solidFill>
                  <a:srgbClr val="980000"/>
                </a:solidFill>
                <a:highlight>
                  <a:srgbClr val="FFFFFF"/>
                </a:highlight>
              </a:rPr>
              <a:t>Intuition:</a:t>
            </a:r>
            <a:r>
              <a:rPr lang="en-GB" sz="2000" b="1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  <a:endParaRPr sz="2000"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The feature values enter a room in random order.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All feature values in the room participate in the game which is contributing to the prediction. 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</a:rPr>
              <a:t>The Shapley value of a feature value is the average change in the prediction that the coalition already in the room receives when the feature value joins them.</a:t>
            </a:r>
            <a:endParaRPr sz="2400" b="1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sp>
        <p:nvSpPr>
          <p:cNvPr id="2309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91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21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Data Shapley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2314" name="Google Shape;2314;p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248" y="1325880"/>
            <a:ext cx="8839202" cy="3143579"/>
          </a:xfrm>
          <a:prstGeom prst="rect">
            <a:avLst/>
          </a:prstGeom>
          <a:noFill/>
          <a:ln>
            <a:noFill/>
          </a:ln>
        </p:spPr>
      </p:pic>
      <p:sp>
        <p:nvSpPr>
          <p:cNvPr id="2315" name="Google Shape;2315;p212"/>
          <p:cNvSpPr txBox="1"/>
          <p:nvPr/>
        </p:nvSpPr>
        <p:spPr>
          <a:xfrm>
            <a:off x="2567197" y="4469454"/>
            <a:ext cx="64614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GB" sz="2200" b="1"/>
              <a:t>Ingredients of Machine Learning</a:t>
            </a:r>
            <a:endParaRPr sz="2200" b="1"/>
          </a:p>
        </p:txBody>
      </p:sp>
      <p:sp>
        <p:nvSpPr>
          <p:cNvPr id="2316" name="Google Shape;2316;p212"/>
          <p:cNvSpPr txBox="1"/>
          <p:nvPr/>
        </p:nvSpPr>
        <p:spPr>
          <a:xfrm>
            <a:off x="8333047" y="4808229"/>
            <a:ext cx="2182500" cy="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189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600" u="sng">
                <a:solidFill>
                  <a:schemeClr val="hlink"/>
                </a:solidFill>
                <a:hlinkClick r:id="rId4"/>
              </a:rPr>
              <a:t>Ghorbani et al.</a:t>
            </a:r>
            <a:endParaRPr sz="1600"/>
          </a:p>
        </p:txBody>
      </p:sp>
      <p:sp>
        <p:nvSpPr>
          <p:cNvPr id="23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" name="Google Shape;2321;p213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Data Shapley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2322" name="Google Shape;2322;p213"/>
          <p:cNvPicPr preferRelativeResize="0"/>
          <p:nvPr/>
        </p:nvPicPr>
        <p:blipFill rotWithShape="1">
          <a:blip r:embed="rId3">
            <a:alphaModFix/>
          </a:blip>
          <a:srcRect t="1877" b="-3928"/>
          <a:stretch/>
        </p:blipFill>
        <p:spPr>
          <a:xfrm>
            <a:off x="2256023" y="1325880"/>
            <a:ext cx="7120349" cy="39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p214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Desirable properties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328" name="Google Shape;2328;p214"/>
          <p:cNvSpPr txBox="1">
            <a:spLocks noGrp="1"/>
          </p:cNvSpPr>
          <p:nvPr>
            <p:ph type="body" idx="1"/>
          </p:nvPr>
        </p:nvSpPr>
        <p:spPr>
          <a:xfrm>
            <a:off x="1759347" y="1325881"/>
            <a:ext cx="8832300" cy="34164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indent="-349241"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Null Element: If adding        to the subset of training data does no change the learned model’s performance, value(       ) = 0.</a:t>
            </a:r>
            <a:endParaRPr sz="1900" dirty="0">
              <a:solidFill>
                <a:srgbClr val="000000"/>
              </a:solidFill>
            </a:endParaRPr>
          </a:p>
          <a:p>
            <a:pPr indent="-349241"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Symmetry: If adding       or       to the subset results in the same change in performance, value(     ) = value(     ).</a:t>
            </a:r>
            <a:endParaRPr sz="1900" dirty="0">
              <a:solidFill>
                <a:srgbClr val="000000"/>
              </a:solidFill>
            </a:endParaRPr>
          </a:p>
          <a:p>
            <a:pPr indent="-349241">
              <a:buClr>
                <a:srgbClr val="000000"/>
              </a:buClr>
              <a:buSzPts val="1900"/>
              <a:buAutoNum type="arabicPeriod"/>
            </a:pPr>
            <a:r>
              <a:rPr lang="en-GB" sz="1900" dirty="0">
                <a:solidFill>
                  <a:srgbClr val="000000"/>
                </a:solidFill>
              </a:rPr>
              <a:t>Linearity: Performance metric is measured as the sum of performances of individual test points.</a:t>
            </a:r>
            <a:endParaRPr sz="1900" dirty="0">
              <a:solidFill>
                <a:srgbClr val="000000"/>
              </a:solidFill>
            </a:endParaRPr>
          </a:p>
          <a:p>
            <a:pPr indent="0">
              <a:spcBef>
                <a:spcPts val="1600"/>
              </a:spcBef>
              <a:buNone/>
            </a:pPr>
            <a:r>
              <a:rPr lang="en-GB" sz="1900" dirty="0">
                <a:solidFill>
                  <a:srgbClr val="000000"/>
                </a:solidFill>
              </a:rPr>
              <a:t> </a:t>
            </a:r>
            <a:endParaRPr sz="1900" dirty="0">
              <a:solidFill>
                <a:srgbClr val="00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900" dirty="0">
                <a:solidFill>
                  <a:srgbClr val="000000"/>
                </a:solidFill>
              </a:rPr>
              <a:t>Adding or removing the test point is similar to adding or removing value (     or      ) to the task.</a:t>
            </a:r>
            <a:endParaRPr sz="1900" dirty="0">
              <a:solidFill>
                <a:srgbClr val="000000"/>
              </a:solidFill>
            </a:endParaRPr>
          </a:p>
        </p:txBody>
      </p:sp>
      <p:sp>
        <p:nvSpPr>
          <p:cNvPr id="2329" name="Google Shape;2329;p214"/>
          <p:cNvSpPr/>
          <p:nvPr/>
        </p:nvSpPr>
        <p:spPr>
          <a:xfrm>
            <a:off x="4599620" y="1390124"/>
            <a:ext cx="292800" cy="237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0" name="Google Shape;2330;p214"/>
          <p:cNvSpPr/>
          <p:nvPr/>
        </p:nvSpPr>
        <p:spPr>
          <a:xfrm>
            <a:off x="5940949" y="1695350"/>
            <a:ext cx="292800" cy="237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1" name="Google Shape;2331;p214"/>
          <p:cNvSpPr/>
          <p:nvPr/>
        </p:nvSpPr>
        <p:spPr>
          <a:xfrm>
            <a:off x="4318062" y="2017497"/>
            <a:ext cx="292800" cy="237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2" name="Google Shape;2332;p214"/>
          <p:cNvSpPr/>
          <p:nvPr/>
        </p:nvSpPr>
        <p:spPr>
          <a:xfrm>
            <a:off x="4931990" y="2000488"/>
            <a:ext cx="292800" cy="2379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3" name="Google Shape;2333;p214"/>
          <p:cNvSpPr/>
          <p:nvPr/>
        </p:nvSpPr>
        <p:spPr>
          <a:xfrm>
            <a:off x="4255602" y="2316582"/>
            <a:ext cx="292800" cy="237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4" name="Google Shape;2334;p214"/>
          <p:cNvSpPr/>
          <p:nvPr/>
        </p:nvSpPr>
        <p:spPr>
          <a:xfrm>
            <a:off x="9513449" y="3601910"/>
            <a:ext cx="292800" cy="2379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2335" name="Google Shape;2335;p2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287" y="3218976"/>
            <a:ext cx="2339516" cy="432769"/>
          </a:xfrm>
          <a:prstGeom prst="rect">
            <a:avLst/>
          </a:prstGeom>
          <a:noFill/>
          <a:ln>
            <a:noFill/>
          </a:ln>
        </p:spPr>
      </p:pic>
      <p:sp>
        <p:nvSpPr>
          <p:cNvPr id="2336" name="Google Shape;2336;p214"/>
          <p:cNvSpPr/>
          <p:nvPr/>
        </p:nvSpPr>
        <p:spPr>
          <a:xfrm>
            <a:off x="8963617" y="3601910"/>
            <a:ext cx="292800" cy="237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/>
              <a:t> </a:t>
            </a:r>
            <a:endParaRPr/>
          </a:p>
        </p:txBody>
      </p:sp>
      <p:sp>
        <p:nvSpPr>
          <p:cNvPr id="2337" name="Google Shape;2337;p214"/>
          <p:cNvSpPr/>
          <p:nvPr/>
        </p:nvSpPr>
        <p:spPr>
          <a:xfrm>
            <a:off x="5445783" y="2176743"/>
            <a:ext cx="292800" cy="2379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38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Google Shape;2342;p215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Data Shapley Value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2343" name="Google Shape;2343;p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797" y="1325880"/>
            <a:ext cx="8926076" cy="187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95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Appendix · Data Valuation</a:t>
            </a:r>
          </a:p>
        </p:txBody>
      </p:sp>
      <p:sp>
        <p:nvSpPr>
          <p:cNvPr id="139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DVRL</a:t>
            </a:r>
          </a:p>
        </p:txBody>
      </p:sp>
      <p:sp>
        <p:nvSpPr>
          <p:cNvPr id="140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dirty="0">
                <a:solidFill>
                  <a:srgbClr val="5F6B7A"/>
                </a:solidFill>
                <a:latin typeface="Calibri"/>
                <a:cs typeface="Calibri"/>
              </a:rPr>
              <a:t>Yoon, Jinsung, Sercan Arik, and Tomas Pfister. "Data valuation using reinforcement learning." ICML 2020, pp. 10842-10851.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Challenges &amp; Motivation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3670" y="1325880"/>
            <a:ext cx="7282180" cy="3044037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379085" indent="-367021">
              <a:spcBef>
                <a:spcPts val="414"/>
              </a:spcBef>
              <a:buFont typeface="Arial"/>
              <a:buChar char="●"/>
              <a:tabLst>
                <a:tab pos="379085" algn="l"/>
                <a:tab pos="379721" algn="l"/>
              </a:tabLst>
            </a:pPr>
            <a:r>
              <a:rPr b="1" spc="-5" dirty="0">
                <a:solidFill>
                  <a:srgbClr val="0000FF"/>
                </a:solidFill>
                <a:latin typeface="Calibri"/>
                <a:cs typeface="Roboto"/>
              </a:rPr>
              <a:t>The </a:t>
            </a:r>
            <a:r>
              <a:rPr b="1" spc="-10" dirty="0">
                <a:solidFill>
                  <a:srgbClr val="0000FF"/>
                </a:solidFill>
                <a:latin typeface="Calibri"/>
                <a:cs typeface="Roboto"/>
              </a:rPr>
              <a:t>search </a:t>
            </a:r>
            <a:r>
              <a:rPr b="1" spc="-5" dirty="0">
                <a:solidFill>
                  <a:srgbClr val="0000FF"/>
                </a:solidFill>
                <a:latin typeface="Calibri"/>
                <a:cs typeface="Roboto"/>
              </a:rPr>
              <a:t>space is </a:t>
            </a:r>
            <a:r>
              <a:rPr b="1" spc="-10" dirty="0">
                <a:solidFill>
                  <a:srgbClr val="0000FF"/>
                </a:solidFill>
                <a:latin typeface="Calibri"/>
                <a:cs typeface="Roboto"/>
              </a:rPr>
              <a:t>extremely</a:t>
            </a:r>
            <a:r>
              <a:rPr b="1" spc="-5" dirty="0">
                <a:solidFill>
                  <a:srgbClr val="0000FF"/>
                </a:solidFill>
                <a:latin typeface="Calibri"/>
                <a:cs typeface="Roboto"/>
              </a:rPr>
              <a:t> </a:t>
            </a:r>
            <a:r>
              <a:rPr b="1" spc="-10" dirty="0">
                <a:solidFill>
                  <a:srgbClr val="0000FF"/>
                </a:solidFill>
                <a:latin typeface="Calibri"/>
                <a:cs typeface="Roboto"/>
              </a:rPr>
              <a:t>large.</a:t>
            </a:r>
            <a:endParaRPr>
              <a:latin typeface="Calibri"/>
              <a:cs typeface="Roboto"/>
            </a:endParaRPr>
          </a:p>
          <a:p>
            <a:pPr marL="836273" lvl="1" indent="-367656">
              <a:spcBef>
                <a:spcPts val="315"/>
              </a:spcBef>
              <a:buFont typeface="Arial"/>
              <a:buChar char="○"/>
              <a:tabLst>
                <a:tab pos="836273" algn="l"/>
                <a:tab pos="836909" algn="l"/>
              </a:tabLst>
            </a:pP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Impossible </a:t>
            </a:r>
            <a:r>
              <a:rPr spc="-15" dirty="0">
                <a:solidFill>
                  <a:srgbClr val="3B3F42"/>
                </a:solidFill>
                <a:latin typeface="Calibri"/>
                <a:cs typeface="Roboto"/>
              </a:rPr>
              <a:t>to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explore </a:t>
            </a:r>
            <a:r>
              <a:rPr spc="-5" dirty="0">
                <a:solidFill>
                  <a:srgbClr val="3B3F42"/>
                </a:solidFill>
                <a:latin typeface="Calibri"/>
                <a:cs typeface="Roboto"/>
              </a:rPr>
              <a:t>the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entire</a:t>
            </a:r>
            <a:r>
              <a:rPr spc="10" dirty="0">
                <a:solidFill>
                  <a:srgbClr val="3B3F42"/>
                </a:solidFill>
                <a:latin typeface="Calibri"/>
                <a:cs typeface="Roboto"/>
              </a:rPr>
              <a:t>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space.</a:t>
            </a:r>
            <a:endParaRPr>
              <a:latin typeface="Calibri"/>
              <a:cs typeface="Roboto"/>
            </a:endParaRPr>
          </a:p>
          <a:p>
            <a:pPr lvl="1">
              <a:spcBef>
                <a:spcPts val="20"/>
              </a:spcBef>
              <a:buChar char="○"/>
            </a:pPr>
            <a:endParaRPr sz="2100">
              <a:latin typeface="Calibri"/>
              <a:cs typeface="Roboto"/>
            </a:endParaRPr>
          </a:p>
          <a:p>
            <a:pPr marL="379085" indent="-367021">
              <a:buFont typeface="Arial"/>
              <a:buChar char="●"/>
              <a:tabLst>
                <a:tab pos="379085" algn="l"/>
                <a:tab pos="379721" algn="l"/>
              </a:tabLst>
            </a:pPr>
            <a:r>
              <a:rPr b="1" spc="-15" dirty="0">
                <a:solidFill>
                  <a:srgbClr val="0000FF"/>
                </a:solidFill>
                <a:latin typeface="Calibri"/>
                <a:cs typeface="Roboto"/>
              </a:rPr>
              <a:t>Training </a:t>
            </a:r>
            <a:r>
              <a:rPr b="1" spc="-10" dirty="0">
                <a:solidFill>
                  <a:srgbClr val="0000FF"/>
                </a:solidFill>
                <a:latin typeface="Calibri"/>
                <a:cs typeface="Roboto"/>
              </a:rPr>
              <a:t>processes </a:t>
            </a:r>
            <a:r>
              <a:rPr b="1" spc="-5" dirty="0">
                <a:solidFill>
                  <a:srgbClr val="0000FF"/>
                </a:solidFill>
                <a:latin typeface="Calibri"/>
                <a:cs typeface="Roboto"/>
              </a:rPr>
              <a:t>can be</a:t>
            </a:r>
            <a:r>
              <a:rPr b="1" spc="5" dirty="0">
                <a:solidFill>
                  <a:srgbClr val="0000FF"/>
                </a:solidFill>
                <a:latin typeface="Calibri"/>
                <a:cs typeface="Roboto"/>
              </a:rPr>
              <a:t> </a:t>
            </a:r>
            <a:r>
              <a:rPr b="1" spc="-10" dirty="0">
                <a:solidFill>
                  <a:srgbClr val="0000FF"/>
                </a:solidFill>
                <a:latin typeface="Calibri"/>
                <a:cs typeface="Roboto"/>
              </a:rPr>
              <a:t>non-differentiable</a:t>
            </a:r>
            <a:endParaRPr>
              <a:latin typeface="Calibri"/>
              <a:cs typeface="Roboto"/>
            </a:endParaRPr>
          </a:p>
          <a:p>
            <a:pPr marL="836273" lvl="1" indent="-367656">
              <a:spcBef>
                <a:spcPts val="315"/>
              </a:spcBef>
              <a:buFont typeface="Arial"/>
              <a:buChar char="○"/>
              <a:tabLst>
                <a:tab pos="836273" algn="l"/>
                <a:tab pos="836909" algn="l"/>
              </a:tabLst>
            </a:pPr>
            <a:r>
              <a:rPr spc="-10" dirty="0">
                <a:solidFill>
                  <a:srgbClr val="424242"/>
                </a:solidFill>
                <a:latin typeface="Calibri"/>
                <a:cs typeface="Roboto"/>
              </a:rPr>
              <a:t>Selection operation </a:t>
            </a:r>
            <a:r>
              <a:rPr spc="-5" dirty="0">
                <a:solidFill>
                  <a:srgbClr val="424242"/>
                </a:solidFill>
                <a:latin typeface="Calibri"/>
                <a:cs typeface="Roboto"/>
              </a:rPr>
              <a:t>(i.e. sampler block) is</a:t>
            </a:r>
            <a:r>
              <a:rPr dirty="0">
                <a:solidFill>
                  <a:srgbClr val="424242"/>
                </a:solidFill>
                <a:latin typeface="Calibri"/>
                <a:cs typeface="Roboto"/>
              </a:rPr>
              <a:t> </a:t>
            </a:r>
            <a:r>
              <a:rPr spc="-10" dirty="0">
                <a:solidFill>
                  <a:srgbClr val="424242"/>
                </a:solidFill>
                <a:latin typeface="Calibri"/>
                <a:cs typeface="Roboto"/>
              </a:rPr>
              <a:t>non-differentiable.</a:t>
            </a:r>
            <a:endParaRPr>
              <a:latin typeface="Calibri"/>
              <a:cs typeface="Roboto"/>
            </a:endParaRPr>
          </a:p>
          <a:p>
            <a:pPr marL="836273" lvl="1" indent="-367656">
              <a:spcBef>
                <a:spcPts val="315"/>
              </a:spcBef>
              <a:buFont typeface="Arial"/>
              <a:buChar char="○"/>
              <a:tabLst>
                <a:tab pos="836273" algn="l"/>
                <a:tab pos="836909" algn="l"/>
              </a:tabLst>
            </a:pPr>
            <a:r>
              <a:rPr spc="-5" dirty="0">
                <a:solidFill>
                  <a:srgbClr val="424242"/>
                </a:solidFill>
                <a:latin typeface="Calibri"/>
                <a:cs typeface="Roboto"/>
              </a:rPr>
              <a:t>Performance metrics can be </a:t>
            </a:r>
            <a:r>
              <a:rPr spc="-10" dirty="0">
                <a:solidFill>
                  <a:srgbClr val="424242"/>
                </a:solidFill>
                <a:latin typeface="Calibri"/>
                <a:cs typeface="Roboto"/>
              </a:rPr>
              <a:t>non-differentiable </a:t>
            </a:r>
            <a:r>
              <a:rPr spc="-20" dirty="0">
                <a:solidFill>
                  <a:srgbClr val="424242"/>
                </a:solidFill>
                <a:latin typeface="Calibri"/>
                <a:cs typeface="Roboto"/>
              </a:rPr>
              <a:t>(accuracy,</a:t>
            </a:r>
            <a:r>
              <a:rPr spc="-5" dirty="0">
                <a:solidFill>
                  <a:srgbClr val="424242"/>
                </a:solidFill>
                <a:latin typeface="Calibri"/>
                <a:cs typeface="Roboto"/>
              </a:rPr>
              <a:t> </a:t>
            </a:r>
            <a:r>
              <a:rPr spc="-15" dirty="0">
                <a:solidFill>
                  <a:srgbClr val="424242"/>
                </a:solidFill>
                <a:latin typeface="Calibri"/>
                <a:cs typeface="Roboto"/>
              </a:rPr>
              <a:t>AUC).</a:t>
            </a:r>
            <a:endParaRPr>
              <a:latin typeface="Calibri"/>
              <a:cs typeface="Roboto"/>
            </a:endParaRPr>
          </a:p>
          <a:p>
            <a:pPr marL="836273" lvl="1" indent="-367656">
              <a:spcBef>
                <a:spcPts val="315"/>
              </a:spcBef>
              <a:buFont typeface="Arial"/>
              <a:buChar char="○"/>
              <a:tabLst>
                <a:tab pos="836273" algn="l"/>
                <a:tab pos="836909" algn="l"/>
              </a:tabLst>
            </a:pPr>
            <a:r>
              <a:rPr spc="-10" dirty="0">
                <a:solidFill>
                  <a:srgbClr val="424242"/>
                </a:solidFill>
                <a:latin typeface="Calibri"/>
                <a:cs typeface="Roboto"/>
              </a:rPr>
              <a:t>End-to-end back-propagation may </a:t>
            </a:r>
            <a:r>
              <a:rPr spc="-5" dirty="0">
                <a:solidFill>
                  <a:srgbClr val="424242"/>
                </a:solidFill>
                <a:latin typeface="Calibri"/>
                <a:cs typeface="Roboto"/>
              </a:rPr>
              <a:t>not be</a:t>
            </a:r>
            <a:r>
              <a:rPr spc="15" dirty="0">
                <a:solidFill>
                  <a:srgbClr val="424242"/>
                </a:solidFill>
                <a:latin typeface="Calibri"/>
                <a:cs typeface="Roboto"/>
              </a:rPr>
              <a:t> </a:t>
            </a:r>
            <a:r>
              <a:rPr spc="-10" dirty="0">
                <a:solidFill>
                  <a:srgbClr val="424242"/>
                </a:solidFill>
                <a:latin typeface="Calibri"/>
                <a:cs typeface="Roboto"/>
              </a:rPr>
              <a:t>possible.</a:t>
            </a:r>
            <a:endParaRPr>
              <a:latin typeface="Calibri"/>
              <a:cs typeface="Roboto"/>
            </a:endParaRPr>
          </a:p>
          <a:p>
            <a:pPr lvl="1">
              <a:spcBef>
                <a:spcPts val="40"/>
              </a:spcBef>
              <a:buChar char="○"/>
            </a:pPr>
            <a:endParaRPr sz="1600">
              <a:latin typeface="Calibri"/>
              <a:cs typeface="Roboto"/>
            </a:endParaRPr>
          </a:p>
          <a:p>
            <a:pPr marL="379085" marR="259073" indent="-367021">
              <a:lnSpc>
                <a:spcPct val="113399"/>
              </a:lnSpc>
              <a:buClr>
                <a:srgbClr val="3B3F42"/>
              </a:buClr>
              <a:buFont typeface="Arial"/>
              <a:buChar char="●"/>
              <a:tabLst>
                <a:tab pos="379085" algn="l"/>
                <a:tab pos="379721" algn="l"/>
              </a:tabLst>
            </a:pPr>
            <a:r>
              <a:rPr b="1" spc="-10" dirty="0">
                <a:solidFill>
                  <a:srgbClr val="0000FF"/>
                </a:solidFill>
                <a:latin typeface="Calibri"/>
                <a:cs typeface="Roboto"/>
              </a:rPr>
              <a:t>Reinforcement </a:t>
            </a:r>
            <a:r>
              <a:rPr b="1" spc="-5" dirty="0">
                <a:solidFill>
                  <a:srgbClr val="0000FF"/>
                </a:solidFill>
                <a:latin typeface="Calibri"/>
                <a:cs typeface="Roboto"/>
              </a:rPr>
              <a:t>learning </a:t>
            </a:r>
            <a:r>
              <a:rPr spc="-5" dirty="0">
                <a:solidFill>
                  <a:srgbClr val="3B3F42"/>
                </a:solidFill>
                <a:latin typeface="Calibri"/>
                <a:cs typeface="Roboto"/>
              </a:rPr>
              <a:t>is an eﬃcient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way </a:t>
            </a:r>
            <a:r>
              <a:rPr spc="-15" dirty="0">
                <a:solidFill>
                  <a:srgbClr val="3B3F42"/>
                </a:solidFill>
                <a:latin typeface="Calibri"/>
                <a:cs typeface="Roboto"/>
              </a:rPr>
              <a:t>to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explore large search  </a:t>
            </a:r>
            <a:r>
              <a:rPr spc="-5" dirty="0">
                <a:solidFill>
                  <a:srgbClr val="3B3F42"/>
                </a:solidFill>
                <a:latin typeface="Calibri"/>
                <a:cs typeface="Roboto"/>
              </a:rPr>
              <a:t>space and </a:t>
            </a:r>
            <a:r>
              <a:rPr spc="-15" dirty="0">
                <a:solidFill>
                  <a:srgbClr val="3B3F42"/>
                </a:solidFill>
                <a:latin typeface="Calibri"/>
                <a:cs typeface="Roboto"/>
              </a:rPr>
              <a:t>to </a:t>
            </a:r>
            <a:r>
              <a:rPr spc="-5" dirty="0">
                <a:solidFill>
                  <a:srgbClr val="3B3F42"/>
                </a:solidFill>
                <a:latin typeface="Calibri"/>
                <a:cs typeface="Roboto"/>
              </a:rPr>
              <a:t>handle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non-differentiable</a:t>
            </a:r>
            <a:r>
              <a:rPr spc="-5" dirty="0">
                <a:solidFill>
                  <a:srgbClr val="3B3F42"/>
                </a:solidFill>
                <a:latin typeface="Calibri"/>
                <a:cs typeface="Roboto"/>
              </a:rPr>
              <a:t> </a:t>
            </a:r>
            <a:r>
              <a:rPr spc="-10" dirty="0">
                <a:solidFill>
                  <a:srgbClr val="3B3F42"/>
                </a:solidFill>
                <a:latin typeface="Calibri"/>
                <a:cs typeface="Roboto"/>
              </a:rPr>
              <a:t>process.</a:t>
            </a:r>
            <a:endParaRPr>
              <a:latin typeface="Calibri"/>
              <a:cs typeface="Roboto"/>
            </a:endParaRP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High-level figure for DVRL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61102" y="1325881"/>
            <a:ext cx="8687148" cy="1817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73999" y="3502686"/>
            <a:ext cx="575056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1466" indent="-359401">
              <a:spcBef>
                <a:spcPts val="100"/>
              </a:spcBef>
              <a:buFont typeface="Arial"/>
              <a:buChar char="●"/>
              <a:tabLst>
                <a:tab pos="371466" algn="l"/>
                <a:tab pos="372101" algn="l"/>
              </a:tabLst>
            </a:pPr>
            <a:r>
              <a:rPr sz="1700" spc="-5" dirty="0">
                <a:latin typeface="Calibri"/>
                <a:cs typeface="Roboto"/>
              </a:rPr>
              <a:t>Jointly </a:t>
            </a:r>
            <a:r>
              <a:rPr sz="1700" spc="-15" dirty="0">
                <a:latin typeface="Calibri"/>
                <a:cs typeface="Roboto"/>
              </a:rPr>
              <a:t>train </a:t>
            </a:r>
            <a:r>
              <a:rPr sz="1700" b="1" spc="-10" dirty="0">
                <a:solidFill>
                  <a:srgbClr val="0000FF"/>
                </a:solidFill>
                <a:latin typeface="Calibri"/>
                <a:cs typeface="Roboto"/>
              </a:rPr>
              <a:t>selector </a:t>
            </a:r>
            <a:r>
              <a:rPr sz="1700" spc="-5" dirty="0">
                <a:latin typeface="Calibri"/>
                <a:cs typeface="Roboto"/>
              </a:rPr>
              <a:t>and </a:t>
            </a:r>
            <a:r>
              <a:rPr sz="1700" b="1" spc="-10" dirty="0">
                <a:solidFill>
                  <a:srgbClr val="0000FF"/>
                </a:solidFill>
                <a:latin typeface="Calibri"/>
                <a:cs typeface="Roboto"/>
              </a:rPr>
              <a:t>predictor </a:t>
            </a:r>
            <a:r>
              <a:rPr sz="1700" spc="-5" dirty="0">
                <a:latin typeface="Calibri"/>
                <a:cs typeface="Roboto"/>
              </a:rPr>
              <a:t>in an </a:t>
            </a:r>
            <a:r>
              <a:rPr sz="1700" spc="-10" dirty="0">
                <a:latin typeface="Calibri"/>
                <a:cs typeface="Roboto"/>
              </a:rPr>
              <a:t>end-to-end</a:t>
            </a:r>
            <a:r>
              <a:rPr sz="1700" spc="60" dirty="0">
                <a:latin typeface="Calibri"/>
                <a:cs typeface="Roboto"/>
              </a:rPr>
              <a:t> </a:t>
            </a:r>
            <a:r>
              <a:rPr sz="1700" spc="-30" dirty="0">
                <a:latin typeface="Calibri"/>
                <a:cs typeface="Roboto"/>
              </a:rPr>
              <a:t>way.</a:t>
            </a:r>
            <a:endParaRPr sz="1700">
              <a:latin typeface="Calibri"/>
              <a:cs typeface="Roboto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Problem formulation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4364" y="3093039"/>
            <a:ext cx="2532380" cy="1727396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348606" indent="-336542">
              <a:spcBef>
                <a:spcPts val="1070"/>
              </a:spcBef>
              <a:buFont typeface="Arial"/>
              <a:buChar char="●"/>
              <a:tabLst>
                <a:tab pos="347972" algn="l"/>
                <a:tab pos="349241" algn="l"/>
              </a:tabLst>
            </a:pPr>
            <a:r>
              <a:rPr sz="1400" spc="-10" dirty="0">
                <a:solidFill>
                  <a:srgbClr val="3B3F42"/>
                </a:solidFill>
                <a:latin typeface="Calibri"/>
                <a:cs typeface="Roboto"/>
              </a:rPr>
              <a:t>Components</a:t>
            </a:r>
            <a:endParaRPr sz="1400">
              <a:latin typeface="Calibri"/>
              <a:cs typeface="Roboto"/>
            </a:endParaRPr>
          </a:p>
          <a:p>
            <a:pPr marL="805795" lvl="1" indent="-337177">
              <a:spcBef>
                <a:spcPts val="970"/>
              </a:spcBef>
              <a:buClr>
                <a:srgbClr val="3B3F42"/>
              </a:buClr>
              <a:buFont typeface="Arial"/>
              <a:buChar char="○"/>
              <a:tabLst>
                <a:tab pos="805160" algn="l"/>
                <a:tab pos="806430" algn="l"/>
              </a:tabLst>
            </a:pPr>
            <a:r>
              <a:rPr sz="1400" spc="-15" dirty="0">
                <a:solidFill>
                  <a:srgbClr val="0000FF"/>
                </a:solidFill>
                <a:latin typeface="Calibri"/>
                <a:cs typeface="Roboto"/>
              </a:rPr>
              <a:t>Training</a:t>
            </a:r>
            <a:r>
              <a:rPr sz="1400" spc="-85" dirty="0">
                <a:solidFill>
                  <a:srgbClr val="0000FF"/>
                </a:solidFill>
                <a:latin typeface="Calibri"/>
                <a:cs typeface="Roboto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Calibri"/>
                <a:cs typeface="Roboto"/>
              </a:rPr>
              <a:t>set</a:t>
            </a:r>
            <a:r>
              <a:rPr sz="1400" spc="-5" dirty="0">
                <a:solidFill>
                  <a:srgbClr val="3B3F42"/>
                </a:solidFill>
                <a:latin typeface="Calibri"/>
                <a:cs typeface="Roboto"/>
              </a:rPr>
              <a:t>:</a:t>
            </a:r>
            <a:endParaRPr sz="1400">
              <a:latin typeface="Calibri"/>
              <a:cs typeface="Roboto"/>
            </a:endParaRPr>
          </a:p>
          <a:p>
            <a:pPr marL="805795" lvl="1" indent="-337177">
              <a:spcBef>
                <a:spcPts val="1020"/>
              </a:spcBef>
              <a:buClr>
                <a:srgbClr val="3B3F42"/>
              </a:buClr>
              <a:buFont typeface="Arial"/>
              <a:buChar char="○"/>
              <a:tabLst>
                <a:tab pos="805160" algn="l"/>
                <a:tab pos="806430" algn="l"/>
              </a:tabLst>
            </a:pPr>
            <a:r>
              <a:rPr sz="1400" spc="-10" dirty="0">
                <a:solidFill>
                  <a:srgbClr val="0000FF"/>
                </a:solidFill>
                <a:latin typeface="Calibri"/>
                <a:cs typeface="Roboto"/>
              </a:rPr>
              <a:t>Validation</a:t>
            </a:r>
            <a:r>
              <a:rPr sz="1400" spc="-80" dirty="0">
                <a:solidFill>
                  <a:srgbClr val="0000FF"/>
                </a:solidFill>
                <a:latin typeface="Calibri"/>
                <a:cs typeface="Roboto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Roboto"/>
              </a:rPr>
              <a:t>set</a:t>
            </a:r>
            <a:r>
              <a:rPr sz="1400" dirty="0">
                <a:solidFill>
                  <a:srgbClr val="3B3F42"/>
                </a:solidFill>
                <a:latin typeface="Calibri"/>
                <a:cs typeface="Roboto"/>
              </a:rPr>
              <a:t>:</a:t>
            </a:r>
            <a:endParaRPr sz="1400">
              <a:latin typeface="Calibri"/>
              <a:cs typeface="Roboto"/>
            </a:endParaRPr>
          </a:p>
          <a:p>
            <a:pPr marL="805795" lvl="1" indent="-337177">
              <a:spcBef>
                <a:spcPts val="1020"/>
              </a:spcBef>
              <a:buClr>
                <a:srgbClr val="3B3F42"/>
              </a:buClr>
              <a:buFont typeface="Arial"/>
              <a:buChar char="○"/>
              <a:tabLst>
                <a:tab pos="805160" algn="l"/>
                <a:tab pos="806430" algn="l"/>
              </a:tabLst>
            </a:pPr>
            <a:r>
              <a:rPr sz="1400" spc="-10" dirty="0">
                <a:solidFill>
                  <a:srgbClr val="0000FF"/>
                </a:solidFill>
                <a:latin typeface="Calibri"/>
                <a:cs typeface="Roboto"/>
              </a:rPr>
              <a:t>Predictor</a:t>
            </a:r>
            <a:r>
              <a:rPr sz="1400" spc="-15" dirty="0">
                <a:solidFill>
                  <a:srgbClr val="0000FF"/>
                </a:solidFill>
                <a:latin typeface="Calibri"/>
                <a:cs typeface="Roboto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Calibri"/>
                <a:cs typeface="Roboto"/>
              </a:rPr>
              <a:t>model</a:t>
            </a:r>
            <a:r>
              <a:rPr sz="1400" spc="-5" dirty="0">
                <a:solidFill>
                  <a:srgbClr val="3B3F42"/>
                </a:solidFill>
                <a:latin typeface="Calibri"/>
                <a:cs typeface="Roboto"/>
              </a:rPr>
              <a:t>:</a:t>
            </a:r>
            <a:endParaRPr sz="1400">
              <a:latin typeface="Calibri"/>
              <a:cs typeface="Roboto"/>
            </a:endParaRPr>
          </a:p>
          <a:p>
            <a:pPr marL="805795" lvl="1" indent="-337177">
              <a:spcBef>
                <a:spcPts val="1020"/>
              </a:spcBef>
              <a:buClr>
                <a:srgbClr val="3B3F42"/>
              </a:buClr>
              <a:buFont typeface="Arial"/>
              <a:buChar char="○"/>
              <a:tabLst>
                <a:tab pos="805160" algn="l"/>
                <a:tab pos="806430" algn="l"/>
              </a:tabLst>
            </a:pPr>
            <a:r>
              <a:rPr sz="1400" spc="-5" dirty="0">
                <a:solidFill>
                  <a:srgbClr val="0000FF"/>
                </a:solidFill>
                <a:latin typeface="Calibri"/>
                <a:cs typeface="Roboto"/>
              </a:rPr>
              <a:t>Data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Roboto"/>
              </a:rPr>
              <a:t>valuation</a:t>
            </a:r>
            <a:r>
              <a:rPr sz="1400" spc="-55" dirty="0">
                <a:solidFill>
                  <a:srgbClr val="0000FF"/>
                </a:solidFill>
                <a:latin typeface="Calibri"/>
                <a:cs typeface="Roboto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Roboto"/>
              </a:rPr>
              <a:t>model</a:t>
            </a:r>
            <a:r>
              <a:rPr sz="1400" dirty="0">
                <a:solidFill>
                  <a:srgbClr val="3B3F42"/>
                </a:solidFill>
                <a:latin typeface="Calibri"/>
                <a:cs typeface="Roboto"/>
              </a:rPr>
              <a:t>:</a:t>
            </a:r>
            <a:endParaRPr sz="1400">
              <a:latin typeface="Calibri"/>
              <a:cs typeface="Robo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94291" y="4211439"/>
            <a:ext cx="2418080" cy="647065"/>
            <a:chOff x="3070443" y="3814119"/>
            <a:chExt cx="2418080" cy="647065"/>
          </a:xfrm>
        </p:grpSpPr>
        <p:sp>
          <p:nvSpPr>
            <p:cNvPr id="5" name="object 5"/>
            <p:cNvSpPr/>
            <p:nvPr/>
          </p:nvSpPr>
          <p:spPr>
            <a:xfrm>
              <a:off x="3070443" y="3814119"/>
              <a:ext cx="1283177" cy="3011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23567" y="4159416"/>
              <a:ext cx="1964870" cy="3011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4385367" y="3893914"/>
            <a:ext cx="1930003" cy="2223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60122" y="3576390"/>
            <a:ext cx="1874553" cy="2436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444105" y="1621804"/>
            <a:ext cx="5876290" cy="1704339"/>
            <a:chOff x="1920258" y="1224485"/>
            <a:chExt cx="5876290" cy="1704339"/>
          </a:xfrm>
        </p:grpSpPr>
        <p:sp>
          <p:nvSpPr>
            <p:cNvPr id="10" name="object 10"/>
            <p:cNvSpPr/>
            <p:nvPr/>
          </p:nvSpPr>
          <p:spPr>
            <a:xfrm>
              <a:off x="1920258" y="1453354"/>
              <a:ext cx="5849318" cy="10340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5844" y="1375722"/>
              <a:ext cx="3081655" cy="590550"/>
            </a:xfrm>
            <a:custGeom>
              <a:avLst/>
              <a:gdLst/>
              <a:ahLst/>
              <a:cxnLst/>
              <a:rect l="l" t="t" r="r" b="b"/>
              <a:pathLst>
                <a:path w="3081654" h="590550">
                  <a:moveTo>
                    <a:pt x="0" y="98352"/>
                  </a:moveTo>
                  <a:lnTo>
                    <a:pt x="7727" y="60068"/>
                  </a:lnTo>
                  <a:lnTo>
                    <a:pt x="28803" y="28806"/>
                  </a:lnTo>
                  <a:lnTo>
                    <a:pt x="60064" y="7728"/>
                  </a:lnTo>
                  <a:lnTo>
                    <a:pt x="98349" y="0"/>
                  </a:lnTo>
                  <a:lnTo>
                    <a:pt x="2983243" y="0"/>
                  </a:lnTo>
                  <a:lnTo>
                    <a:pt x="3020878" y="7486"/>
                  </a:lnTo>
                  <a:lnTo>
                    <a:pt x="3052793" y="28807"/>
                  </a:lnTo>
                  <a:lnTo>
                    <a:pt x="3074112" y="60713"/>
                  </a:lnTo>
                  <a:lnTo>
                    <a:pt x="3081593" y="98352"/>
                  </a:lnTo>
                  <a:lnTo>
                    <a:pt x="3081593" y="491746"/>
                  </a:lnTo>
                  <a:lnTo>
                    <a:pt x="3073866" y="530030"/>
                  </a:lnTo>
                  <a:lnTo>
                    <a:pt x="3052790" y="561292"/>
                  </a:lnTo>
                  <a:lnTo>
                    <a:pt x="3021529" y="582369"/>
                  </a:lnTo>
                  <a:lnTo>
                    <a:pt x="2983243" y="590098"/>
                  </a:lnTo>
                  <a:lnTo>
                    <a:pt x="98349" y="590098"/>
                  </a:lnTo>
                  <a:lnTo>
                    <a:pt x="60064" y="582369"/>
                  </a:lnTo>
                  <a:lnTo>
                    <a:pt x="28803" y="561292"/>
                  </a:lnTo>
                  <a:lnTo>
                    <a:pt x="7727" y="530030"/>
                  </a:lnTo>
                  <a:lnTo>
                    <a:pt x="0" y="491746"/>
                  </a:lnTo>
                  <a:lnTo>
                    <a:pt x="0" y="98352"/>
                  </a:lnTo>
                  <a:close/>
                </a:path>
              </a:pathLst>
            </a:custGeom>
            <a:ln w="1904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04438" y="1229247"/>
              <a:ext cx="628650" cy="441959"/>
            </a:xfrm>
            <a:custGeom>
              <a:avLst/>
              <a:gdLst/>
              <a:ahLst/>
              <a:cxnLst/>
              <a:rect l="l" t="t" r="r" b="b"/>
              <a:pathLst>
                <a:path w="628650" h="441960">
                  <a:moveTo>
                    <a:pt x="628348" y="0"/>
                  </a:moveTo>
                  <a:lnTo>
                    <a:pt x="628348" y="441599"/>
                  </a:lnTo>
                  <a:lnTo>
                    <a:pt x="0" y="441599"/>
                  </a:lnTo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61213" y="1655114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43224" y="31464"/>
                  </a:moveTo>
                  <a:lnTo>
                    <a:pt x="0" y="15732"/>
                  </a:lnTo>
                  <a:lnTo>
                    <a:pt x="43224" y="0"/>
                  </a:lnTo>
                  <a:lnTo>
                    <a:pt x="43224" y="31464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61213" y="1655114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43224" y="0"/>
                  </a:moveTo>
                  <a:lnTo>
                    <a:pt x="0" y="15732"/>
                  </a:lnTo>
                  <a:lnTo>
                    <a:pt x="43224" y="31464"/>
                  </a:lnTo>
                  <a:lnTo>
                    <a:pt x="43224" y="0"/>
                  </a:lnTo>
                  <a:close/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34990" y="1965821"/>
              <a:ext cx="3352165" cy="558165"/>
            </a:xfrm>
            <a:custGeom>
              <a:avLst/>
              <a:gdLst/>
              <a:ahLst/>
              <a:cxnLst/>
              <a:rect l="l" t="t" r="r" b="b"/>
              <a:pathLst>
                <a:path w="3352165" h="558164">
                  <a:moveTo>
                    <a:pt x="0" y="92952"/>
                  </a:moveTo>
                  <a:lnTo>
                    <a:pt x="7305" y="56770"/>
                  </a:lnTo>
                  <a:lnTo>
                    <a:pt x="27228" y="27224"/>
                  </a:lnTo>
                  <a:lnTo>
                    <a:pt x="56773" y="7304"/>
                  </a:lnTo>
                  <a:lnTo>
                    <a:pt x="92949" y="0"/>
                  </a:lnTo>
                  <a:lnTo>
                    <a:pt x="3258643" y="0"/>
                  </a:lnTo>
                  <a:lnTo>
                    <a:pt x="3310214" y="15616"/>
                  </a:lnTo>
                  <a:lnTo>
                    <a:pt x="3344515" y="57381"/>
                  </a:lnTo>
                  <a:lnTo>
                    <a:pt x="3351593" y="92952"/>
                  </a:lnTo>
                  <a:lnTo>
                    <a:pt x="3351593" y="464746"/>
                  </a:lnTo>
                  <a:lnTo>
                    <a:pt x="3344287" y="500928"/>
                  </a:lnTo>
                  <a:lnTo>
                    <a:pt x="3324365" y="530474"/>
                  </a:lnTo>
                  <a:lnTo>
                    <a:pt x="3294819" y="550394"/>
                  </a:lnTo>
                  <a:lnTo>
                    <a:pt x="3258643" y="557698"/>
                  </a:lnTo>
                  <a:lnTo>
                    <a:pt x="92949" y="557698"/>
                  </a:lnTo>
                  <a:lnTo>
                    <a:pt x="56773" y="550394"/>
                  </a:lnTo>
                  <a:lnTo>
                    <a:pt x="27228" y="530474"/>
                  </a:lnTo>
                  <a:lnTo>
                    <a:pt x="7305" y="500928"/>
                  </a:lnTo>
                  <a:lnTo>
                    <a:pt x="0" y="464746"/>
                  </a:lnTo>
                  <a:lnTo>
                    <a:pt x="0" y="92952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10687" y="2580594"/>
              <a:ext cx="1478280" cy="343535"/>
            </a:xfrm>
            <a:custGeom>
              <a:avLst/>
              <a:gdLst/>
              <a:ahLst/>
              <a:cxnLst/>
              <a:rect l="l" t="t" r="r" b="b"/>
              <a:pathLst>
                <a:path w="1478279" h="343535">
                  <a:moveTo>
                    <a:pt x="1478097" y="343349"/>
                  </a:moveTo>
                  <a:lnTo>
                    <a:pt x="1478097" y="143124"/>
                  </a:lnTo>
                  <a:lnTo>
                    <a:pt x="0" y="143124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94962" y="2537369"/>
              <a:ext cx="31750" cy="43815"/>
            </a:xfrm>
            <a:custGeom>
              <a:avLst/>
              <a:gdLst/>
              <a:ahLst/>
              <a:cxnLst/>
              <a:rect l="l" t="t" r="r" b="b"/>
              <a:pathLst>
                <a:path w="31750" h="43814">
                  <a:moveTo>
                    <a:pt x="31449" y="43224"/>
                  </a:moveTo>
                  <a:lnTo>
                    <a:pt x="0" y="43224"/>
                  </a:lnTo>
                  <a:lnTo>
                    <a:pt x="15724" y="0"/>
                  </a:lnTo>
                  <a:lnTo>
                    <a:pt x="31449" y="432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94962" y="2537369"/>
              <a:ext cx="31750" cy="43815"/>
            </a:xfrm>
            <a:custGeom>
              <a:avLst/>
              <a:gdLst/>
              <a:ahLst/>
              <a:cxnLst/>
              <a:rect l="l" t="t" r="r" b="b"/>
              <a:pathLst>
                <a:path w="31750" h="43814">
                  <a:moveTo>
                    <a:pt x="31449" y="43224"/>
                  </a:moveTo>
                  <a:lnTo>
                    <a:pt x="15724" y="0"/>
                  </a:lnTo>
                  <a:lnTo>
                    <a:pt x="0" y="43224"/>
                  </a:lnTo>
                  <a:lnTo>
                    <a:pt x="31449" y="43224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37303" y="1325880"/>
            <a:ext cx="26377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5" dirty="0">
                <a:solidFill>
                  <a:srgbClr val="0000FF"/>
                </a:solidFill>
                <a:latin typeface="Calibri"/>
                <a:cs typeface="Arial"/>
              </a:rPr>
              <a:t>To </a:t>
            </a: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minimize </a:t>
            </a:r>
            <a:r>
              <a:rPr sz="1400" b="1" dirty="0">
                <a:solidFill>
                  <a:srgbClr val="0000FF"/>
                </a:solidFill>
                <a:latin typeface="Calibri"/>
                <a:cs typeface="Arial"/>
              </a:rPr>
              <a:t>the </a:t>
            </a: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validation</a:t>
            </a:r>
            <a:r>
              <a:rPr sz="1400" b="1" spc="-40" dirty="0">
                <a:solidFill>
                  <a:srgbClr val="0000FF"/>
                </a:solidFill>
                <a:latin typeface="Calibri"/>
                <a:cs typeface="Arial"/>
              </a:rPr>
              <a:t> </a:t>
            </a:r>
            <a:r>
              <a:rPr sz="1400" b="1" spc="-5" dirty="0">
                <a:solidFill>
                  <a:srgbClr val="0000FF"/>
                </a:solidFill>
                <a:latin typeface="Calibri"/>
                <a:cs typeface="Arial"/>
              </a:rPr>
              <a:t>loss</a:t>
            </a:r>
            <a:endParaRPr sz="1400">
              <a:latin typeface="Calibri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10775" y="3341349"/>
            <a:ext cx="2200910" cy="44544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716262" marR="5080" indent="-704198">
              <a:lnSpc>
                <a:spcPts val="1650"/>
              </a:lnSpc>
              <a:spcBef>
                <a:spcPts val="180"/>
              </a:spcBef>
            </a:pPr>
            <a:r>
              <a:rPr sz="1400" b="1" spc="-10" dirty="0">
                <a:solidFill>
                  <a:srgbClr val="FF0000"/>
                </a:solidFill>
                <a:latin typeface="Calibri"/>
                <a:cs typeface="Arial"/>
              </a:rPr>
              <a:t>Weighted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Arial"/>
              </a:rPr>
              <a:t>optimization </a:t>
            </a:r>
            <a:r>
              <a:rPr sz="1400" b="1" dirty="0">
                <a:solidFill>
                  <a:srgbClr val="FF0000"/>
                </a:solidFill>
                <a:latin typeface="Calibri"/>
                <a:cs typeface="Arial"/>
              </a:rPr>
              <a:t>for  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Arial"/>
              </a:rPr>
              <a:t>predictor</a:t>
            </a:r>
            <a:endParaRPr sz="1400">
              <a:latin typeface="Calibri"/>
              <a:cs typeface="Arial"/>
            </a:endParaRPr>
          </a:p>
        </p:txBody>
      </p:sp>
      <p:sp>
        <p:nvSpPr>
          <p:cNvPr id="2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99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sz="2800" b="1" dirty="0">
                <a:solidFill>
                  <a:srgbClr val="1F2A44"/>
                </a:solidFill>
                <a:latin typeface="Cambria"/>
              </a:rPr>
              <a:t>Block diagram</a:t>
            </a:r>
          </a:p>
        </p:txBody>
      </p:sp>
      <p:sp>
        <p:nvSpPr>
          <p:cNvPr id="3" name="object 3"/>
          <p:cNvSpPr/>
          <p:nvPr/>
        </p:nvSpPr>
        <p:spPr>
          <a:xfrm>
            <a:off x="2080421" y="1325880"/>
            <a:ext cx="8030833" cy="23904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100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Appendix · Data Valuation</a:t>
            </a:r>
          </a:p>
        </p:txBody>
      </p:sp>
      <p:sp>
        <p:nvSpPr>
          <p:cNvPr id="142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HOST-CP</a:t>
            </a:r>
          </a:p>
        </p:txBody>
      </p:sp>
      <p:sp>
        <p:nvSpPr>
          <p:cNvPr id="143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dirty="0">
                <a:solidFill>
                  <a:srgbClr val="5F6B7A"/>
                </a:solidFill>
                <a:latin typeface="Calibri"/>
                <a:cs typeface="Calibri"/>
              </a:rPr>
              <a:t>Das, Soumi, Arshdeep Singh, Saptarshi Chatterjee, Suparna Bhattacharya, and Sourangshu Bhattacharya. "Finding High-Value Training Data Subset Through Differentiable Convex Programming." ECML PKDD 2021, pp. 666-681.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p223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High-Level Idea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459" name="Google Shape;2459;p223"/>
          <p:cNvSpPr txBox="1">
            <a:spLocks noGrp="1"/>
          </p:cNvSpPr>
          <p:nvPr>
            <p:ph type="body" idx="1"/>
          </p:nvPr>
        </p:nvSpPr>
        <p:spPr>
          <a:xfrm>
            <a:off x="2174172" y="1325880"/>
            <a:ext cx="7688700" cy="22611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pPr indent="-361941">
              <a:buClr>
                <a:srgbClr val="000000"/>
              </a:buClr>
              <a:buSzPts val="2100"/>
              <a:buFont typeface="Arial"/>
              <a:buAutoNum type="arabicPeriod"/>
            </a:pPr>
            <a:r>
              <a:rPr lang="en-GB">
                <a:solidFill>
                  <a:srgbClr val="000000"/>
                </a:solidFill>
                <a:latin typeface="Calibri"/>
                <a:ea typeface="Arial"/>
                <a:cs typeface="Arial"/>
                <a:sym typeface="Arial"/>
              </a:rPr>
              <a:t>Learnable subset selection formulation.</a:t>
            </a:r>
            <a:endParaRPr>
              <a:solidFill>
                <a:srgbClr val="000000"/>
              </a:solidFill>
              <a:latin typeface="Calibri"/>
              <a:ea typeface="Arial"/>
              <a:cs typeface="Arial"/>
              <a:sym typeface="Arial"/>
            </a:endParaRPr>
          </a:p>
          <a:p>
            <a:pPr indent="0">
              <a:buNone/>
            </a:pPr>
            <a:endParaRPr>
              <a:solidFill>
                <a:srgbClr val="000000"/>
              </a:solidFill>
            </a:endParaRPr>
          </a:p>
          <a:p>
            <a:pPr indent="-361941">
              <a:buClr>
                <a:srgbClr val="000000"/>
              </a:buClr>
              <a:buSzPts val="2100"/>
              <a:buFont typeface="Arial"/>
              <a:buAutoNum type="arabicPeriod"/>
            </a:pPr>
            <a:r>
              <a:rPr lang="en-GB">
                <a:solidFill>
                  <a:srgbClr val="000000"/>
                </a:solidFill>
                <a:latin typeface="Calibri"/>
                <a:ea typeface="Arial"/>
                <a:cs typeface="Arial"/>
                <a:sym typeface="Arial"/>
              </a:rPr>
              <a:t>Jointly learn the selection parameters along with the model parameters for optimizing the value function.</a:t>
            </a:r>
            <a:endParaRPr>
              <a:solidFill>
                <a:srgbClr val="000000"/>
              </a:solidFill>
              <a:latin typeface="Calibri"/>
              <a:ea typeface="Arial"/>
              <a:cs typeface="Arial"/>
              <a:sym typeface="Arial"/>
            </a:endParaRPr>
          </a:p>
        </p:txBody>
      </p:sp>
      <p:sp>
        <p:nvSpPr>
          <p:cNvPr id="2460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102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224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Problem Statement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465" name="Google Shape;2465;p224"/>
          <p:cNvSpPr txBox="1"/>
          <p:nvPr/>
        </p:nvSpPr>
        <p:spPr>
          <a:xfrm>
            <a:off x="3160422" y="2482832"/>
            <a:ext cx="1702500" cy="44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70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Value function</a:t>
            </a:r>
            <a:endParaRPr sz="170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2466" name="Google Shape;2466;p224"/>
          <p:cNvSpPr txBox="1"/>
          <p:nvPr/>
        </p:nvSpPr>
        <p:spPr>
          <a:xfrm>
            <a:off x="5432422" y="2566481"/>
            <a:ext cx="29136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60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Fraction of incoming instances</a:t>
            </a:r>
            <a:endParaRPr sz="160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2467" name="Google Shape;2467;p224"/>
          <p:cNvSpPr txBox="1"/>
          <p:nvPr/>
        </p:nvSpPr>
        <p:spPr>
          <a:xfrm>
            <a:off x="6348372" y="3349181"/>
            <a:ext cx="36810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60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Other value functions exist like test set accuracy, or expected return in the context of Reinforcement Learning</a:t>
            </a:r>
            <a:endParaRPr sz="160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pic>
        <p:nvPicPr>
          <p:cNvPr id="2468" name="Google Shape;2468;p2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3498" y="1325880"/>
            <a:ext cx="4379567" cy="827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69" name="Google Shape;2469;p224"/>
          <p:cNvCxnSpPr/>
          <p:nvPr/>
        </p:nvCxnSpPr>
        <p:spPr>
          <a:xfrm rot="10800000">
            <a:off x="3250222" y="1847055"/>
            <a:ext cx="479700" cy="74340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70" name="Google Shape;2470;p224"/>
          <p:cNvCxnSpPr/>
          <p:nvPr/>
        </p:nvCxnSpPr>
        <p:spPr>
          <a:xfrm rot="10800000">
            <a:off x="6238072" y="1835280"/>
            <a:ext cx="395700" cy="82710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471" name="Google Shape;2471;p2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3059" y="3548605"/>
            <a:ext cx="3286639" cy="7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103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Google Shape;2476;p225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800" b="1">
                <a:solidFill>
                  <a:srgbClr val="1F2A44"/>
                </a:solidFill>
                <a:latin typeface="Cambria"/>
              </a:rPr>
              <a:t>Solution Framework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2477" name="Google Shape;2477;p225"/>
          <p:cNvSpPr/>
          <p:nvPr/>
        </p:nvSpPr>
        <p:spPr>
          <a:xfrm>
            <a:off x="2135323" y="2240529"/>
            <a:ext cx="959150" cy="791325"/>
          </a:xfrm>
          <a:prstGeom prst="flowChartInputOutput">
            <a:avLst/>
          </a:prstGeom>
          <a:solidFill>
            <a:srgbClr val="FFF2CC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/>
              <a:t>D</a:t>
            </a:r>
            <a:endParaRPr sz="2000"/>
          </a:p>
        </p:txBody>
      </p:sp>
      <p:sp>
        <p:nvSpPr>
          <p:cNvPr id="2478" name="Google Shape;2478;p225"/>
          <p:cNvSpPr/>
          <p:nvPr/>
        </p:nvSpPr>
        <p:spPr>
          <a:xfrm>
            <a:off x="3777872" y="2364704"/>
            <a:ext cx="959100" cy="6594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200"/>
              <a:t>Φ</a:t>
            </a:r>
            <a:endParaRPr sz="2200"/>
          </a:p>
        </p:txBody>
      </p:sp>
      <p:sp>
        <p:nvSpPr>
          <p:cNvPr id="2479" name="Google Shape;2479;p225"/>
          <p:cNvSpPr/>
          <p:nvPr/>
        </p:nvSpPr>
        <p:spPr>
          <a:xfrm>
            <a:off x="5504372" y="2328729"/>
            <a:ext cx="959100" cy="719400"/>
          </a:xfrm>
          <a:prstGeom prst="rect">
            <a:avLst/>
          </a:prstGeom>
          <a:solidFill>
            <a:srgbClr val="FFD966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200"/>
              <a:t>u(Φ)</a:t>
            </a:r>
            <a:endParaRPr/>
          </a:p>
        </p:txBody>
      </p:sp>
      <p:sp>
        <p:nvSpPr>
          <p:cNvPr id="2480" name="Google Shape;2480;p225"/>
          <p:cNvSpPr/>
          <p:nvPr/>
        </p:nvSpPr>
        <p:spPr>
          <a:xfrm>
            <a:off x="7693122" y="2252529"/>
            <a:ext cx="959100" cy="791400"/>
          </a:xfrm>
          <a:prstGeom prst="cube">
            <a:avLst>
              <a:gd name="adj" fmla="val 25000"/>
            </a:avLst>
          </a:prstGeom>
          <a:solidFill>
            <a:srgbClr val="D5A6BD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200"/>
              <a:t>Ө</a:t>
            </a:r>
            <a:endParaRPr sz="2200"/>
          </a:p>
        </p:txBody>
      </p:sp>
      <p:sp>
        <p:nvSpPr>
          <p:cNvPr id="2481" name="Google Shape;2481;p225"/>
          <p:cNvSpPr/>
          <p:nvPr/>
        </p:nvSpPr>
        <p:spPr>
          <a:xfrm>
            <a:off x="7616922" y="3547929"/>
            <a:ext cx="1208400" cy="898800"/>
          </a:xfrm>
          <a:prstGeom prst="cube">
            <a:avLst>
              <a:gd name="adj" fmla="val 25000"/>
            </a:avLst>
          </a:prstGeom>
          <a:solidFill>
            <a:srgbClr val="EAD1DC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sz="1700"/>
          </a:p>
          <a:p>
            <a:pPr algn="ctr"/>
            <a:r>
              <a:rPr lang="en-GB" sz="1700"/>
              <a:t>Ө(Ө,Φ)</a:t>
            </a:r>
            <a:endParaRPr sz="1700"/>
          </a:p>
          <a:p>
            <a:endParaRPr sz="900"/>
          </a:p>
        </p:txBody>
      </p:sp>
      <p:sp>
        <p:nvSpPr>
          <p:cNvPr id="2482" name="Google Shape;2482;p225"/>
          <p:cNvSpPr/>
          <p:nvPr/>
        </p:nvSpPr>
        <p:spPr>
          <a:xfrm>
            <a:off x="9298123" y="3535929"/>
            <a:ext cx="906125" cy="711600"/>
          </a:xfrm>
          <a:prstGeom prst="flowChartInputOutput">
            <a:avLst/>
          </a:prstGeom>
          <a:solidFill>
            <a:srgbClr val="F4CCCC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sz="2000"/>
              <a:t>D</a:t>
            </a:r>
            <a:r>
              <a:rPr lang="en-GB" sz="2000" baseline="-25000"/>
              <a:t>t</a:t>
            </a:r>
            <a:endParaRPr baseline="-25000"/>
          </a:p>
        </p:txBody>
      </p:sp>
      <p:sp>
        <p:nvSpPr>
          <p:cNvPr id="2483" name="Google Shape;2483;p225"/>
          <p:cNvSpPr txBox="1"/>
          <p:nvPr/>
        </p:nvSpPr>
        <p:spPr>
          <a:xfrm>
            <a:off x="3418160" y="2963379"/>
            <a:ext cx="1750500" cy="133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Convex Optimisation</a:t>
            </a:r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Framework parameterized by </a:t>
            </a:r>
            <a:r>
              <a:rPr lang="en-GB" sz="1500" dirty="0" err="1">
                <a:solidFill>
                  <a:srgbClr val="0000FF"/>
                </a:solidFill>
              </a:rPr>
              <a:t>Φ</a:t>
            </a:r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  </a:t>
            </a:r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2484" name="Google Shape;2484;p225"/>
          <p:cNvSpPr/>
          <p:nvPr/>
        </p:nvSpPr>
        <p:spPr>
          <a:xfrm>
            <a:off x="7757922" y="3949861"/>
            <a:ext cx="134950" cy="112550"/>
          </a:xfrm>
          <a:custGeom>
            <a:avLst/>
            <a:gdLst/>
            <a:ahLst/>
            <a:cxnLst/>
            <a:rect l="l" t="t" r="r" b="b"/>
            <a:pathLst>
              <a:path w="5398" h="4502" extrusionOk="0">
                <a:moveTo>
                  <a:pt x="0" y="4502"/>
                </a:moveTo>
                <a:cubicBezTo>
                  <a:pt x="544" y="2871"/>
                  <a:pt x="1782" y="-911"/>
                  <a:pt x="2999" y="304"/>
                </a:cubicBezTo>
                <a:cubicBezTo>
                  <a:pt x="4140" y="1443"/>
                  <a:pt x="4257" y="3363"/>
                  <a:pt x="5398" y="4502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2485" name="Google Shape;2485;p225"/>
          <p:cNvCxnSpPr>
            <a:stCxn id="2477" idx="5"/>
          </p:cNvCxnSpPr>
          <p:nvPr/>
        </p:nvCxnSpPr>
        <p:spPr>
          <a:xfrm rot="10800000" flipH="1">
            <a:off x="2998557" y="2618192"/>
            <a:ext cx="779400" cy="1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86" name="Google Shape;2486;p225"/>
          <p:cNvCxnSpPr/>
          <p:nvPr/>
        </p:nvCxnSpPr>
        <p:spPr>
          <a:xfrm rot="10800000" flipH="1">
            <a:off x="4751157" y="2618192"/>
            <a:ext cx="779400" cy="18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87" name="Google Shape;2487;p225"/>
          <p:cNvCxnSpPr>
            <a:stCxn id="2479" idx="3"/>
            <a:endCxn id="2480" idx="2"/>
          </p:cNvCxnSpPr>
          <p:nvPr/>
        </p:nvCxnSpPr>
        <p:spPr>
          <a:xfrm>
            <a:off x="6463472" y="2688429"/>
            <a:ext cx="1229700" cy="58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88" name="Google Shape;2488;p225"/>
          <p:cNvSpPr txBox="1"/>
          <p:nvPr/>
        </p:nvSpPr>
        <p:spPr>
          <a:xfrm>
            <a:off x="5504372" y="3007055"/>
            <a:ext cx="983100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Selected</a:t>
            </a:r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Instances </a:t>
            </a:r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  <a:p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cxnSp>
        <p:nvCxnSpPr>
          <p:cNvPr id="2489" name="Google Shape;2489;p225"/>
          <p:cNvCxnSpPr>
            <a:stCxn id="2480" idx="0"/>
            <a:endCxn id="2480" idx="5"/>
          </p:cNvCxnSpPr>
          <p:nvPr/>
        </p:nvCxnSpPr>
        <p:spPr>
          <a:xfrm rot="-5400000" flipH="1">
            <a:off x="8313597" y="2210529"/>
            <a:ext cx="296700" cy="380700"/>
          </a:xfrm>
          <a:prstGeom prst="curvedConnector4">
            <a:avLst>
              <a:gd name="adj1" fmla="val -80258"/>
              <a:gd name="adj2" fmla="val 16253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90" name="Google Shape;2490;p225"/>
          <p:cNvSpPr txBox="1"/>
          <p:nvPr/>
        </p:nvSpPr>
        <p:spPr>
          <a:xfrm>
            <a:off x="8842522" y="1832105"/>
            <a:ext cx="1556700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Training Loss used to update </a:t>
            </a:r>
            <a:r>
              <a:rPr lang="en-GB" sz="1500" dirty="0" err="1">
                <a:solidFill>
                  <a:srgbClr val="0000FF"/>
                </a:solidFill>
              </a:rPr>
              <a:t>Ө</a:t>
            </a:r>
            <a:endParaRPr sz="525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cxnSp>
        <p:nvCxnSpPr>
          <p:cNvPr id="2491" name="Google Shape;2491;p225"/>
          <p:cNvCxnSpPr/>
          <p:nvPr/>
        </p:nvCxnSpPr>
        <p:spPr>
          <a:xfrm>
            <a:off x="8073747" y="3043929"/>
            <a:ext cx="35100" cy="1033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92" name="Google Shape;2492;p225"/>
          <p:cNvCxnSpPr>
            <a:stCxn id="2482" idx="2"/>
            <a:endCxn id="2481" idx="5"/>
          </p:cNvCxnSpPr>
          <p:nvPr/>
        </p:nvCxnSpPr>
        <p:spPr>
          <a:xfrm rot="10800000">
            <a:off x="8825335" y="3884829"/>
            <a:ext cx="563400" cy="6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93" name="Google Shape;2493;p225"/>
          <p:cNvSpPr/>
          <p:nvPr/>
        </p:nvSpPr>
        <p:spPr>
          <a:xfrm>
            <a:off x="6920798" y="3859745"/>
            <a:ext cx="753675" cy="779925"/>
          </a:xfrm>
          <a:custGeom>
            <a:avLst/>
            <a:gdLst/>
            <a:ahLst/>
            <a:cxnLst/>
            <a:rect l="l" t="t" r="r" b="b"/>
            <a:pathLst>
              <a:path w="30147" h="31197" extrusionOk="0">
                <a:moveTo>
                  <a:pt x="30147" y="6891"/>
                </a:moveTo>
                <a:cubicBezTo>
                  <a:pt x="24050" y="2015"/>
                  <a:pt x="12647" y="-2945"/>
                  <a:pt x="7127" y="2575"/>
                </a:cubicBezTo>
                <a:cubicBezTo>
                  <a:pt x="2123" y="7579"/>
                  <a:pt x="-973" y="15777"/>
                  <a:pt x="413" y="22717"/>
                </a:cubicBezTo>
                <a:cubicBezTo>
                  <a:pt x="1745" y="29386"/>
                  <a:pt x="12407" y="31987"/>
                  <a:pt x="19116" y="30870"/>
                </a:cubicBezTo>
                <a:cubicBezTo>
                  <a:pt x="22797" y="30257"/>
                  <a:pt x="25601" y="26536"/>
                  <a:pt x="27269" y="23197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94" name="Google Shape;2494;p225"/>
          <p:cNvSpPr/>
          <p:nvPr/>
        </p:nvSpPr>
        <p:spPr>
          <a:xfrm>
            <a:off x="7434672" y="4467222"/>
            <a:ext cx="159400" cy="284175"/>
          </a:xfrm>
          <a:custGeom>
            <a:avLst/>
            <a:gdLst/>
            <a:ahLst/>
            <a:cxnLst/>
            <a:rect l="l" t="t" r="r" b="b"/>
            <a:pathLst>
              <a:path w="6376" h="11367" extrusionOk="0">
                <a:moveTo>
                  <a:pt x="0" y="1296"/>
                </a:moveTo>
                <a:cubicBezTo>
                  <a:pt x="633" y="1296"/>
                  <a:pt x="4601" y="-338"/>
                  <a:pt x="5276" y="337"/>
                </a:cubicBezTo>
                <a:cubicBezTo>
                  <a:pt x="7880" y="2938"/>
                  <a:pt x="4796" y="7687"/>
                  <a:pt x="4796" y="11367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95" name="Google Shape;2495;p225"/>
          <p:cNvSpPr/>
          <p:nvPr/>
        </p:nvSpPr>
        <p:spPr>
          <a:xfrm>
            <a:off x="8677766" y="2364705"/>
            <a:ext cx="113325" cy="311725"/>
          </a:xfrm>
          <a:custGeom>
            <a:avLst/>
            <a:gdLst/>
            <a:ahLst/>
            <a:cxnLst/>
            <a:rect l="l" t="t" r="r" b="b"/>
            <a:pathLst>
              <a:path w="4533" h="12469" extrusionOk="0">
                <a:moveTo>
                  <a:pt x="3094" y="0"/>
                </a:moveTo>
                <a:cubicBezTo>
                  <a:pt x="2644" y="2694"/>
                  <a:pt x="-649" y="5082"/>
                  <a:pt x="216" y="7673"/>
                </a:cubicBezTo>
                <a:cubicBezTo>
                  <a:pt x="897" y="9713"/>
                  <a:pt x="3571" y="10545"/>
                  <a:pt x="4533" y="12469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96" name="Google Shape;2496;p225"/>
          <p:cNvSpPr txBox="1"/>
          <p:nvPr/>
        </p:nvSpPr>
        <p:spPr>
          <a:xfrm>
            <a:off x="6648422" y="4691455"/>
            <a:ext cx="3363900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Value function used to update </a:t>
            </a:r>
            <a:r>
              <a:rPr lang="en-GB" sz="1500" dirty="0" err="1">
                <a:solidFill>
                  <a:srgbClr val="0000FF"/>
                </a:solidFill>
              </a:rPr>
              <a:t>Φ</a:t>
            </a:r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2497" name="Google Shape;2497;p225"/>
          <p:cNvSpPr/>
          <p:nvPr/>
        </p:nvSpPr>
        <p:spPr>
          <a:xfrm>
            <a:off x="8422946" y="2976180"/>
            <a:ext cx="383715" cy="659415"/>
          </a:xfrm>
          <a:custGeom>
            <a:avLst/>
            <a:gdLst/>
            <a:ahLst/>
            <a:cxnLst/>
            <a:rect l="l" t="t" r="r" b="b"/>
            <a:pathLst>
              <a:path w="38946" h="28295" extrusionOk="0">
                <a:moveTo>
                  <a:pt x="4796" y="28295"/>
                </a:moveTo>
                <a:cubicBezTo>
                  <a:pt x="10471" y="24938"/>
                  <a:pt x="39645" y="12869"/>
                  <a:pt x="38846" y="8153"/>
                </a:cubicBezTo>
                <a:cubicBezTo>
                  <a:pt x="38047" y="3437"/>
                  <a:pt x="6474" y="1359"/>
                  <a:pt x="0" y="0"/>
                </a:cubicBezTo>
              </a:path>
            </a:pathLst>
          </a:custGeom>
          <a:noFill/>
          <a:ln w="38100" cap="flat" cmpd="sng">
            <a:solidFill>
              <a:srgbClr val="98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2498" name="Google Shape;2498;p225"/>
          <p:cNvCxnSpPr/>
          <p:nvPr/>
        </p:nvCxnSpPr>
        <p:spPr>
          <a:xfrm rot="10800000">
            <a:off x="6559422" y="1824954"/>
            <a:ext cx="1133700" cy="8460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98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499" name="Google Shape;2499;p225"/>
          <p:cNvCxnSpPr>
            <a:endCxn id="2479" idx="0"/>
          </p:cNvCxnSpPr>
          <p:nvPr/>
        </p:nvCxnSpPr>
        <p:spPr>
          <a:xfrm flipH="1">
            <a:off x="5983922" y="1813029"/>
            <a:ext cx="587400" cy="515700"/>
          </a:xfrm>
          <a:prstGeom prst="curvedConnector2">
            <a:avLst/>
          </a:prstGeom>
          <a:noFill/>
          <a:ln w="38100" cap="flat" cmpd="sng">
            <a:solidFill>
              <a:srgbClr val="98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500" name="Google Shape;2500;p225"/>
          <p:cNvCxnSpPr/>
          <p:nvPr/>
        </p:nvCxnSpPr>
        <p:spPr>
          <a:xfrm rot="10800000">
            <a:off x="5060772" y="1837029"/>
            <a:ext cx="671400" cy="4917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98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501" name="Google Shape;2501;p225"/>
          <p:cNvCxnSpPr>
            <a:endCxn id="2478" idx="0"/>
          </p:cNvCxnSpPr>
          <p:nvPr/>
        </p:nvCxnSpPr>
        <p:spPr>
          <a:xfrm flipH="1">
            <a:off x="4257422" y="1837004"/>
            <a:ext cx="791400" cy="527700"/>
          </a:xfrm>
          <a:prstGeom prst="curvedConnector2">
            <a:avLst/>
          </a:prstGeom>
          <a:noFill/>
          <a:ln w="38100" cap="flat" cmpd="sng">
            <a:solidFill>
              <a:srgbClr val="98000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02" name="Google Shape;2502;p225"/>
          <p:cNvSpPr/>
          <p:nvPr/>
        </p:nvSpPr>
        <p:spPr>
          <a:xfrm>
            <a:off x="4125573" y="2088929"/>
            <a:ext cx="383675" cy="256100"/>
          </a:xfrm>
          <a:custGeom>
            <a:avLst/>
            <a:gdLst/>
            <a:ahLst/>
            <a:cxnLst/>
            <a:rect l="l" t="t" r="r" b="b"/>
            <a:pathLst>
              <a:path w="15347" h="10244" extrusionOk="0">
                <a:moveTo>
                  <a:pt x="0" y="0"/>
                </a:moveTo>
                <a:cubicBezTo>
                  <a:pt x="1695" y="3390"/>
                  <a:pt x="2122" y="7968"/>
                  <a:pt x="5275" y="10071"/>
                </a:cubicBezTo>
                <a:cubicBezTo>
                  <a:pt x="6314" y="10764"/>
                  <a:pt x="7036" y="8232"/>
                  <a:pt x="8153" y="7674"/>
                </a:cubicBezTo>
                <a:cubicBezTo>
                  <a:pt x="10373" y="6564"/>
                  <a:pt x="14236" y="7974"/>
                  <a:pt x="15347" y="5755"/>
                </a:cubicBezTo>
              </a:path>
            </a:pathLst>
          </a:custGeom>
          <a:noFill/>
          <a:ln w="38100" cap="flat" cmpd="sng">
            <a:solidFill>
              <a:srgbClr val="98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03" name="Google Shape;2503;p225"/>
          <p:cNvSpPr txBox="1"/>
          <p:nvPr/>
        </p:nvSpPr>
        <p:spPr>
          <a:xfrm>
            <a:off x="8792422" y="2560394"/>
            <a:ext cx="1556700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ML model</a:t>
            </a:r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2504" name="Google Shape;2504;p225"/>
          <p:cNvSpPr txBox="1"/>
          <p:nvPr/>
        </p:nvSpPr>
        <p:spPr>
          <a:xfrm>
            <a:off x="6963622" y="3882030"/>
            <a:ext cx="9591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5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ML  model</a:t>
            </a:r>
            <a:endParaRPr sz="15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2505" name="Google Shape;2505;p225"/>
          <p:cNvSpPr txBox="1"/>
          <p:nvPr/>
        </p:nvSpPr>
        <p:spPr>
          <a:xfrm>
            <a:off x="5734022" y="1325880"/>
            <a:ext cx="4770000" cy="41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500" b="1">
                <a:solidFill>
                  <a:srgbClr val="980000"/>
                </a:solidFill>
                <a:latin typeface="Calibri"/>
                <a:ea typeface="Lato"/>
                <a:cs typeface="Lato"/>
                <a:sym typeface="Lato"/>
              </a:rPr>
              <a:t>Challenge</a:t>
            </a:r>
            <a:r>
              <a:rPr lang="en-GB" sz="1500">
                <a:solidFill>
                  <a:srgbClr val="980000"/>
                </a:solidFill>
                <a:latin typeface="Calibri"/>
                <a:ea typeface="Lato"/>
                <a:cs typeface="Lato"/>
                <a:sym typeface="Lato"/>
              </a:rPr>
              <a:t>: Update Φ through optimisation framework</a:t>
            </a:r>
            <a:endParaRPr sz="1500">
              <a:solidFill>
                <a:srgbClr val="980000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250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104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ection label"/>
          <p:cNvSpPr txBox="1"/>
          <p:nvPr/>
        </p:nvSpPr>
        <p:spPr>
          <a:xfrm>
            <a:off x="914400" y="2331720"/>
            <a:ext cx="10332720" cy="36576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F5379"/>
                </a:solidFill>
                <a:latin typeface="Calibri"/>
                <a:cs typeface="Calibri"/>
              </a:rPr>
              <a:t>Appendix · Data Valuation</a:t>
            </a:r>
          </a:p>
        </p:txBody>
      </p:sp>
      <p:sp>
        <p:nvSpPr>
          <p:cNvPr id="145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rgbClr val="1F2A44"/>
                </a:solidFill>
                <a:latin typeface="Cambria"/>
                <a:cs typeface="Cambria"/>
              </a:rPr>
              <a:t>Experimental Results</a:t>
            </a:r>
          </a:p>
        </p:txBody>
      </p:sp>
      <p:sp>
        <p:nvSpPr>
          <p:cNvPr id="146" name="Description"/>
          <p:cNvSpPr>
            <a:spLocks noGrp="1"/>
          </p:cNvSpPr>
          <p:nvPr>
            <p:ph type="body" idx="1"/>
          </p:nvPr>
        </p:nvSpPr>
        <p:spPr>
          <a:xfrm>
            <a:off x="914400" y="3886200"/>
            <a:ext cx="9144000" cy="17373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dirty="0">
                <a:solidFill>
                  <a:srgbClr val="5F6B7A"/>
                </a:solidFill>
                <a:latin typeface="Calibri"/>
                <a:cs typeface="Calibri"/>
              </a:rPr>
              <a:t>HOST-CP on image, biomedical, text and synthetic datasets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1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" sz="2800" b="1">
                <a:solidFill>
                  <a:srgbClr val="1F2A44"/>
                </a:solidFill>
                <a:latin typeface="Cambria"/>
              </a:rPr>
              <a:t>Datasets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583" name="Google Shape;583;p41"/>
          <p:cNvSpPr txBox="1">
            <a:spLocks noGrp="1"/>
          </p:cNvSpPr>
          <p:nvPr>
            <p:ph type="body" idx="1"/>
          </p:nvPr>
        </p:nvSpPr>
        <p:spPr>
          <a:xfrm>
            <a:off x="2253297" y="2005930"/>
            <a:ext cx="4440900" cy="22611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rmAutofit/>
          </a:bodyPr>
          <a:lstStyle/>
          <a:p>
            <a:pPr indent="-361941">
              <a:buClr>
                <a:schemeClr val="dk2"/>
              </a:buClr>
              <a:buSzPts val="2100"/>
              <a:buAutoNum type="arabicPeriod"/>
            </a:pPr>
            <a:r>
              <a:rPr lang="en">
                <a:solidFill>
                  <a:schemeClr val="dk2"/>
                </a:solidFill>
              </a:rPr>
              <a:t>Image domain - CIFAR10</a:t>
            </a:r>
            <a:endParaRPr>
              <a:solidFill>
                <a:schemeClr val="dk2"/>
              </a:solidFill>
            </a:endParaRPr>
          </a:p>
          <a:p>
            <a:pPr indent="-361941">
              <a:buClr>
                <a:schemeClr val="dk2"/>
              </a:buClr>
              <a:buSzPts val="2100"/>
              <a:buAutoNum type="arabicPeriod"/>
            </a:pPr>
            <a:r>
              <a:rPr lang="en">
                <a:solidFill>
                  <a:schemeClr val="dk2"/>
                </a:solidFill>
              </a:rPr>
              <a:t>Biomedical domain - Protein</a:t>
            </a:r>
            <a:endParaRPr>
              <a:solidFill>
                <a:schemeClr val="dk2"/>
              </a:solidFill>
            </a:endParaRPr>
          </a:p>
          <a:p>
            <a:pPr indent="-361941">
              <a:buClr>
                <a:schemeClr val="dk2"/>
              </a:buClr>
              <a:buSzPts val="2100"/>
              <a:buAutoNum type="arabicPeriod"/>
            </a:pPr>
            <a:r>
              <a:rPr lang="en">
                <a:solidFill>
                  <a:schemeClr val="dk2"/>
                </a:solidFill>
              </a:rPr>
              <a:t>Text domain - 20 Newsgroups</a:t>
            </a:r>
            <a:endParaRPr>
              <a:solidFill>
                <a:schemeClr val="dk2"/>
              </a:solidFill>
            </a:endParaRPr>
          </a:p>
          <a:p>
            <a:pPr indent="-361941">
              <a:buClr>
                <a:schemeClr val="dk2"/>
              </a:buClr>
              <a:buSzPts val="2100"/>
              <a:buAutoNum type="arabicPeriod"/>
            </a:pPr>
            <a:r>
              <a:rPr lang="en">
                <a:solidFill>
                  <a:schemeClr val="dk2"/>
                </a:solidFill>
              </a:rPr>
              <a:t>Synthetic dataset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584" name="Google Shape;584;p41"/>
          <p:cNvPicPr preferRelativeResize="0"/>
          <p:nvPr/>
        </p:nvPicPr>
        <p:blipFill rotWithShape="1">
          <a:blip r:embed="rId3">
            <a:alphaModFix/>
          </a:blip>
          <a:srcRect b="9999"/>
          <a:stretch/>
        </p:blipFill>
        <p:spPr>
          <a:xfrm>
            <a:off x="7494468" y="1325880"/>
            <a:ext cx="1998126" cy="111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3897" y="4157955"/>
            <a:ext cx="2762324" cy="1235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6" name="Google Shape;58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8422" y="2582331"/>
            <a:ext cx="1737550" cy="146423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106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93927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2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" sz="2800" b="1">
                <a:solidFill>
                  <a:srgbClr val="1F2A44"/>
                </a:solidFill>
                <a:latin typeface="Cambria"/>
              </a:rPr>
              <a:t>Applications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graphicFrame>
        <p:nvGraphicFramePr>
          <p:cNvPr id="592" name="Google Shape;592;p42"/>
          <p:cNvGraphicFramePr/>
          <p:nvPr/>
        </p:nvGraphicFramePr>
        <p:xfrm>
          <a:off x="2476347" y="1325880"/>
          <a:ext cx="7239000" cy="1523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23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1970">
                <a:tc>
                  <a:txBody>
                    <a:bodyPr/>
                    <a:lstStyle/>
                    <a:p>
                      <a:pPr marL="457200" lvl="0" indent="-3492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900"/>
                        <a:buAutoNum type="arabicPeriod"/>
                      </a:pPr>
                      <a:r>
                        <a:rPr lang="en" sz="1900"/>
                        <a:t>Explainability : Which set of examples best explains the test set predictions?</a:t>
                      </a:r>
                      <a:endParaRPr sz="1900"/>
                    </a:p>
                  </a:txBody>
                  <a:tcPr marL="91425" marR="91425" marT="91425" marB="91425">
                    <a:lnL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/>
                        <a:t> 2.   Diagnosing mislabelled examples : How early can the mislabelled examples be detected? </a:t>
                      </a:r>
                      <a:endParaRPr sz="1900"/>
                    </a:p>
                  </a:txBody>
                  <a:tcPr marL="91425" marR="91425" marT="91425" marB="91425">
                    <a:lnL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1A1A1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93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107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631019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3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" sz="2800" b="1">
                <a:solidFill>
                  <a:srgbClr val="1F2A44"/>
                </a:solidFill>
                <a:latin typeface="Cambria"/>
              </a:rPr>
              <a:t>Experimental Results : Addition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pic>
        <p:nvPicPr>
          <p:cNvPr id="598" name="Google Shape;59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373" y="1325880"/>
            <a:ext cx="4624031" cy="2984848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108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241878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7811" y="1325881"/>
            <a:ext cx="4624031" cy="2984848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4"/>
          <p:cNvSpPr txBox="1"/>
          <p:nvPr/>
        </p:nvSpPr>
        <p:spPr>
          <a:xfrm>
            <a:off x="7036535" y="1468431"/>
            <a:ext cx="25857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16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Data Shapley(DS) reaches the same accuracy level at a fraction of 20% that HOST-CP attained at a fraction of 5%</a:t>
            </a:r>
            <a:endParaRPr sz="16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  <a:p>
            <a:endParaRPr sz="16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  <a:p>
            <a:r>
              <a:rPr lang="en" sz="1600" dirty="0">
                <a:solidFill>
                  <a:srgbClr val="0000FF"/>
                </a:solidFill>
                <a:latin typeface="Calibri"/>
                <a:ea typeface="Lato"/>
                <a:cs typeface="Lato"/>
                <a:sym typeface="Lato"/>
              </a:rPr>
              <a:t>Denotes presence of redundant elements in selection using baselines.</a:t>
            </a:r>
            <a:endParaRPr sz="1600" dirty="0">
              <a:solidFill>
                <a:srgbClr val="0000FF"/>
              </a:solidFill>
              <a:latin typeface="Calibri"/>
              <a:ea typeface="Lato"/>
              <a:cs typeface="Lato"/>
              <a:sym typeface="Lato"/>
            </a:endParaRPr>
          </a:p>
        </p:txBody>
      </p:sp>
      <p:sp>
        <p:nvSpPr>
          <p:cNvPr id="605" name="Google Shape;605;p44"/>
          <p:cNvSpPr/>
          <p:nvPr/>
        </p:nvSpPr>
        <p:spPr>
          <a:xfrm>
            <a:off x="3969697" y="3100916"/>
            <a:ext cx="263700" cy="482700"/>
          </a:xfrm>
          <a:prstGeom prst="ellipse">
            <a:avLst/>
          </a:prstGeom>
          <a:noFill/>
          <a:ln w="76200" cap="flat" cmpd="sng">
            <a:solidFill>
              <a:srgbClr val="76A5A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06" name="Google Shape;606;p44"/>
          <p:cNvSpPr/>
          <p:nvPr/>
        </p:nvSpPr>
        <p:spPr>
          <a:xfrm>
            <a:off x="4884097" y="3100916"/>
            <a:ext cx="263700" cy="4827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07" name="Google Shape;607;p44"/>
          <p:cNvSpPr txBox="1">
            <a:spLocks noGrp="1"/>
          </p:cNvSpPr>
          <p:nvPr>
            <p:ph type="title"/>
          </p:nvPr>
        </p:nvSpPr>
        <p:spPr>
          <a:xfrm>
            <a:off x="548640" y="228600"/>
            <a:ext cx="11091672" cy="868680"/>
          </a:xfrm>
          <a:prstGeom prst="rect">
            <a:avLst/>
          </a:prstGeom>
          <a:noFill/>
        </p:spPr>
        <p:txBody>
          <a:bodyPr vert="horz" wrap="square" lIns="0" tIns="0" rIns="0" bIns="0" anchor="b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" sz="2800" b="1">
                <a:solidFill>
                  <a:srgbClr val="1F2A44"/>
                </a:solidFill>
                <a:latin typeface="Cambria"/>
              </a:rPr>
              <a:t>Experimental Results : Addition</a:t>
            </a:r>
            <a:endParaRPr sz="2800" b="1">
              <a:solidFill>
                <a:srgbClr val="1F2A44"/>
              </a:solidFill>
              <a:latin typeface="Cambria"/>
            </a:endParaRPr>
          </a:p>
        </p:txBody>
      </p:sp>
      <p:sp>
        <p:nvSpPr>
          <p:cNvPr id="608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00232" y="6400800"/>
            <a:ext cx="640080" cy="274320"/>
          </a:xfrm>
        </p:spPr>
        <p:txBody>
          <a:bodyPr lIns="0" tIns="0" rIns="0" bIns="0" anchor="b"/>
          <a:lstStyle/>
          <a:p>
            <a:pPr algn="r"/>
            <a:fld id="{B6F15528-21DE-4FAA-801E-634DDDAF4B2B}" type="slidenum">
              <a:rPr lang="en-US" sz="1100" b="0">
                <a:solidFill>
                  <a:srgbClr val="5F6B7A"/>
                </a:solidFill>
                <a:latin typeface="Calibri"/>
              </a:rPr>
              <a:t>109</a:t>
            </a:fld>
            <a:endParaRPr lang="en-US" sz="1100" b="0">
              <a:solidFill>
                <a:srgbClr val="5F6B7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258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12935</TotalTime>
  <Words>4925</Words>
  <Application>Microsoft Macintosh PowerPoint</Application>
  <PresentationFormat>Widescreen</PresentationFormat>
  <Paragraphs>758</Paragraphs>
  <Slides>109</Slides>
  <Notes>32</Notes>
  <HiddenSlides>55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20" baseType="lpstr">
      <vt:lpstr>Aegean</vt:lpstr>
      <vt:lpstr>Arial</vt:lpstr>
      <vt:lpstr>Calibri</vt:lpstr>
      <vt:lpstr>Calibri Light</vt:lpstr>
      <vt:lpstr>Cambria</vt:lpstr>
      <vt:lpstr>Cambria Math</vt:lpstr>
      <vt:lpstr>DejaVu Serif</vt:lpstr>
      <vt:lpstr>Helvetica Neue</vt:lpstr>
      <vt:lpstr>Times New Roman</vt:lpstr>
      <vt:lpstr>Wingdings</vt:lpstr>
      <vt:lpstr>Office Theme</vt:lpstr>
      <vt:lpstr>Subset Selection</vt:lpstr>
      <vt:lpstr>Contents</vt:lpstr>
      <vt:lpstr>Subset Selection: General Definition</vt:lpstr>
      <vt:lpstr>Coresets vs. General Subset Selection</vt:lpstr>
      <vt:lpstr>Submodular Optimization for Coreset Finding</vt:lpstr>
      <vt:lpstr>Submodular Functions</vt:lpstr>
      <vt:lpstr>V = {</vt:lpstr>
      <vt:lpstr>Submodular Functions</vt:lpstr>
      <vt:lpstr>Equivalent Definitions of Submodularity</vt:lpstr>
      <vt:lpstr>Equivalent Definitions of Submodularity</vt:lpstr>
      <vt:lpstr>Equivalent Definitions of Submodularity</vt:lpstr>
      <vt:lpstr>Modular Functions</vt:lpstr>
      <vt:lpstr>Monotone Submodular Functions</vt:lpstr>
      <vt:lpstr>Instantiations of Submodular Functions</vt:lpstr>
      <vt:lpstr>Representation Functions</vt:lpstr>
      <vt:lpstr>Facility Location is Submodular (1/2): Setup</vt:lpstr>
      <vt:lpstr>Facility Location is Submodular (2/2): Diminishing Gains</vt:lpstr>
      <vt:lpstr>Diversity Functions: Dispersion</vt:lpstr>
      <vt:lpstr>Coverage Functions</vt:lpstr>
      <vt:lpstr>Feature Based Functions</vt:lpstr>
      <vt:lpstr>Diversity Functions: Dispersion</vt:lpstr>
      <vt:lpstr>Coverage Functions</vt:lpstr>
      <vt:lpstr>Coverage Functions</vt:lpstr>
      <vt:lpstr>Feature Based Functions</vt:lpstr>
      <vt:lpstr>Deep Submodular Functions</vt:lpstr>
      <vt:lpstr>Information Functions</vt:lpstr>
      <vt:lpstr>Submodular Maximization</vt:lpstr>
      <vt:lpstr>Master Optimization Problem</vt:lpstr>
      <vt:lpstr>Monotone Submodular Maximization</vt:lpstr>
      <vt:lpstr>How good is Greedy in Practice?</vt:lpstr>
      <vt:lpstr>How good is Greedy in Theory?</vt:lpstr>
      <vt:lpstr>Proof (Nemhauser et al 1978)</vt:lpstr>
      <vt:lpstr>Proof (Nemhauser et al 1978)</vt:lpstr>
      <vt:lpstr>Proof (Nemhauser et al 1978)</vt:lpstr>
      <vt:lpstr>Monotone Submodular – Budget Constraints</vt:lpstr>
      <vt:lpstr>Summary: Greedy Algorithm Framework</vt:lpstr>
      <vt:lpstr>Dual Problem: Monotone Submodular Cover</vt:lpstr>
      <vt:lpstr>More Complex Constraints: Matroid  Constraints</vt:lpstr>
      <vt:lpstr>Matroid Constraints?</vt:lpstr>
      <vt:lpstr>Monotone Submodular Maximization  subject to Matroid Constraints</vt:lpstr>
      <vt:lpstr>Non-Monotone Submodular Functions</vt:lpstr>
      <vt:lpstr>Submodular + Dispersion Functions</vt:lpstr>
      <vt:lpstr>Implementational Tricks: Lazy greedy</vt:lpstr>
      <vt:lpstr>Making Lazy Greedy Faster: Stochastic  Greedy</vt:lpstr>
      <vt:lpstr>Data Subset Selection &amp; Coresets</vt:lpstr>
      <vt:lpstr>Make ML Data Efficient and Robust</vt:lpstr>
      <vt:lpstr>Data Subset Selection Setup</vt:lpstr>
      <vt:lpstr>Requirements for optimal subset  selection</vt:lpstr>
      <vt:lpstr>Approaches for Data Subset Selection</vt:lpstr>
      <vt:lpstr>Approaches for Data Subset Selection</vt:lpstr>
      <vt:lpstr>Idea: Gradient Matching/ CoreSets</vt:lpstr>
      <vt:lpstr>Gradient Matching/ CoreSets Convergence</vt:lpstr>
      <vt:lpstr>Gradient Matching: Main Idea</vt:lpstr>
      <vt:lpstr>CRAIG as an upper bound</vt:lpstr>
      <vt:lpstr>Sparse Approximation for Subset Selection</vt:lpstr>
      <vt:lpstr>Gradient Matching with OMP</vt:lpstr>
      <vt:lpstr>Directly Optimizing Gradient Error: GradMatch</vt:lpstr>
      <vt:lpstr>Orthogonal Matching Pursuit</vt:lpstr>
      <vt:lpstr>Convex Subset Selection</vt:lpstr>
      <vt:lpstr>Aim</vt:lpstr>
      <vt:lpstr>Subset selection on Edge devices</vt:lpstr>
      <vt:lpstr>High Level Idea</vt:lpstr>
      <vt:lpstr>Problem Setup</vt:lpstr>
      <vt:lpstr>Convex Subset Selection</vt:lpstr>
      <vt:lpstr>Online Subset Selection</vt:lpstr>
      <vt:lpstr>High Level Idea</vt:lpstr>
      <vt:lpstr>TMCOSS</vt:lpstr>
      <vt:lpstr>Justification for thresholding</vt:lpstr>
      <vt:lpstr>References</vt:lpstr>
      <vt:lpstr>Data Valuation and Subset Selection</vt:lpstr>
      <vt:lpstr>Problem Definition</vt:lpstr>
      <vt:lpstr>Objective &amp; Use-cases  - Learn in reliable way</vt:lpstr>
      <vt:lpstr>Objective &amp; Use-cases  - Learn in reliable way</vt:lpstr>
      <vt:lpstr>Objective &amp; Use-cases  - Learn in reliable way</vt:lpstr>
      <vt:lpstr>Objective &amp; Use-cases  - Learn in reliable way</vt:lpstr>
      <vt:lpstr>Use - cases</vt:lpstr>
      <vt:lpstr>Subset Selection</vt:lpstr>
      <vt:lpstr>Notion of Importance in Machine Learning Setup</vt:lpstr>
      <vt:lpstr>Influence Functions</vt:lpstr>
      <vt:lpstr>Influence Functions</vt:lpstr>
      <vt:lpstr>Influence Functions</vt:lpstr>
      <vt:lpstr>Influence Functions</vt:lpstr>
      <vt:lpstr>Influence Functions</vt:lpstr>
      <vt:lpstr>Influence Functions</vt:lpstr>
      <vt:lpstr>Influence Functions</vt:lpstr>
      <vt:lpstr>Influence Functions</vt:lpstr>
      <vt:lpstr>Influence Functions</vt:lpstr>
      <vt:lpstr>Influence Functions</vt:lpstr>
      <vt:lpstr>Data Shapley</vt:lpstr>
      <vt:lpstr>Shapley Values</vt:lpstr>
      <vt:lpstr>Shapley Values</vt:lpstr>
      <vt:lpstr>Data Shapley</vt:lpstr>
      <vt:lpstr>Data Shapley</vt:lpstr>
      <vt:lpstr>Desirable properties</vt:lpstr>
      <vt:lpstr>Data Shapley Value</vt:lpstr>
      <vt:lpstr>DVRL</vt:lpstr>
      <vt:lpstr>Challenges &amp; Motivation</vt:lpstr>
      <vt:lpstr>High-level figure for DVRL</vt:lpstr>
      <vt:lpstr>Problem formulation</vt:lpstr>
      <vt:lpstr>Block diagram</vt:lpstr>
      <vt:lpstr>HOST-CP</vt:lpstr>
      <vt:lpstr>High-Level Idea</vt:lpstr>
      <vt:lpstr>Problem Statement</vt:lpstr>
      <vt:lpstr>Solution Framework</vt:lpstr>
      <vt:lpstr>Experimental Results</vt:lpstr>
      <vt:lpstr>Datasets</vt:lpstr>
      <vt:lpstr>Applications</vt:lpstr>
      <vt:lpstr>Experimental Results : Addition</vt:lpstr>
      <vt:lpstr>Experimental Results : Addition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OpenClassroom</dc:creator>
  <cp:lastModifiedBy>sourangshu</cp:lastModifiedBy>
  <cp:revision>235</cp:revision>
  <cp:lastPrinted>2025-10-13T03:00:38Z</cp:lastPrinted>
  <dcterms:created xsi:type="dcterms:W3CDTF">2012-02-05T03:48:43Z</dcterms:created>
  <dcterms:modified xsi:type="dcterms:W3CDTF">2026-10-08T05:11:49Z</dcterms:modified>
</cp:coreProperties>
</file>