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320" r:id="rId4"/>
    <p:sldId id="315" r:id="rId5"/>
    <p:sldId id="316" r:id="rId6"/>
    <p:sldId id="258" r:id="rId7"/>
    <p:sldId id="317" r:id="rId8"/>
    <p:sldId id="263" r:id="rId9"/>
    <p:sldId id="264" r:id="rId10"/>
    <p:sldId id="265" r:id="rId11"/>
    <p:sldId id="266" r:id="rId12"/>
    <p:sldId id="267" r:id="rId13"/>
    <p:sldId id="259" r:id="rId14"/>
    <p:sldId id="260" r:id="rId15"/>
    <p:sldId id="261" r:id="rId16"/>
    <p:sldId id="318" r:id="rId17"/>
    <p:sldId id="262" r:id="rId18"/>
    <p:sldId id="268" r:id="rId19"/>
    <p:sldId id="321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319" r:id="rId31"/>
    <p:sldId id="279" r:id="rId32"/>
    <p:sldId id="280" r:id="rId33"/>
    <p:sldId id="322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323" r:id="rId49"/>
    <p:sldId id="295" r:id="rId50"/>
    <p:sldId id="296" r:id="rId51"/>
    <p:sldId id="297" r:id="rId52"/>
    <p:sldId id="325" r:id="rId53"/>
    <p:sldId id="305" r:id="rId54"/>
    <p:sldId id="326" r:id="rId55"/>
    <p:sldId id="306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7" r:id="rId64"/>
    <p:sldId id="308" r:id="rId65"/>
    <p:sldId id="309" r:id="rId66"/>
    <p:sldId id="310" r:id="rId67"/>
    <p:sldId id="311" r:id="rId68"/>
    <p:sldId id="312" r:id="rId69"/>
    <p:sldId id="313" r:id="rId70"/>
    <p:sldId id="314" r:id="rId71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7D3"/>
    <a:srgbClr val="D8D5D0"/>
    <a:srgbClr val="FFFFFF"/>
    <a:srgbClr val="DBD8D3"/>
    <a:srgbClr val="D3D0CB"/>
    <a:srgbClr val="D4D1CC"/>
    <a:srgbClr val="DCD9D4"/>
    <a:srgbClr val="D9D6D2"/>
    <a:srgbClr val="EAE8E5"/>
    <a:srgbClr val="DAD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2A081A-565B-4393-B5D8-ECE97DD652A4}" v="6" dt="2026-07-28T15:07:57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14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002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36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2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54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42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32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4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479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337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8ED1D-B5E3-5771-31AE-D35BBB02F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30E619-236A-7E38-0F9D-E3466E4C1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FDD49F-6279-8F8F-9BEB-9CF20350C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107E4-FBEB-EDF6-5A54-674382A54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141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146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31003-0378-A228-A25E-A359E64DA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D46979-BD02-716C-5EE4-C7BB2B6943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D51A6-C3AE-A7BA-1010-C09CDEF25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7947F-1EC8-FE92-8C80-424AAB461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87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742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170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7533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120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802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4869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30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9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gi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gi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owardsdatascience.com/a-visual-explanation-of-gradient-descent-methods-momentum-adagrad-rmsprop-adam-f898b102325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DBDFCF-E987-4E83-BDF2-73C718AA4E28}"/>
              </a:ext>
            </a:extLst>
          </p:cNvPr>
          <p:cNvSpPr/>
          <p:nvPr/>
        </p:nvSpPr>
        <p:spPr>
          <a:xfrm>
            <a:off x="1387736" y="3991087"/>
            <a:ext cx="4615031" cy="1775012"/>
          </a:xfrm>
          <a:prstGeom prst="rect">
            <a:avLst/>
          </a:prstGeom>
          <a:solidFill>
            <a:srgbClr val="DFD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3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8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8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B6272E-6550-4D4E-9BD6-F3A84E4B809B}"/>
              </a:ext>
            </a:extLst>
          </p:cNvPr>
          <p:cNvSpPr/>
          <p:nvPr/>
        </p:nvSpPr>
        <p:spPr>
          <a:xfrm>
            <a:off x="408791" y="2011680"/>
            <a:ext cx="6185647" cy="3151991"/>
          </a:xfrm>
          <a:prstGeom prst="rect">
            <a:avLst/>
          </a:prstGeom>
          <a:solidFill>
            <a:srgbClr val="E0D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9E2EAB-85E9-4BE9-B865-8B46AEC3F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525" y="1490550"/>
            <a:ext cx="5257800" cy="419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18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B67D60-822F-463F-B1B6-F2ED7B987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307" y="476215"/>
            <a:ext cx="2219635" cy="4953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083C02-7C94-4F93-90EE-30FB83A329D5}"/>
              </a:ext>
            </a:extLst>
          </p:cNvPr>
          <p:cNvSpPr/>
          <p:nvPr/>
        </p:nvSpPr>
        <p:spPr>
          <a:xfrm>
            <a:off x="3633942" y="476215"/>
            <a:ext cx="1309532" cy="390560"/>
          </a:xfrm>
          <a:prstGeom prst="rect">
            <a:avLst/>
          </a:prstGeom>
          <a:solidFill>
            <a:srgbClr val="E4E2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6C2D9-397B-4B19-A266-865384258EE0}"/>
              </a:ext>
            </a:extLst>
          </p:cNvPr>
          <p:cNvSpPr/>
          <p:nvPr/>
        </p:nvSpPr>
        <p:spPr>
          <a:xfrm>
            <a:off x="1014567" y="528619"/>
            <a:ext cx="399740" cy="390560"/>
          </a:xfrm>
          <a:prstGeom prst="rect">
            <a:avLst/>
          </a:prstGeom>
          <a:solidFill>
            <a:srgbClr val="D8D5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6349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A0CE4E-11A1-4C4C-A354-D2C07E2A314C}"/>
              </a:ext>
            </a:extLst>
          </p:cNvPr>
          <p:cNvSpPr/>
          <p:nvPr/>
        </p:nvSpPr>
        <p:spPr>
          <a:xfrm>
            <a:off x="247426" y="1635162"/>
            <a:ext cx="8896574" cy="3829723"/>
          </a:xfrm>
          <a:prstGeom prst="rect">
            <a:avLst/>
          </a:prstGeom>
          <a:solidFill>
            <a:srgbClr val="D9D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E4B4DE-C3A0-4E12-8017-80AC1BB8B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560" y="1635162"/>
            <a:ext cx="5810212" cy="382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24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ABC58E-5702-44CB-9C8C-488A8BC5DFEC}"/>
              </a:ext>
            </a:extLst>
          </p:cNvPr>
          <p:cNvSpPr/>
          <p:nvPr/>
        </p:nvSpPr>
        <p:spPr>
          <a:xfrm>
            <a:off x="4572000" y="1635162"/>
            <a:ext cx="4098664" cy="2302137"/>
          </a:xfrm>
          <a:prstGeom prst="rect">
            <a:avLst/>
          </a:prstGeom>
          <a:solidFill>
            <a:srgbClr val="EAE8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B8FD51-5DF4-403B-AF76-65F62412396F}"/>
              </a:ext>
            </a:extLst>
          </p:cNvPr>
          <p:cNvSpPr/>
          <p:nvPr/>
        </p:nvSpPr>
        <p:spPr>
          <a:xfrm>
            <a:off x="216946" y="4089700"/>
            <a:ext cx="6549614" cy="1482762"/>
          </a:xfrm>
          <a:prstGeom prst="rect">
            <a:avLst/>
          </a:prstGeom>
          <a:solidFill>
            <a:srgbClr val="DFD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92FA83-B291-48B6-A805-142793D85681}"/>
              </a:ext>
            </a:extLst>
          </p:cNvPr>
          <p:cNvSpPr/>
          <p:nvPr/>
        </p:nvSpPr>
        <p:spPr>
          <a:xfrm>
            <a:off x="450981" y="2108499"/>
            <a:ext cx="6100426" cy="1828799"/>
          </a:xfrm>
          <a:prstGeom prst="rect">
            <a:avLst/>
          </a:prstGeom>
          <a:solidFill>
            <a:srgbClr val="DFD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26" name="Picture 2" descr="linearclassifier2">
            <a:extLst>
              <a:ext uri="{FF2B5EF4-FFF2-40B4-BE49-F238E27FC236}">
                <a16:creationId xmlns:a16="http://schemas.microsoft.com/office/drawing/2014/main" id="{BDA780F3-78D4-4CC9-B4D4-481F00D0F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4"/>
          <a:stretch/>
        </p:blipFill>
        <p:spPr bwMode="auto">
          <a:xfrm>
            <a:off x="450981" y="2119256"/>
            <a:ext cx="6100426" cy="290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ABC58E-5702-44CB-9C8C-488A8BC5DFEC}"/>
              </a:ext>
            </a:extLst>
          </p:cNvPr>
          <p:cNvSpPr/>
          <p:nvPr/>
        </p:nvSpPr>
        <p:spPr>
          <a:xfrm>
            <a:off x="4572000" y="1635162"/>
            <a:ext cx="4098664" cy="2302137"/>
          </a:xfrm>
          <a:prstGeom prst="rect">
            <a:avLst/>
          </a:prstGeom>
          <a:solidFill>
            <a:srgbClr val="E8E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B8FD51-5DF4-403B-AF76-65F62412396F}"/>
              </a:ext>
            </a:extLst>
          </p:cNvPr>
          <p:cNvSpPr/>
          <p:nvPr/>
        </p:nvSpPr>
        <p:spPr>
          <a:xfrm>
            <a:off x="216946" y="4089700"/>
            <a:ext cx="6549614" cy="1482762"/>
          </a:xfrm>
          <a:prstGeom prst="rect">
            <a:avLst/>
          </a:prstGeom>
          <a:solidFill>
            <a:srgbClr val="DFD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0D4163-C07B-4B1D-8563-2D9500C1A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744083"/>
            <a:ext cx="4098664" cy="336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55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922301-6A77-4CAA-B4C2-B34A7779830F}"/>
              </a:ext>
            </a:extLst>
          </p:cNvPr>
          <p:cNvSpPr/>
          <p:nvPr/>
        </p:nvSpPr>
        <p:spPr>
          <a:xfrm>
            <a:off x="523876" y="1466850"/>
            <a:ext cx="1619140" cy="4581525"/>
          </a:xfrm>
          <a:prstGeom prst="rect">
            <a:avLst/>
          </a:prstGeom>
          <a:solidFill>
            <a:srgbClr val="D9D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31BAE7-A27F-4C01-A11A-A4359637D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015" y="1724025"/>
            <a:ext cx="4991208" cy="32898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0B7C41-EA1B-42E0-A08F-1403B1B97068}"/>
              </a:ext>
            </a:extLst>
          </p:cNvPr>
          <p:cNvSpPr/>
          <p:nvPr/>
        </p:nvSpPr>
        <p:spPr>
          <a:xfrm>
            <a:off x="7000984" y="1314450"/>
            <a:ext cx="1619140" cy="4733925"/>
          </a:xfrm>
          <a:prstGeom prst="rect">
            <a:avLst/>
          </a:prstGeom>
          <a:solidFill>
            <a:srgbClr val="D9D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0399E-B5CC-4DB5-9EC4-FFE3A72398B4}"/>
              </a:ext>
            </a:extLst>
          </p:cNvPr>
          <p:cNvSpPr/>
          <p:nvPr/>
        </p:nvSpPr>
        <p:spPr>
          <a:xfrm rot="16200000">
            <a:off x="4121389" y="3035540"/>
            <a:ext cx="1034464" cy="4991208"/>
          </a:xfrm>
          <a:prstGeom prst="rect">
            <a:avLst/>
          </a:prstGeom>
          <a:solidFill>
            <a:srgbClr val="D9D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3D1BF7-F3A6-487A-A14B-C7400BC1879F}"/>
              </a:ext>
            </a:extLst>
          </p:cNvPr>
          <p:cNvSpPr/>
          <p:nvPr/>
        </p:nvSpPr>
        <p:spPr>
          <a:xfrm rot="16200000">
            <a:off x="4383382" y="-773516"/>
            <a:ext cx="377238" cy="4857967"/>
          </a:xfrm>
          <a:prstGeom prst="rect">
            <a:avLst/>
          </a:prstGeom>
          <a:solidFill>
            <a:srgbClr val="E8E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3670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FF8B-A311-2EBD-910D-0D61F969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A28E4B4-FA63-6D33-5652-A1A508603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3F0F8B-53F3-5FE8-6492-87335E72686E}"/>
              </a:ext>
            </a:extLst>
          </p:cNvPr>
          <p:cNvSpPr/>
          <p:nvPr/>
        </p:nvSpPr>
        <p:spPr>
          <a:xfrm>
            <a:off x="-5376" y="1567070"/>
            <a:ext cx="9133644" cy="4550004"/>
          </a:xfrm>
          <a:prstGeom prst="rect">
            <a:avLst/>
          </a:prstGeom>
          <a:solidFill>
            <a:srgbClr val="D3D0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577F32-7208-02D3-CBAA-0BC947F31F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7" b="12718"/>
          <a:stretch>
            <a:fillRect/>
          </a:stretch>
        </p:blipFill>
        <p:spPr>
          <a:xfrm>
            <a:off x="274185" y="1565501"/>
            <a:ext cx="8602895" cy="38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27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D666B4-52EC-4376-BFFD-7227A9D68F79}"/>
              </a:ext>
            </a:extLst>
          </p:cNvPr>
          <p:cNvSpPr/>
          <p:nvPr/>
        </p:nvSpPr>
        <p:spPr>
          <a:xfrm>
            <a:off x="216946" y="4089700"/>
            <a:ext cx="6549614" cy="1482762"/>
          </a:xfrm>
          <a:prstGeom prst="rect">
            <a:avLst/>
          </a:prstGeom>
          <a:solidFill>
            <a:srgbClr val="DFD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73408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F7713-7042-8EED-D762-0B0C9704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102B80F7-3ABB-D1D1-5B0B-51AAA6884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7C0817-855E-95A2-BB07-AE815FA130E2}"/>
              </a:ext>
            </a:extLst>
          </p:cNvPr>
          <p:cNvSpPr/>
          <p:nvPr/>
        </p:nvSpPr>
        <p:spPr>
          <a:xfrm>
            <a:off x="2207" y="1360980"/>
            <a:ext cx="9119527" cy="4681177"/>
          </a:xfrm>
          <a:prstGeom prst="rect">
            <a:avLst/>
          </a:prstGeom>
          <a:solidFill>
            <a:srgbClr val="DBD8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B8AFCA-390E-524B-33E5-0AFC86182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29" y="1363436"/>
            <a:ext cx="7307943" cy="468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34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E6821D-1123-476C-9CEF-89F79CD0F0E0}"/>
              </a:ext>
            </a:extLst>
          </p:cNvPr>
          <p:cNvSpPr/>
          <p:nvPr/>
        </p:nvSpPr>
        <p:spPr>
          <a:xfrm>
            <a:off x="720762" y="1558962"/>
            <a:ext cx="7562626" cy="2098637"/>
          </a:xfrm>
          <a:prstGeom prst="rect">
            <a:avLst/>
          </a:prstGeom>
          <a:solidFill>
            <a:srgbClr val="E8E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7A597-991B-4FF3-99F6-D9DC04647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89" y="1558962"/>
            <a:ext cx="3316318" cy="29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008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46DCC7-087D-4424-981E-503A37D30A46}"/>
              </a:ext>
            </a:extLst>
          </p:cNvPr>
          <p:cNvSpPr/>
          <p:nvPr/>
        </p:nvSpPr>
        <p:spPr>
          <a:xfrm>
            <a:off x="516367" y="1452282"/>
            <a:ext cx="8315661" cy="3851238"/>
          </a:xfrm>
          <a:prstGeom prst="rect">
            <a:avLst/>
          </a:prstGeom>
          <a:solidFill>
            <a:srgbClr val="D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EFAB6-C521-4C55-953D-3F0EB8905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18" y="1452282"/>
            <a:ext cx="6620712" cy="411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41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726970-B8E9-4597-82A3-47A66BC99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242090"/>
            <a:ext cx="7207624" cy="235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810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990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806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E7C79B-8EC7-4326-A7CA-DDD029FE0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224" y="1346874"/>
            <a:ext cx="5671857" cy="436812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2F9156-BE90-4894-874A-1F1E2FA64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0" y="1338546"/>
            <a:ext cx="5652919" cy="437645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2C5E3C-D081-4F07-9F86-383F8EAAF087}"/>
              </a:ext>
            </a:extLst>
          </p:cNvPr>
          <p:cNvSpPr txBox="1"/>
          <p:nvPr/>
        </p:nvSpPr>
        <p:spPr>
          <a:xfrm>
            <a:off x="580912" y="4647304"/>
            <a:ext cx="83264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hlinkClick r:id="rId4"/>
              </a:rPr>
              <a:t>https://towardsdatascience.com/a-visual-explanation-of-gradient-descent-methods-momentum-adagrad-rmsprop-adam-f898b102325c</a:t>
            </a:r>
            <a:br>
              <a:rPr lang="en-IN" dirty="0"/>
            </a:br>
            <a:br>
              <a:rPr lang="en-IN" dirty="0"/>
            </a:br>
            <a:r>
              <a:rPr lang="en-IN" dirty="0"/>
              <a:t>https://pub.towardsai.net/the-how-behind-the-magic-a-deep-dive-into-gradient-descent-and-its-variants-063041184aa0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B6272E-6550-4D4E-9BD6-F3A84E4B809B}"/>
              </a:ext>
            </a:extLst>
          </p:cNvPr>
          <p:cNvSpPr/>
          <p:nvPr/>
        </p:nvSpPr>
        <p:spPr>
          <a:xfrm>
            <a:off x="408791" y="2011680"/>
            <a:ext cx="6185647" cy="3151991"/>
          </a:xfrm>
          <a:prstGeom prst="rect">
            <a:avLst/>
          </a:prstGeom>
          <a:solidFill>
            <a:srgbClr val="E0D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F3174-DEBF-48AA-B7DC-2F111C1882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6" t="8667" r="1647" b="5371"/>
          <a:stretch/>
        </p:blipFill>
        <p:spPr>
          <a:xfrm>
            <a:off x="1590675" y="1858383"/>
            <a:ext cx="5003763" cy="17023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8C5F3-E3BE-4889-BA55-4259C3B50C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76" t="16275" r="2941" b="2680"/>
          <a:stretch/>
        </p:blipFill>
        <p:spPr>
          <a:xfrm>
            <a:off x="1590675" y="3773400"/>
            <a:ext cx="4982248" cy="20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3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99EF0D4-71C1-16C2-60F7-9A3CD437FD49}"/>
              </a:ext>
            </a:extLst>
          </p:cNvPr>
          <p:cNvSpPr/>
          <p:nvPr/>
        </p:nvSpPr>
        <p:spPr>
          <a:xfrm>
            <a:off x="1333384" y="3917677"/>
            <a:ext cx="3670245" cy="357402"/>
          </a:xfrm>
          <a:prstGeom prst="rect">
            <a:avLst/>
          </a:prstGeom>
          <a:solidFill>
            <a:srgbClr val="D8D5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2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11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4864</TotalTime>
  <Words>88</Words>
  <Application>Microsoft Office PowerPoint</Application>
  <PresentationFormat>On-screen Show (4:3)</PresentationFormat>
  <Paragraphs>71</Paragraphs>
  <Slides>70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59</cp:revision>
  <dcterms:created xsi:type="dcterms:W3CDTF">2026-07-20T09:28:28Z</dcterms:created>
  <dcterms:modified xsi:type="dcterms:W3CDTF">2026-07-31T12:22:23Z</dcterms:modified>
</cp:coreProperties>
</file>